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sldIdLst>
    <p:sldId id="266" r:id="rId4"/>
    <p:sldId id="269" r:id="rId5"/>
    <p:sldId id="265" r:id="rId6"/>
    <p:sldId id="268" r:id="rId7"/>
    <p:sldId id="271" r:id="rId8"/>
    <p:sldId id="270" r:id="rId9"/>
    <p:sldId id="272" r:id="rId10"/>
    <p:sldId id="273" r:id="rId11"/>
    <p:sldId id="274" r:id="rId12"/>
    <p:sldId id="277" r:id="rId13"/>
    <p:sldId id="28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51" autoAdjust="0"/>
  </p:normalViewPr>
  <p:slideViewPr>
    <p:cSldViewPr snapToGrid="0">
      <p:cViewPr varScale="1">
        <p:scale>
          <a:sx n="69" d="100"/>
          <a:sy n="69" d="100"/>
        </p:scale>
        <p:origin x="126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986268343815515E-2"/>
          <c:w val="0.91539702806048506"/>
          <c:h val="0.822429067494394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581-4D7A-BB5A-7BA905F46C9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581-4D7A-BB5A-7BA905F46C9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581-4D7A-BB5A-7BA905F46C9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581-4D7A-BB5A-7BA905F46C9D}"/>
              </c:ext>
            </c:extLst>
          </c:dPt>
          <c:dLbls>
            <c:dLbl>
              <c:idx val="2"/>
              <c:layout>
                <c:manualLayout>
                  <c:x val="0.11600119047619048"/>
                  <c:y val="0.140533018867924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581-4D7A-BB5A-7BA905F46C9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ДОМАШНЕЕ ОБУЧЕНИЕ</c:v>
                </c:pt>
                <c:pt idx="1">
                  <c:v>ШКОЛЫ Г.Челябинска</c:v>
                </c:pt>
                <c:pt idx="2">
                  <c:v>ШКОЛЫ Сосновского м.р.</c:v>
                </c:pt>
                <c:pt idx="3">
                  <c:v>ШКОЛЫ ДР. ГОРОДОВ, ГОСУДАРСТВ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500</c:v>
                </c:pt>
                <c:pt idx="1">
                  <c:v>98</c:v>
                </c:pt>
                <c:pt idx="2">
                  <c:v>77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81-4D7A-BB5A-7BA905F46C9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E7097-A5EA-40D4-86D4-BCC3A8613B4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5CF7D8F-78FD-4A3A-B5CD-7CF36C04469D}">
      <dgm:prSet phldrT="[Текст]"/>
      <dgm:spPr>
        <a:solidFill>
          <a:srgbClr val="2268EE"/>
        </a:solidFill>
      </dgm:spPr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ОБУЧАЮЩИХСЯ</a:t>
          </a:r>
        </a:p>
      </dgm:t>
    </dgm:pt>
    <dgm:pt modelId="{1A49C5F1-B36A-4C04-BB5E-D248E845081F}" type="parTrans" cxnId="{7180A3E4-399D-4A2D-AEC8-435F8E3F7209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E226B17-3928-4CBB-ACEE-440B72FB19FB}" type="sibTrans" cxnId="{7180A3E4-399D-4A2D-AEC8-435F8E3F7209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DF9A77-A209-4F3C-8B87-3004870F0257}">
      <dgm:prSet phldrT="[Текст]"/>
      <dgm:spPr>
        <a:solidFill>
          <a:srgbClr val="2268EE"/>
        </a:solidFill>
      </dgm:spPr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РОДИТЕЛЕЙ</a:t>
          </a:r>
        </a:p>
      </dgm:t>
    </dgm:pt>
    <dgm:pt modelId="{0E5DB537-04B0-4346-A0FB-414E72DB6F8A}" type="parTrans" cxnId="{E4827893-02B8-4CBF-977A-9E2128E4E210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C546AB8-9FFF-4BBE-AA5F-C2324D55424D}" type="sibTrans" cxnId="{E4827893-02B8-4CBF-977A-9E2128E4E210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9CE58F-2762-471A-9E32-9722DF7A62BD}">
      <dgm:prSet phldrT="[Текст]"/>
      <dgm:spPr>
        <a:solidFill>
          <a:srgbClr val="2268EE"/>
        </a:solidFill>
      </dgm:spPr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ПЕДАГОГОВ</a:t>
          </a:r>
        </a:p>
      </dgm:t>
    </dgm:pt>
    <dgm:pt modelId="{305DA936-D0DA-4631-8EE6-988D5821E078}" type="parTrans" cxnId="{04618E67-61D7-4F5A-A278-03FD5C980B77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8E3F463-E067-444B-B2DF-37EA7E48A5FC}" type="sibTrans" cxnId="{04618E67-61D7-4F5A-A278-03FD5C980B77}">
      <dgm:prSet/>
      <dgm:spPr/>
      <dgm:t>
        <a:bodyPr/>
        <a:lstStyle/>
        <a:p>
          <a:endParaRPr lang="ru-RU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C8E25E8-80C1-4797-9013-BE70EB87BB28}" type="pres">
      <dgm:prSet presAssocID="{84CE7097-A5EA-40D4-86D4-BCC3A8613B44}" presName="CompostProcess" presStyleCnt="0">
        <dgm:presLayoutVars>
          <dgm:dir/>
          <dgm:resizeHandles val="exact"/>
        </dgm:presLayoutVars>
      </dgm:prSet>
      <dgm:spPr/>
    </dgm:pt>
    <dgm:pt modelId="{8EE0239F-5DD7-40D9-9C00-50D34B5F7898}" type="pres">
      <dgm:prSet presAssocID="{84CE7097-A5EA-40D4-86D4-BCC3A8613B44}" presName="arrow" presStyleLbl="bgShp" presStyleIdx="0" presStyleCnt="1" custScaleX="117647" custLinFactNeighborX="-7785" custLinFactNeighborY="12487"/>
      <dgm:spPr>
        <a:solidFill>
          <a:schemeClr val="accent1">
            <a:lumMod val="60000"/>
            <a:lumOff val="40000"/>
          </a:schemeClr>
        </a:solidFill>
      </dgm:spPr>
    </dgm:pt>
    <dgm:pt modelId="{3416246B-2F2B-4856-8FC5-B2EAB2B3B4C3}" type="pres">
      <dgm:prSet presAssocID="{84CE7097-A5EA-40D4-86D4-BCC3A8613B44}" presName="linearProcess" presStyleCnt="0"/>
      <dgm:spPr/>
    </dgm:pt>
    <dgm:pt modelId="{AD893DF1-898E-4549-BD35-1478FB93D85E}" type="pres">
      <dgm:prSet presAssocID="{45CF7D8F-78FD-4A3A-B5CD-7CF36C04469D}" presName="textNode" presStyleLbl="node1" presStyleIdx="0" presStyleCnt="3" custLinFactX="-141093" custLinFactNeighborX="-200000" custLinFactNeighborY="2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09D08F-978E-496E-9BEC-0F21D0902D08}" type="pres">
      <dgm:prSet presAssocID="{1E226B17-3928-4CBB-ACEE-440B72FB19FB}" presName="sibTrans" presStyleCnt="0"/>
      <dgm:spPr/>
    </dgm:pt>
    <dgm:pt modelId="{1E4C28B8-C0FA-4264-9799-E4D4F261663A}" type="pres">
      <dgm:prSet presAssocID="{CCDF9A77-A209-4F3C-8B87-3004870F025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7F05F-7992-4ABA-8E49-EBFCAA60B0F3}" type="pres">
      <dgm:prSet presAssocID="{BC546AB8-9FFF-4BBE-AA5F-C2324D55424D}" presName="sibTrans" presStyleCnt="0"/>
      <dgm:spPr/>
    </dgm:pt>
    <dgm:pt modelId="{55704700-8050-40CF-B9EE-39D359FF26C9}" type="pres">
      <dgm:prSet presAssocID="{DA9CE58F-2762-471A-9E32-9722DF7A62B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0A3E4-399D-4A2D-AEC8-435F8E3F7209}" srcId="{84CE7097-A5EA-40D4-86D4-BCC3A8613B44}" destId="{45CF7D8F-78FD-4A3A-B5CD-7CF36C04469D}" srcOrd="0" destOrd="0" parTransId="{1A49C5F1-B36A-4C04-BB5E-D248E845081F}" sibTransId="{1E226B17-3928-4CBB-ACEE-440B72FB19FB}"/>
    <dgm:cxn modelId="{8CA99306-3570-44E9-8DB2-CDCDCB0F97C0}" type="presOf" srcId="{CCDF9A77-A209-4F3C-8B87-3004870F0257}" destId="{1E4C28B8-C0FA-4264-9799-E4D4F261663A}" srcOrd="0" destOrd="0" presId="urn:microsoft.com/office/officeart/2005/8/layout/hProcess9"/>
    <dgm:cxn modelId="{38D93A0E-701D-4046-8935-4580578A82D8}" type="presOf" srcId="{84CE7097-A5EA-40D4-86D4-BCC3A8613B44}" destId="{EC8E25E8-80C1-4797-9013-BE70EB87BB28}" srcOrd="0" destOrd="0" presId="urn:microsoft.com/office/officeart/2005/8/layout/hProcess9"/>
    <dgm:cxn modelId="{0E14AB6E-F831-496F-A9F5-BC25AEB920EA}" type="presOf" srcId="{DA9CE58F-2762-471A-9E32-9722DF7A62BD}" destId="{55704700-8050-40CF-B9EE-39D359FF26C9}" srcOrd="0" destOrd="0" presId="urn:microsoft.com/office/officeart/2005/8/layout/hProcess9"/>
    <dgm:cxn modelId="{04618E67-61D7-4F5A-A278-03FD5C980B77}" srcId="{84CE7097-A5EA-40D4-86D4-BCC3A8613B44}" destId="{DA9CE58F-2762-471A-9E32-9722DF7A62BD}" srcOrd="2" destOrd="0" parTransId="{305DA936-D0DA-4631-8EE6-988D5821E078}" sibTransId="{F8E3F463-E067-444B-B2DF-37EA7E48A5FC}"/>
    <dgm:cxn modelId="{E4827893-02B8-4CBF-977A-9E2128E4E210}" srcId="{84CE7097-A5EA-40D4-86D4-BCC3A8613B44}" destId="{CCDF9A77-A209-4F3C-8B87-3004870F0257}" srcOrd="1" destOrd="0" parTransId="{0E5DB537-04B0-4346-A0FB-414E72DB6F8A}" sibTransId="{BC546AB8-9FFF-4BBE-AA5F-C2324D55424D}"/>
    <dgm:cxn modelId="{34E2A8CD-636C-408B-B369-D51596E369E1}" type="presOf" srcId="{45CF7D8F-78FD-4A3A-B5CD-7CF36C04469D}" destId="{AD893DF1-898E-4549-BD35-1478FB93D85E}" srcOrd="0" destOrd="0" presId="urn:microsoft.com/office/officeart/2005/8/layout/hProcess9"/>
    <dgm:cxn modelId="{070BABC5-97BF-4CD9-9483-213C6FA0B574}" type="presParOf" srcId="{EC8E25E8-80C1-4797-9013-BE70EB87BB28}" destId="{8EE0239F-5DD7-40D9-9C00-50D34B5F7898}" srcOrd="0" destOrd="0" presId="urn:microsoft.com/office/officeart/2005/8/layout/hProcess9"/>
    <dgm:cxn modelId="{DBA8EB71-BA8B-4DA7-8360-CB18539E5A0D}" type="presParOf" srcId="{EC8E25E8-80C1-4797-9013-BE70EB87BB28}" destId="{3416246B-2F2B-4856-8FC5-B2EAB2B3B4C3}" srcOrd="1" destOrd="0" presId="urn:microsoft.com/office/officeart/2005/8/layout/hProcess9"/>
    <dgm:cxn modelId="{1A081319-684D-441D-8E74-06204568445B}" type="presParOf" srcId="{3416246B-2F2B-4856-8FC5-B2EAB2B3B4C3}" destId="{AD893DF1-898E-4549-BD35-1478FB93D85E}" srcOrd="0" destOrd="0" presId="urn:microsoft.com/office/officeart/2005/8/layout/hProcess9"/>
    <dgm:cxn modelId="{2F7838B8-5062-4E4E-9CE9-82C42A32F4E6}" type="presParOf" srcId="{3416246B-2F2B-4856-8FC5-B2EAB2B3B4C3}" destId="{1009D08F-978E-496E-9BEC-0F21D0902D08}" srcOrd="1" destOrd="0" presId="urn:microsoft.com/office/officeart/2005/8/layout/hProcess9"/>
    <dgm:cxn modelId="{9A8E0E9A-53A3-482E-BF57-4DD876B35D24}" type="presParOf" srcId="{3416246B-2F2B-4856-8FC5-B2EAB2B3B4C3}" destId="{1E4C28B8-C0FA-4264-9799-E4D4F261663A}" srcOrd="2" destOrd="0" presId="urn:microsoft.com/office/officeart/2005/8/layout/hProcess9"/>
    <dgm:cxn modelId="{428D1F86-64F9-4CE7-B333-11B6D23C0109}" type="presParOf" srcId="{3416246B-2F2B-4856-8FC5-B2EAB2B3B4C3}" destId="{9327F05F-7992-4ABA-8E49-EBFCAA60B0F3}" srcOrd="3" destOrd="0" presId="urn:microsoft.com/office/officeart/2005/8/layout/hProcess9"/>
    <dgm:cxn modelId="{B319375C-4D48-4675-B1FB-7D5259D94CB8}" type="presParOf" srcId="{3416246B-2F2B-4856-8FC5-B2EAB2B3B4C3}" destId="{55704700-8050-40CF-B9EE-39D359FF26C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0239F-5DD7-40D9-9C00-50D34B5F7898}">
      <dsp:nvSpPr>
        <dsp:cNvPr id="0" name=""/>
        <dsp:cNvSpPr/>
      </dsp:nvSpPr>
      <dsp:spPr>
        <a:xfrm>
          <a:off x="0" y="0"/>
          <a:ext cx="7610440" cy="260060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93DF1-898E-4549-BD35-1478FB93D85E}">
      <dsp:nvSpPr>
        <dsp:cNvPr id="0" name=""/>
        <dsp:cNvSpPr/>
      </dsp:nvSpPr>
      <dsp:spPr>
        <a:xfrm>
          <a:off x="0" y="810274"/>
          <a:ext cx="2449611" cy="1040240"/>
        </a:xfrm>
        <a:prstGeom prst="roundRect">
          <a:avLst/>
        </a:prstGeom>
        <a:solidFill>
          <a:srgbClr val="2268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</a:rPr>
            <a:t>ОБУЧАЮЩИХСЯ</a:t>
          </a:r>
        </a:p>
      </dsp:txBody>
      <dsp:txXfrm>
        <a:off x="50780" y="861054"/>
        <a:ext cx="2348051" cy="938680"/>
      </dsp:txXfrm>
    </dsp:sp>
    <dsp:sp modelId="{1E4C28B8-C0FA-4264-9799-E4D4F261663A}">
      <dsp:nvSpPr>
        <dsp:cNvPr id="0" name=""/>
        <dsp:cNvSpPr/>
      </dsp:nvSpPr>
      <dsp:spPr>
        <a:xfrm>
          <a:off x="2580416" y="780180"/>
          <a:ext cx="2449611" cy="1040240"/>
        </a:xfrm>
        <a:prstGeom prst="roundRect">
          <a:avLst/>
        </a:prstGeom>
        <a:solidFill>
          <a:srgbClr val="2268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</a:rPr>
            <a:t>РОДИТЕЛЕЙ</a:t>
          </a:r>
        </a:p>
      </dsp:txBody>
      <dsp:txXfrm>
        <a:off x="2631196" y="830960"/>
        <a:ext cx="2348051" cy="938680"/>
      </dsp:txXfrm>
    </dsp:sp>
    <dsp:sp modelId="{55704700-8050-40CF-B9EE-39D359FF26C9}">
      <dsp:nvSpPr>
        <dsp:cNvPr id="0" name=""/>
        <dsp:cNvSpPr/>
      </dsp:nvSpPr>
      <dsp:spPr>
        <a:xfrm>
          <a:off x="5152657" y="780180"/>
          <a:ext cx="2449611" cy="1040240"/>
        </a:xfrm>
        <a:prstGeom prst="roundRect">
          <a:avLst/>
        </a:prstGeom>
        <a:solidFill>
          <a:srgbClr val="2268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</a:rPr>
            <a:t>ПЕДАГОГОВ</a:t>
          </a:r>
        </a:p>
      </dsp:txBody>
      <dsp:txXfrm>
        <a:off x="5203437" y="830960"/>
        <a:ext cx="2348051" cy="938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9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 smtClea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 smtClean="0">
                <a:latin typeface="+mn-lt"/>
              </a:rPr>
              <a:t>8 (</a:t>
            </a:r>
            <a:r>
              <a:rPr lang="ru-RU" sz="1800" b="1" dirty="0">
                <a:latin typeface="+mn-lt"/>
              </a:rPr>
              <a:t>351) 217 </a:t>
            </a:r>
            <a:r>
              <a:rPr lang="ru-RU" sz="1800" b="1" dirty="0" smtClean="0">
                <a:latin typeface="+mn-lt"/>
              </a:rPr>
              <a:t>30 89</a:t>
            </a:r>
            <a:endParaRPr lang="ru-RU" sz="1800" b="1" dirty="0">
              <a:latin typeface="+mn-lt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454091,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Знаменская, д. 22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СОЦИАЛЬНЫХ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сайт ГБУ ДПО ЧИРО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 smtClean="0">
                  <a:latin typeface="+mn-lt"/>
                </a:rPr>
                <a:t>Телеграм</a:t>
              </a:r>
              <a:r>
                <a:rPr lang="ru-RU" sz="1200" b="1" dirty="0" smtClean="0">
                  <a:latin typeface="+mn-lt"/>
                </a:rPr>
                <a:t>-канал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</a:t>
              </a:r>
              <a:r>
                <a:rPr lang="ru-RU" sz="1200" b="1" baseline="0" dirty="0" smtClean="0">
                  <a:latin typeface="+mn-lt"/>
                </a:rPr>
                <a:t> в </a:t>
              </a:r>
              <a:r>
                <a:rPr lang="ru-RU" sz="1200" b="1" baseline="0" dirty="0" err="1" smtClean="0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 в Одноклассниках</a:t>
              </a:r>
              <a:endParaRPr lang="ru-RU" sz="1200" b="1" dirty="0">
                <a:latin typeface="+mn-lt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1864858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7200" y="2186558"/>
            <a:ext cx="7509933" cy="2387600"/>
          </a:xfrm>
        </p:spPr>
        <p:txBody>
          <a:bodyPr>
            <a:noAutofit/>
          </a:bodyPr>
          <a:lstStyle/>
          <a:p>
            <a:r>
              <a:rPr lang="ru-RU" sz="3600" b="1" dirty="0"/>
              <a:t>Влияние </a:t>
            </a:r>
            <a:r>
              <a:rPr lang="ru-RU" sz="3600" b="1" dirty="0" smtClean="0"/>
              <a:t>экологических инициатив </a:t>
            </a:r>
            <a:r>
              <a:rPr lang="ru-RU" sz="3600" b="1" dirty="0"/>
              <a:t>лицея </a:t>
            </a:r>
            <a:r>
              <a:rPr lang="ru-RU" sz="3600" b="1" dirty="0" smtClean="0"/>
              <a:t>на формирование </a:t>
            </a:r>
            <a:r>
              <a:rPr lang="ru-RU" sz="3600" b="1" dirty="0"/>
              <a:t>осознанного</a:t>
            </a:r>
            <a:br>
              <a:rPr lang="ru-RU" sz="3600" b="1" dirty="0"/>
            </a:br>
            <a:r>
              <a:rPr lang="ru-RU" sz="3600" b="1" dirty="0" err="1"/>
              <a:t>экологичного</a:t>
            </a:r>
            <a:r>
              <a:rPr lang="ru-RU" sz="3600" b="1" dirty="0"/>
              <a:t> поведения</a:t>
            </a:r>
            <a:br>
              <a:rPr lang="ru-RU" sz="3600" b="1" dirty="0"/>
            </a:br>
            <a:r>
              <a:rPr lang="ru-RU" sz="3600" b="1" dirty="0" smtClean="0"/>
              <a:t>обучающихся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2" y="4783463"/>
            <a:ext cx="6781801" cy="1655762"/>
          </a:xfrm>
        </p:spPr>
        <p:txBody>
          <a:bodyPr/>
          <a:lstStyle/>
          <a:p>
            <a:pPr algn="just"/>
            <a:r>
              <a:rPr lang="ru-RU" b="1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Бенгардт </a:t>
            </a:r>
            <a:r>
              <a:rPr lang="ru-RU" b="1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Анастасия Александровна,</a:t>
            </a:r>
          </a:p>
          <a:p>
            <a:pPr algn="just"/>
            <a:r>
              <a:rPr lang="ru-RU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заместитель директора МОУ «ИТ-лицей Привилегия</a:t>
            </a:r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» Сосновского </a:t>
            </a:r>
            <a:r>
              <a:rPr lang="ru-RU" spc="-1" dirty="0" err="1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м.р</a:t>
            </a:r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.</a:t>
            </a:r>
            <a:endParaRPr lang="ru-RU" spc="-1" dirty="0">
              <a:solidFill>
                <a:srgbClr val="0A689E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7200" y="1692782"/>
            <a:ext cx="7509933" cy="2387600"/>
          </a:xfrm>
        </p:spPr>
        <p:txBody>
          <a:bodyPr>
            <a:noAutofit/>
          </a:bodyPr>
          <a:lstStyle/>
          <a:p>
            <a:r>
              <a:rPr lang="ru-RU" sz="3600" b="1" dirty="0"/>
              <a:t>Влияние </a:t>
            </a:r>
            <a:r>
              <a:rPr lang="ru-RU" sz="3600" b="1" dirty="0" smtClean="0"/>
              <a:t>экологических инициатив </a:t>
            </a:r>
            <a:r>
              <a:rPr lang="ru-RU" sz="3600" b="1" dirty="0"/>
              <a:t>лицея </a:t>
            </a:r>
            <a:r>
              <a:rPr lang="ru-RU" sz="3600" b="1" dirty="0" smtClean="0"/>
              <a:t>на формирование </a:t>
            </a:r>
            <a:r>
              <a:rPr lang="ru-RU" sz="3600" b="1" dirty="0"/>
              <a:t>осознанного</a:t>
            </a:r>
            <a:br>
              <a:rPr lang="ru-RU" sz="3600" b="1" dirty="0"/>
            </a:br>
            <a:r>
              <a:rPr lang="ru-RU" sz="3600" b="1" dirty="0" err="1"/>
              <a:t>экологичного</a:t>
            </a:r>
            <a:r>
              <a:rPr lang="ru-RU" sz="3600" b="1" dirty="0"/>
              <a:t> поведения</a:t>
            </a:r>
            <a:br>
              <a:rPr lang="ru-RU" sz="3600" b="1" dirty="0"/>
            </a:br>
            <a:r>
              <a:rPr lang="ru-RU" sz="3600" b="1" dirty="0" smtClean="0"/>
              <a:t>обучающихся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0740" y="4298831"/>
            <a:ext cx="6781801" cy="165576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Бенгардт </a:t>
            </a:r>
            <a:r>
              <a:rPr lang="ru-RU" b="1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Анастасия Александровна,</a:t>
            </a:r>
          </a:p>
          <a:p>
            <a:pPr algn="just"/>
            <a:r>
              <a:rPr lang="ru-RU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заместитель директора </a:t>
            </a:r>
            <a:endParaRPr lang="ru-RU" spc="-1" dirty="0" smtClean="0">
              <a:solidFill>
                <a:srgbClr val="0A689E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algn="just"/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МОУ </a:t>
            </a:r>
            <a:r>
              <a:rPr lang="ru-RU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«ИТ-лицей Привилегия</a:t>
            </a:r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» Сосновского </a:t>
            </a:r>
            <a:r>
              <a:rPr lang="ru-RU" spc="-1" dirty="0" err="1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м.р</a:t>
            </a:r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pc="-1" dirty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hlinkClick r:id="rId3"/>
              </a:rPr>
              <a:t>https://</a:t>
            </a:r>
            <a:r>
              <a:rPr lang="en-US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hlinkClick r:id="rId3"/>
              </a:rPr>
              <a:t>vk.com/public218648584</a:t>
            </a:r>
            <a:r>
              <a:rPr lang="ru-RU" spc="-1" dirty="0" smtClean="0">
                <a:solidFill>
                  <a:srgbClr val="0A689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</a:t>
            </a:r>
            <a:endParaRPr lang="ru-RU" spc="-1" dirty="0">
              <a:solidFill>
                <a:srgbClr val="0A689E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://qrcoder.ru/code/?https%3A%2F%2Fvk.com%2Fpublic218648584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67" y="5392300"/>
            <a:ext cx="1124585" cy="11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2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0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58" y="298034"/>
            <a:ext cx="2161795" cy="1292298"/>
          </a:xfrm>
          <a:prstGeom prst="rect">
            <a:avLst/>
          </a:prstGeom>
        </p:spPr>
      </p:pic>
      <p:pic>
        <p:nvPicPr>
          <p:cNvPr id="11" name="Picture 2" descr="Под Челябинском появился первый ИТ-лицей - Лента новостей Челябинс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09" y="2493797"/>
            <a:ext cx="2547087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од Челябинском открылся IT-лицей «Привилегия» с системой биометрического  контроля на входе | 17.01.2023 | Челябинск - БезФормат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2318" y="383101"/>
            <a:ext cx="254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uralpress.ru/sites/default/files/h46y4hmslxjofzgpo1_vg66d4hfjheex1j8wv0qrmelkvogefa2lcfnb_mu2lpgilcnutzhujuq7c19z1vtzheu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956" y="4481301"/>
            <a:ext cx="2707753" cy="20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Смартфоны, трудовое воспитание и две смены: как будут учиться в ИТ-лицее «Привилегия»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0809" y="416413"/>
            <a:ext cx="2830147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ТвояПривилегия, жилой комплекс, Челябинская обл., Сосновский район, пос.  Западный, мкр. Привилегия, бул. Цветной — Яндекс Карты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09" y="4526241"/>
            <a:ext cx="2618314" cy="19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thumb.tildacdn.com/tild3935-3761-4839-b836-313230343362/-/format/webp/SG5ULZEBcoU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708" y="2466139"/>
            <a:ext cx="2862001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/>
          <p:cNvGraphicFramePr/>
          <p:nvPr>
            <p:extLst/>
          </p:nvPr>
        </p:nvGraphicFramePr>
        <p:xfrm>
          <a:off x="9040740" y="2155566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5AE304A-5A05-4D26-9EC6-F48D96796C6A}"/>
              </a:ext>
            </a:extLst>
          </p:cNvPr>
          <p:cNvSpPr txBox="1"/>
          <p:nvPr/>
        </p:nvSpPr>
        <p:spPr>
          <a:xfrm>
            <a:off x="369836" y="2324413"/>
            <a:ext cx="2664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Открыт 17 января 2023 года</a:t>
            </a:r>
          </a:p>
          <a:p>
            <a:pPr algn="ctr"/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мкр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. Привилегия, Сосновский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муниципальный район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Челябинская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6257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81913"/>
            <a:ext cx="9677401" cy="45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625" y="1661424"/>
            <a:ext cx="1719584" cy="1292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460" y="1919155"/>
            <a:ext cx="6930036" cy="3906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1" y="3782948"/>
            <a:ext cx="1389892" cy="13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7463" y="931280"/>
            <a:ext cx="9285249" cy="8833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ЭКОЛОГИЯ</a:t>
            </a:r>
            <a:endParaRPr lang="ru-RU" sz="3600" b="1" dirty="0">
              <a:solidFill>
                <a:srgbClr val="2268E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76318" y="2739010"/>
            <a:ext cx="9285249" cy="883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ЭКОСИСТЕМА ЛИЦЕЯ (школы)</a:t>
            </a:r>
            <a:endParaRPr lang="ru-RU" sz="3600" b="1" dirty="0">
              <a:solidFill>
                <a:srgbClr val="2268E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29" y="2722244"/>
            <a:ext cx="1389892" cy="138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32" y="4105081"/>
            <a:ext cx="2520380" cy="1893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740" y="764133"/>
            <a:ext cx="1860303" cy="165360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AE85C3-01C1-413C-88E5-B14989AC557E}"/>
              </a:ext>
            </a:extLst>
          </p:cNvPr>
          <p:cNvSpPr/>
          <p:nvPr/>
        </p:nvSpPr>
        <p:spPr>
          <a:xfrm>
            <a:off x="6661026" y="1290662"/>
            <a:ext cx="4785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состояние окружающей среды</a:t>
            </a:r>
            <a:endParaRPr lang="ru-RU" sz="2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AE85C3-01C1-413C-88E5-B14989AC557E}"/>
              </a:ext>
            </a:extLst>
          </p:cNvPr>
          <p:cNvSpPr/>
          <p:nvPr/>
        </p:nvSpPr>
        <p:spPr>
          <a:xfrm>
            <a:off x="3371380" y="3498502"/>
            <a:ext cx="8427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коллаборация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формального и неформального обучения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самых различных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областях</a:t>
            </a:r>
            <a:endParaRPr lang="ru-RU" sz="2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AE85C3-01C1-413C-88E5-B14989AC557E}"/>
              </a:ext>
            </a:extLst>
          </p:cNvPr>
          <p:cNvSpPr/>
          <p:nvPr/>
        </p:nvSpPr>
        <p:spPr>
          <a:xfrm>
            <a:off x="4475269" y="5051983"/>
            <a:ext cx="5492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большой экологический фестиваль</a:t>
            </a:r>
          </a:p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ИТ-лицей Привилегия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737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 txBox="1">
            <a:spLocks/>
          </p:cNvSpPr>
          <p:nvPr/>
        </p:nvSpPr>
        <p:spPr>
          <a:xfrm>
            <a:off x="2550028" y="659922"/>
            <a:ext cx="7858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Событийный формат</a:t>
            </a:r>
            <a:endParaRPr lang="ru-RU" b="1" dirty="0"/>
          </a:p>
        </p:txBody>
      </p:sp>
      <p:sp>
        <p:nvSpPr>
          <p:cNvPr id="7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1387855" y="678212"/>
            <a:ext cx="1058246" cy="1092543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357" y="775375"/>
            <a:ext cx="1100241" cy="109465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9F5B59-E47D-4951-A259-9CC5CAE4BA4F}"/>
              </a:ext>
            </a:extLst>
          </p:cNvPr>
          <p:cNvSpPr/>
          <p:nvPr/>
        </p:nvSpPr>
        <p:spPr>
          <a:xfrm>
            <a:off x="1685690" y="2858965"/>
            <a:ext cx="8582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Создать избыточную среду (акции, конкурсы, встречи, МК, концерты и пр.)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283252" y="3591604"/>
            <a:ext cx="3600000" cy="1246290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 smtClean="0"/>
                <a:t>НАУЧИТЬ: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kern="1200" dirty="0" smtClean="0"/>
                <a:t>Контролировать, разделять, сортировать.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 smtClean="0"/>
                <a:t>Использовать многократно, беречь, вовлекать.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171051" y="3610382"/>
            <a:ext cx="3625321" cy="1975153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ПРИВИВАТЬ ПРИВЫЧКИ: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*использовать ЛАЙФ-хаки</a:t>
              </a:r>
              <a:r>
                <a:rPr lang="ru-RU" sz="2000" dirty="0" smtClean="0"/>
                <a:t> *практиковать осознанный сбор крышек, макулатуры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* использовать бутылки для воды, не стаканчики</a:t>
              </a:r>
              <a:endParaRPr lang="ru-RU" sz="2000" kern="1200" dirty="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616" y="2015905"/>
            <a:ext cx="2056544" cy="1545280"/>
          </a:xfrm>
          <a:prstGeom prst="rect">
            <a:avLst/>
          </a:prstGeom>
        </p:spPr>
      </p:pic>
      <p:pic>
        <p:nvPicPr>
          <p:cNvPr id="24" name="Picture 8" descr="https://sun9-50.userapi.com/impg/xf3KiE7jTAdJLIxrx_Rhc-OW4FS4My5cSgtnhw/GHhVAT0SOZ8.jpg?size=1920x1281&amp;quality=95&amp;sign=5c1d62956669142786172e1be8648c1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230" y="2388226"/>
            <a:ext cx="16187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sun9-16.userapi.com/impg/mFnZT2lVuxaRDm3QTH3CjW6tbGZIKG6U6ILcKQ/tlHc-7uxn1k.jpg?size=1920x1281&amp;quality=95&amp;sign=e489942aaf51502c4434b3d080bbc4a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1" y="5045535"/>
            <a:ext cx="16187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s://sun9-60.userapi.com/impg/tv5M9M85JxFheSmiI8J0_3FN4CHcwWdzd3aUXA/TlmiaNs3GhM.jpg?size=1800x1201&amp;quality=95&amp;sign=cadb22fad4f05df7f82805f673e59d8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4" y="3757894"/>
            <a:ext cx="16186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s://sun9-67.userapi.com/impg/UAIuGxdCdZOagXtQap0aS1onQQ3CjSqHhcBprw/KVE1u8W87ys.jpg?size=1920x1281&amp;quality=95&amp;sign=0d82977cb26c2813ee6d6e3dc43b708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78" y="5046981"/>
            <a:ext cx="16187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sun9-31.userapi.com/impg/gWPBOEaZS_YL7WiIQ3gAHfZD3wFJN9vUbfvsRA/n7gJQqjqTcE.jpg?size=1920x1281&amp;quality=95&amp;sign=e6c45339419fb040f80500e7467a0ec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89" y="3757894"/>
            <a:ext cx="16187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317258" y="1749403"/>
            <a:ext cx="265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РЕШЕНИЕ: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425546" y="2322585"/>
            <a:ext cx="3600000" cy="1246290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СОЗДАТЬ СРЕДУ: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мотивирующую, интерактивную, самоорганизующуюся</a:t>
              </a:r>
              <a:endParaRPr lang="ru-RU" sz="2000" kern="1200" dirty="0"/>
            </a:p>
          </p:txBody>
        </p:sp>
      </p:grpSp>
      <p:pic>
        <p:nvPicPr>
          <p:cNvPr id="33" name="Picture 2" descr="https://sun9-10.userapi.com/impg/_MtVD1HFefbVEgZ0tpqNm22RALoRQVvrfB9DkA/gMw7MwlBWRw.jpg?size=952x952&amp;quality=95&amp;sign=cf952e3086f5368abf586e01711f8b6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30" y="20691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un9-28.userapi.com/impg/0R9Zo3LdC_ZNNUUW8-gn5tHpOhADcrTAiZju1Q/2MVCfGzs3qY.jpg?size=1920x1281&amp;quality=95&amp;sign=6a5c7c7a9b9ee3f9047b8f579877ab8d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023" y="2380756"/>
            <a:ext cx="16187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 txBox="1">
            <a:spLocks/>
          </p:cNvSpPr>
          <p:nvPr/>
        </p:nvSpPr>
        <p:spPr>
          <a:xfrm>
            <a:off x="2550028" y="659922"/>
            <a:ext cx="7858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Событийный формат</a:t>
            </a:r>
            <a:endParaRPr lang="ru-RU" b="1" dirty="0"/>
          </a:p>
        </p:txBody>
      </p:sp>
      <p:sp>
        <p:nvSpPr>
          <p:cNvPr id="7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1387855" y="678212"/>
            <a:ext cx="1058246" cy="1092543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9BDB1-0D1A-4F7E-8156-ECAB3FF25C13}"/>
              </a:ext>
            </a:extLst>
          </p:cNvPr>
          <p:cNvSpPr/>
          <p:nvPr/>
        </p:nvSpPr>
        <p:spPr>
          <a:xfrm>
            <a:off x="1731582" y="1817836"/>
            <a:ext cx="8780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значимые, спонтанно возникшие или специально «сконструированные» мероприятия, ситуации</a:t>
            </a: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3015874" y="3884505"/>
          <a:ext cx="7610444" cy="2600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7601" y="3978667"/>
            <a:ext cx="271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ЗАДАЧА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34025" y="2549775"/>
            <a:ext cx="10154946" cy="1294720"/>
          </a:xfrm>
          <a:prstGeom prst="roundRect">
            <a:avLst/>
          </a:prstGeom>
          <a:solidFill>
            <a:srgbClr val="2268E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87086" y="1887304"/>
            <a:ext cx="271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383" y="415815"/>
            <a:ext cx="1582989" cy="157495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A72AAC2-88CA-4681-876B-9DF722FB4ADF}"/>
              </a:ext>
            </a:extLst>
          </p:cNvPr>
          <p:cNvSpPr/>
          <p:nvPr/>
        </p:nvSpPr>
        <p:spPr>
          <a:xfrm>
            <a:off x="3273418" y="3968705"/>
            <a:ext cx="2848413" cy="369332"/>
          </a:xfrm>
          <a:prstGeom prst="rect">
            <a:avLst/>
          </a:prstGeom>
          <a:solidFill>
            <a:srgbClr val="2268EE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сопровождать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9F5B59-E47D-4951-A259-9CC5CAE4BA4F}"/>
              </a:ext>
            </a:extLst>
          </p:cNvPr>
          <p:cNvSpPr/>
          <p:nvPr/>
        </p:nvSpPr>
        <p:spPr>
          <a:xfrm>
            <a:off x="1685690" y="2858965"/>
            <a:ext cx="8582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Создать избыточную среду (акции, конкурсы, встречи, МК, концерты и пр.)</a:t>
            </a:r>
          </a:p>
        </p:txBody>
      </p:sp>
      <p:sp>
        <p:nvSpPr>
          <p:cNvPr id="16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1387855" y="4698564"/>
            <a:ext cx="1058246" cy="1092543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5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45" y="404180"/>
            <a:ext cx="2637476" cy="1981791"/>
          </a:xfrm>
          <a:prstGeom prst="rect">
            <a:avLst/>
          </a:prstGeom>
        </p:spPr>
      </p:pic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 txBox="1">
            <a:spLocks/>
          </p:cNvSpPr>
          <p:nvPr/>
        </p:nvSpPr>
        <p:spPr>
          <a:xfrm>
            <a:off x="1644446" y="545296"/>
            <a:ext cx="466804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результат</a:t>
            </a:r>
            <a:endParaRPr lang="ru-RU" b="1" dirty="0"/>
          </a:p>
        </p:txBody>
      </p:sp>
      <p:sp>
        <p:nvSpPr>
          <p:cNvPr id="7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838289" y="960277"/>
            <a:ext cx="834818" cy="834894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3659;p70">
            <a:extLst>
              <a:ext uri="{FF2B5EF4-FFF2-40B4-BE49-F238E27FC236}">
                <a16:creationId xmlns:a16="http://schemas.microsoft.com/office/drawing/2014/main" id="{E3CCE3B4-1BC3-4256-9C64-32A682533750}"/>
              </a:ext>
            </a:extLst>
          </p:cNvPr>
          <p:cNvGrpSpPr/>
          <p:nvPr/>
        </p:nvGrpSpPr>
        <p:grpSpPr>
          <a:xfrm>
            <a:off x="9077686" y="663984"/>
            <a:ext cx="1134403" cy="1400753"/>
            <a:chOff x="3086313" y="2877049"/>
            <a:chExt cx="320143" cy="392581"/>
          </a:xfrm>
          <a:solidFill>
            <a:srgbClr val="2268EE"/>
          </a:solidFill>
        </p:grpSpPr>
        <p:sp>
          <p:nvSpPr>
            <p:cNvPr id="10" name="Google Shape;13660;p70">
              <a:extLst>
                <a:ext uri="{FF2B5EF4-FFF2-40B4-BE49-F238E27FC236}">
                  <a16:creationId xmlns:a16="http://schemas.microsoft.com/office/drawing/2014/main" id="{BD8D6BFC-8F01-4016-B2E2-4EC907535DB7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661;p70">
              <a:extLst>
                <a:ext uri="{FF2B5EF4-FFF2-40B4-BE49-F238E27FC236}">
                  <a16:creationId xmlns:a16="http://schemas.microsoft.com/office/drawing/2014/main" id="{BED8B914-8326-41E8-91E6-30B660B776C8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662;p70">
              <a:extLst>
                <a:ext uri="{FF2B5EF4-FFF2-40B4-BE49-F238E27FC236}">
                  <a16:creationId xmlns:a16="http://schemas.microsoft.com/office/drawing/2014/main" id="{FDC2BF46-CCC5-4CC2-8CA1-E866919347F5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663;p70">
              <a:extLst>
                <a:ext uri="{FF2B5EF4-FFF2-40B4-BE49-F238E27FC236}">
                  <a16:creationId xmlns:a16="http://schemas.microsoft.com/office/drawing/2014/main" id="{60E8C5E0-2AAA-486A-A63F-433CF125D9AA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664;p70">
              <a:extLst>
                <a:ext uri="{FF2B5EF4-FFF2-40B4-BE49-F238E27FC236}">
                  <a16:creationId xmlns:a16="http://schemas.microsoft.com/office/drawing/2014/main" id="{9BFBCC41-B2E8-41F5-B9DB-95268CEE3AF2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665;p70">
              <a:extLst>
                <a:ext uri="{FF2B5EF4-FFF2-40B4-BE49-F238E27FC236}">
                  <a16:creationId xmlns:a16="http://schemas.microsoft.com/office/drawing/2014/main" id="{EC99146E-5B06-4F07-B2F9-27B4D204BD6D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666;p70">
              <a:extLst>
                <a:ext uri="{FF2B5EF4-FFF2-40B4-BE49-F238E27FC236}">
                  <a16:creationId xmlns:a16="http://schemas.microsoft.com/office/drawing/2014/main" id="{FABA2E8A-3D1D-4ED0-87AE-1F6536F12052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67;p70">
              <a:extLst>
                <a:ext uri="{FF2B5EF4-FFF2-40B4-BE49-F238E27FC236}">
                  <a16:creationId xmlns:a16="http://schemas.microsoft.com/office/drawing/2014/main" id="{B179C628-1246-40FA-82D7-ED51505B3B89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68;p70">
              <a:extLst>
                <a:ext uri="{FF2B5EF4-FFF2-40B4-BE49-F238E27FC236}">
                  <a16:creationId xmlns:a16="http://schemas.microsoft.com/office/drawing/2014/main" id="{43CB48D7-D083-4B28-AE15-717851F5713D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69;p70">
              <a:extLst>
                <a:ext uri="{FF2B5EF4-FFF2-40B4-BE49-F238E27FC236}">
                  <a16:creationId xmlns:a16="http://schemas.microsoft.com/office/drawing/2014/main" id="{6EE75983-3C60-4432-AAA9-DC9C329F94CD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70;p70">
              <a:extLst>
                <a:ext uri="{FF2B5EF4-FFF2-40B4-BE49-F238E27FC236}">
                  <a16:creationId xmlns:a16="http://schemas.microsoft.com/office/drawing/2014/main" id="{16548231-927E-4FE7-9F7F-4B98B1DBDC22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71;p70">
              <a:extLst>
                <a:ext uri="{FF2B5EF4-FFF2-40B4-BE49-F238E27FC236}">
                  <a16:creationId xmlns:a16="http://schemas.microsoft.com/office/drawing/2014/main" id="{F07FBC1B-1412-44A3-BA20-0B57D3CAE5D4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49334" y="2396937"/>
            <a:ext cx="2325122" cy="1246290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Еженедельная сортировка мусора с помощью </a:t>
              </a:r>
              <a:r>
                <a:rPr lang="ru-RU" sz="2000" dirty="0" err="1" smtClean="0"/>
                <a:t>ХАБа</a:t>
              </a:r>
              <a:endParaRPr lang="ru-RU" sz="2000" kern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40456" y="4227641"/>
            <a:ext cx="2462283" cy="1246290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Системный сбор вторсырья: Акции (макулатура, крышечки)</a:t>
              </a:r>
              <a:endParaRPr lang="ru-RU" sz="2000" kern="1200" dirty="0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44" y="2382010"/>
            <a:ext cx="1680000" cy="126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27" y="2382010"/>
            <a:ext cx="945000" cy="126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64" y="2388049"/>
            <a:ext cx="945000" cy="12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576" y="2382010"/>
            <a:ext cx="1680000" cy="12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688" y="2359161"/>
            <a:ext cx="945000" cy="12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/>
          <a:srcRect l="19653" t="33375" r="32117" b="19340"/>
          <a:stretch/>
        </p:blipFill>
        <p:spPr>
          <a:xfrm>
            <a:off x="10140859" y="2357127"/>
            <a:ext cx="1713561" cy="1260000"/>
          </a:xfrm>
          <a:prstGeom prst="rect">
            <a:avLst/>
          </a:prstGeom>
        </p:spPr>
      </p:pic>
      <p:pic>
        <p:nvPicPr>
          <p:cNvPr id="34" name="Picture 2" descr="https://sun9-32.userapi.com/impg/G7XNhGSd5-iagf_SFH34sEi8JvyozgmklWBvVg/sZglZPYchJQ.jpg?size=453x604&amp;quality=95&amp;sign=58ec3789de56189788f782de9c459583&amp;c_uniq_tag=uLlyIzlXreB34mMP_5w-JGF5w62aBWHreZG_A8ezIhY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41" y="381984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sun9-20.userapi.com/impg/y2JMV7LVVkCxOszp-zKBsisci9LHEz0fworN3A/9V61MbgaCqg.jpg?size=1280x960&amp;quality=95&amp;sign=6b06c70f49a2118cdb21f40e7cf90b6c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0"/>
          <a:stretch/>
        </p:blipFill>
        <p:spPr bwMode="auto">
          <a:xfrm>
            <a:off x="4449597" y="3819840"/>
            <a:ext cx="82848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4531"/>
          <a:stretch/>
        </p:blipFill>
        <p:spPr>
          <a:xfrm>
            <a:off x="5420649" y="3819840"/>
            <a:ext cx="1859280" cy="180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/>
          <a:srcRect l="629" t="13511" r="50881" b="20199"/>
          <a:stretch/>
        </p:blipFill>
        <p:spPr>
          <a:xfrm>
            <a:off x="7459789" y="3819840"/>
            <a:ext cx="1792262" cy="18376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3"/>
          <a:srcRect l="20565" r="15109" b="8917"/>
          <a:stretch/>
        </p:blipFill>
        <p:spPr>
          <a:xfrm>
            <a:off x="9450171" y="3819839"/>
            <a:ext cx="953405" cy="180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98262" y="3819839"/>
            <a:ext cx="135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45" y="304049"/>
            <a:ext cx="2637476" cy="1981791"/>
          </a:xfrm>
          <a:prstGeom prst="rect">
            <a:avLst/>
          </a:prstGeom>
        </p:spPr>
      </p:pic>
      <p:sp>
        <p:nvSpPr>
          <p:cNvPr id="7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 txBox="1">
            <a:spLocks/>
          </p:cNvSpPr>
          <p:nvPr/>
        </p:nvSpPr>
        <p:spPr>
          <a:xfrm>
            <a:off x="1644446" y="545296"/>
            <a:ext cx="466804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результат</a:t>
            </a:r>
            <a:endParaRPr lang="ru-RU" b="1" dirty="0"/>
          </a:p>
        </p:txBody>
      </p:sp>
      <p:sp>
        <p:nvSpPr>
          <p:cNvPr id="8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838289" y="960277"/>
            <a:ext cx="834818" cy="834894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3659;p70">
            <a:extLst>
              <a:ext uri="{FF2B5EF4-FFF2-40B4-BE49-F238E27FC236}">
                <a16:creationId xmlns:a16="http://schemas.microsoft.com/office/drawing/2014/main" id="{E3CCE3B4-1BC3-4256-9C64-32A682533750}"/>
              </a:ext>
            </a:extLst>
          </p:cNvPr>
          <p:cNvGrpSpPr/>
          <p:nvPr/>
        </p:nvGrpSpPr>
        <p:grpSpPr>
          <a:xfrm>
            <a:off x="9077686" y="663984"/>
            <a:ext cx="1134403" cy="1400753"/>
            <a:chOff x="3086313" y="2877049"/>
            <a:chExt cx="320143" cy="392581"/>
          </a:xfrm>
          <a:solidFill>
            <a:srgbClr val="2268EE"/>
          </a:solidFill>
        </p:grpSpPr>
        <p:sp>
          <p:nvSpPr>
            <p:cNvPr id="10" name="Google Shape;13660;p70">
              <a:extLst>
                <a:ext uri="{FF2B5EF4-FFF2-40B4-BE49-F238E27FC236}">
                  <a16:creationId xmlns:a16="http://schemas.microsoft.com/office/drawing/2014/main" id="{BD8D6BFC-8F01-4016-B2E2-4EC907535DB7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661;p70">
              <a:extLst>
                <a:ext uri="{FF2B5EF4-FFF2-40B4-BE49-F238E27FC236}">
                  <a16:creationId xmlns:a16="http://schemas.microsoft.com/office/drawing/2014/main" id="{BED8B914-8326-41E8-91E6-30B660B776C8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662;p70">
              <a:extLst>
                <a:ext uri="{FF2B5EF4-FFF2-40B4-BE49-F238E27FC236}">
                  <a16:creationId xmlns:a16="http://schemas.microsoft.com/office/drawing/2014/main" id="{FDC2BF46-CCC5-4CC2-8CA1-E866919347F5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663;p70">
              <a:extLst>
                <a:ext uri="{FF2B5EF4-FFF2-40B4-BE49-F238E27FC236}">
                  <a16:creationId xmlns:a16="http://schemas.microsoft.com/office/drawing/2014/main" id="{60E8C5E0-2AAA-486A-A63F-433CF125D9AA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664;p70">
              <a:extLst>
                <a:ext uri="{FF2B5EF4-FFF2-40B4-BE49-F238E27FC236}">
                  <a16:creationId xmlns:a16="http://schemas.microsoft.com/office/drawing/2014/main" id="{9BFBCC41-B2E8-41F5-B9DB-95268CEE3AF2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665;p70">
              <a:extLst>
                <a:ext uri="{FF2B5EF4-FFF2-40B4-BE49-F238E27FC236}">
                  <a16:creationId xmlns:a16="http://schemas.microsoft.com/office/drawing/2014/main" id="{EC99146E-5B06-4F07-B2F9-27B4D204BD6D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666;p70">
              <a:extLst>
                <a:ext uri="{FF2B5EF4-FFF2-40B4-BE49-F238E27FC236}">
                  <a16:creationId xmlns:a16="http://schemas.microsoft.com/office/drawing/2014/main" id="{FABA2E8A-3D1D-4ED0-87AE-1F6536F12052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67;p70">
              <a:extLst>
                <a:ext uri="{FF2B5EF4-FFF2-40B4-BE49-F238E27FC236}">
                  <a16:creationId xmlns:a16="http://schemas.microsoft.com/office/drawing/2014/main" id="{B179C628-1246-40FA-82D7-ED51505B3B89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68;p70">
              <a:extLst>
                <a:ext uri="{FF2B5EF4-FFF2-40B4-BE49-F238E27FC236}">
                  <a16:creationId xmlns:a16="http://schemas.microsoft.com/office/drawing/2014/main" id="{43CB48D7-D083-4B28-AE15-717851F5713D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69;p70">
              <a:extLst>
                <a:ext uri="{FF2B5EF4-FFF2-40B4-BE49-F238E27FC236}">
                  <a16:creationId xmlns:a16="http://schemas.microsoft.com/office/drawing/2014/main" id="{6EE75983-3C60-4432-AAA9-DC9C329F94CD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70;p70">
              <a:extLst>
                <a:ext uri="{FF2B5EF4-FFF2-40B4-BE49-F238E27FC236}">
                  <a16:creationId xmlns:a16="http://schemas.microsoft.com/office/drawing/2014/main" id="{16548231-927E-4FE7-9F7F-4B98B1DBDC22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71;p70">
              <a:extLst>
                <a:ext uri="{FF2B5EF4-FFF2-40B4-BE49-F238E27FC236}">
                  <a16:creationId xmlns:a16="http://schemas.microsoft.com/office/drawing/2014/main" id="{F07FBC1B-1412-44A3-BA20-0B57D3CAE5D4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579BDB1-0D1A-4F7E-8156-ECAB3FF25C13}"/>
              </a:ext>
            </a:extLst>
          </p:cNvPr>
          <p:cNvSpPr/>
          <p:nvPr/>
        </p:nvSpPr>
        <p:spPr>
          <a:xfrm>
            <a:off x="3155420" y="1796184"/>
            <a:ext cx="2771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ЭКО-дефиле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2" descr="https://sun9-7.userapi.com/impg/vyFyAI9y-5lrHuGf30I8VT2gX3wGWLo0SKP98w/wUqGoT8z4RM.jpg?size=1600x1067&amp;quality=95&amp;sign=6f94a40feb987f11be933c3d6dd65e4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7148"/>
          <a:stretch/>
        </p:blipFill>
        <p:spPr bwMode="auto">
          <a:xfrm>
            <a:off x="3238785" y="2285840"/>
            <a:ext cx="111252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un9-62.userapi.com/impg/byfB11Cgra26X2s7QAZxi6t-RwsqC19UYXdyIA/HteQN_ABou0.jpg?size=1600x1067&amp;quality=95&amp;sign=603db7832e16180bcf3bf9edb378a96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5" y="2275193"/>
            <a:ext cx="269915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77" y="2257849"/>
            <a:ext cx="2693267" cy="180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r="33794"/>
          <a:stretch/>
        </p:blipFill>
        <p:spPr>
          <a:xfrm>
            <a:off x="10261247" y="2285840"/>
            <a:ext cx="1569720" cy="1800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79BDB1-0D1A-4F7E-8156-ECAB3FF25C13}"/>
              </a:ext>
            </a:extLst>
          </p:cNvPr>
          <p:cNvSpPr/>
          <p:nvPr/>
        </p:nvSpPr>
        <p:spPr>
          <a:xfrm>
            <a:off x="657076" y="4057849"/>
            <a:ext cx="2589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Выставки</a:t>
            </a:r>
          </a:p>
        </p:txBody>
      </p:sp>
      <p:pic>
        <p:nvPicPr>
          <p:cNvPr id="28" name="Picture 6" descr="https://sun9-42.userapi.com/impg/KGQJ0DPmgYWKAohXI5s246JVmA7IRu72Fe7_Jg/LzrziXVZauQ.jpg?size=960x1280&amp;quality=95&amp;sign=7ae7f0695e3d139f0185b764beeddfc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1" y="450217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sun9-32.userapi.com/impg/ik51SpmFHsR6pteLR7RjfdQVw7N59Bv1kV5UlQ/dsnzJHjoIbw.jpg?size=960x1280&amp;quality=95&amp;sign=4f33f9d775facf24126c46bf9beb509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33" y="450217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sun9-34.userapi.com/impg/0nUjG2opzeL2JLB_2IS4fagFK4-JiStsWlB6sA/_j1IG96qtvY.jpg?size=960x1280&amp;quality=95&amp;sign=5f268cbf25980da3ede44cf4b7ad2ff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05" y="450217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79BDB1-0D1A-4F7E-8156-ECAB3FF25C13}"/>
              </a:ext>
            </a:extLst>
          </p:cNvPr>
          <p:cNvSpPr/>
          <p:nvPr/>
        </p:nvSpPr>
        <p:spPr>
          <a:xfrm>
            <a:off x="3855624" y="4057849"/>
            <a:ext cx="6238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Изготовление полезных вещей</a:t>
            </a:r>
          </a:p>
        </p:txBody>
      </p:sp>
      <p:pic>
        <p:nvPicPr>
          <p:cNvPr id="32" name="Picture 12" descr="https://sun9-9.userapi.com/impg/Wab7wuLO8J9MT-h_XF12X1pJAq7AIX2WN0sLhw/EuCUBdMp820.jpg?size=453x604&amp;quality=95&amp;sign=8e69187221b3c5afb3a17a674c142596&amp;c_uniq_tag=J0Z7WAQ57GRDaFkH8Ei8X7GndF-IqMg-nWmfuDTMuw8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96" y="450217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ttps://sun9-48.userapi.com/impg/53KL8nJ1-n8ihM9Ry6ULTOKUk7pOcu_kztgsng/O3ZlaNhj-1I.jpg?size=2560x1707&amp;quality=95&amp;sign=442f66e05f7262400dd8592ffc95b6b9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r="10005"/>
          <a:stretch/>
        </p:blipFill>
        <p:spPr bwMode="auto">
          <a:xfrm>
            <a:off x="6543105" y="4502170"/>
            <a:ext cx="20574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/>
          <a:srcRect t="9099" r="55887"/>
          <a:stretch/>
        </p:blipFill>
        <p:spPr>
          <a:xfrm>
            <a:off x="8772027" y="4502170"/>
            <a:ext cx="1552926" cy="180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/>
          <a:srcRect l="42739"/>
          <a:stretch/>
        </p:blipFill>
        <p:spPr>
          <a:xfrm>
            <a:off x="10456712" y="4502170"/>
            <a:ext cx="1374255" cy="1800000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82440" y="2356382"/>
            <a:ext cx="2789234" cy="1550538"/>
            <a:chOff x="2865" y="1032429"/>
            <a:chExt cx="1491596" cy="1376572"/>
          </a:xfrm>
          <a:solidFill>
            <a:srgbClr val="2268EE"/>
          </a:solidFill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865" y="1032429"/>
              <a:ext cx="1491596" cy="137657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 txBox="1"/>
            <p:nvPr/>
          </p:nvSpPr>
          <p:spPr>
            <a:xfrm>
              <a:off x="70064" y="1099628"/>
              <a:ext cx="1357198" cy="1242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Вторичное использование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59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349" y="1700784"/>
            <a:ext cx="1996349" cy="1500050"/>
          </a:xfrm>
          <a:prstGeom prst="rect">
            <a:avLst/>
          </a:prstGeom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383"/>
            <a:ext cx="9774936" cy="431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77" y="3782948"/>
            <a:ext cx="1389892" cy="13828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49" y="2277290"/>
            <a:ext cx="6915299" cy="36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210</Words>
  <Application>Microsoft Office PowerPoint</Application>
  <PresentationFormat>Широкоэкранный</PresentationFormat>
  <Paragraphs>49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Constantia</vt:lpstr>
      <vt:lpstr>Jost</vt:lpstr>
      <vt:lpstr>Open Sans</vt:lpstr>
      <vt:lpstr>Verdana</vt:lpstr>
      <vt:lpstr>Тема Office</vt:lpstr>
      <vt:lpstr>Специальное оформление</vt:lpstr>
      <vt:lpstr>1_Специальное оформление</vt:lpstr>
      <vt:lpstr>Влияние экологических инициатив лицея на формирование осознанного экологичного поведения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Влияние экологических инициатив лицея на формирование осознанного экологичного поведения обучающихся</vt:lpstr>
      <vt:lpstr>Презентация PowerPoint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Бенгардт А.А.</cp:lastModifiedBy>
  <cp:revision>66</cp:revision>
  <dcterms:created xsi:type="dcterms:W3CDTF">2022-11-08T05:17:39Z</dcterms:created>
  <dcterms:modified xsi:type="dcterms:W3CDTF">2024-10-29T04:00:13Z</dcterms:modified>
</cp:coreProperties>
</file>