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66" r:id="rId4"/>
    <p:sldId id="273" r:id="rId6"/>
    <p:sldId id="274" r:id="rId7"/>
    <p:sldId id="275" r:id="rId8"/>
    <p:sldId id="261" r:id="rId9"/>
    <p:sldId id="262" r:id="rId10"/>
    <p:sldId id="289" r:id="rId11"/>
    <p:sldId id="290" r:id="rId12"/>
    <p:sldId id="291" r:id="rId13"/>
    <p:sldId id="270" r:id="rId14"/>
    <p:sldId id="294" r:id="rId15"/>
    <p:sldId id="278" r:id="rId16"/>
    <p:sldId id="282" r:id="rId17"/>
    <p:sldId id="280" r:id="rId18"/>
    <p:sldId id="279" r:id="rId19"/>
    <p:sldId id="285" r:id="rId20"/>
    <p:sldId id="283" r:id="rId21"/>
    <p:sldId id="295" r:id="rId22"/>
    <p:sldId id="297" r:id="rId23"/>
    <p:sldId id="296" r:id="rId24"/>
    <p:sldId id="287" r:id="rId25"/>
    <p:sldId id="26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796"/>
    <a:srgbClr val="E31E24"/>
    <a:srgbClr val="0E3CB0"/>
    <a:srgbClr val="3698CA"/>
    <a:srgbClr val="F2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51" autoAdjust="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4245B-6C98-4B75-8BE7-2F876DFE5DE2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690FF-66FE-4A0F-8066-B1051120003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image" Target="../media/image6.jpeg"/><Relationship Id="rId15" Type="http://schemas.openxmlformats.org/officeDocument/2006/relationships/image" Target="../media/image5.png"/><Relationship Id="rId14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image" Target="../media/image2.GIF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6" y="2000932"/>
            <a:ext cx="10371667" cy="447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0" y="6627812"/>
            <a:ext cx="4037847" cy="230188"/>
            <a:chOff x="-1" y="0"/>
            <a:chExt cx="8861838" cy="840468"/>
          </a:xfrm>
        </p:grpSpPr>
        <p:sp>
          <p:nvSpPr>
            <p:cNvPr id="14" name="Блок-схема: данные 4"/>
            <p:cNvSpPr/>
            <p:nvPr/>
          </p:nvSpPr>
          <p:spPr>
            <a:xfrm>
              <a:off x="-1" y="0"/>
              <a:ext cx="8861838" cy="84046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8029"/>
                <a:gd name="connsiteY0-2" fmla="*/ 10088 h 10088"/>
                <a:gd name="connsiteX1-3" fmla="*/ 29 w 8029"/>
                <a:gd name="connsiteY1-4" fmla="*/ 0 h 10088"/>
                <a:gd name="connsiteX2-5" fmla="*/ 8029 w 8029"/>
                <a:gd name="connsiteY2-6" fmla="*/ 0 h 10088"/>
                <a:gd name="connsiteX3-7" fmla="*/ 6029 w 8029"/>
                <a:gd name="connsiteY3-8" fmla="*/ 10000 h 10088"/>
                <a:gd name="connsiteX4-9" fmla="*/ 0 w 8029"/>
                <a:gd name="connsiteY4-10" fmla="*/ 10088 h 10088"/>
                <a:gd name="connsiteX0-11" fmla="*/ 0 w 9972"/>
                <a:gd name="connsiteY0-12" fmla="*/ 9913 h 9913"/>
                <a:gd name="connsiteX1-13" fmla="*/ 8 w 9972"/>
                <a:gd name="connsiteY1-14" fmla="*/ 0 h 9913"/>
                <a:gd name="connsiteX2-15" fmla="*/ 9972 w 9972"/>
                <a:gd name="connsiteY2-16" fmla="*/ 0 h 9913"/>
                <a:gd name="connsiteX3-17" fmla="*/ 7481 w 9972"/>
                <a:gd name="connsiteY3-18" fmla="*/ 9913 h 9913"/>
                <a:gd name="connsiteX4-19" fmla="*/ 0 w 9972"/>
                <a:gd name="connsiteY4-20" fmla="*/ 9913 h 9913"/>
                <a:gd name="connsiteX0-21" fmla="*/ 0 w 10000"/>
                <a:gd name="connsiteY0-22" fmla="*/ 10000 h 10000"/>
                <a:gd name="connsiteX1-23" fmla="*/ 8 w 10000"/>
                <a:gd name="connsiteY1-24" fmla="*/ 0 h 10000"/>
                <a:gd name="connsiteX2-25" fmla="*/ 10000 w 10000"/>
                <a:gd name="connsiteY2-26" fmla="*/ 0 h 10000"/>
                <a:gd name="connsiteX3-27" fmla="*/ 8563 w 10000"/>
                <a:gd name="connsiteY3-28" fmla="*/ 10000 h 10000"/>
                <a:gd name="connsiteX4-29" fmla="*/ 0 w 10000"/>
                <a:gd name="connsiteY4-3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Блок-схема: данные 4"/>
            <p:cNvSpPr/>
            <p:nvPr/>
          </p:nvSpPr>
          <p:spPr>
            <a:xfrm>
              <a:off x="-1" y="1"/>
              <a:ext cx="8790915" cy="80575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8029"/>
                <a:gd name="connsiteY0-2" fmla="*/ 10088 h 10088"/>
                <a:gd name="connsiteX1-3" fmla="*/ 29 w 8029"/>
                <a:gd name="connsiteY1-4" fmla="*/ 0 h 10088"/>
                <a:gd name="connsiteX2-5" fmla="*/ 8029 w 8029"/>
                <a:gd name="connsiteY2-6" fmla="*/ 0 h 10088"/>
                <a:gd name="connsiteX3-7" fmla="*/ 6029 w 8029"/>
                <a:gd name="connsiteY3-8" fmla="*/ 10000 h 10088"/>
                <a:gd name="connsiteX4-9" fmla="*/ 0 w 8029"/>
                <a:gd name="connsiteY4-10" fmla="*/ 10088 h 10088"/>
                <a:gd name="connsiteX0-11" fmla="*/ 0 w 9972"/>
                <a:gd name="connsiteY0-12" fmla="*/ 9913 h 9913"/>
                <a:gd name="connsiteX1-13" fmla="*/ 8 w 9972"/>
                <a:gd name="connsiteY1-14" fmla="*/ 0 h 9913"/>
                <a:gd name="connsiteX2-15" fmla="*/ 9972 w 9972"/>
                <a:gd name="connsiteY2-16" fmla="*/ 0 h 9913"/>
                <a:gd name="connsiteX3-17" fmla="*/ 7481 w 9972"/>
                <a:gd name="connsiteY3-18" fmla="*/ 9913 h 9913"/>
                <a:gd name="connsiteX4-19" fmla="*/ 0 w 9972"/>
                <a:gd name="connsiteY4-20" fmla="*/ 9913 h 9913"/>
                <a:gd name="connsiteX0-21" fmla="*/ 0 w 10000"/>
                <a:gd name="connsiteY0-22" fmla="*/ 10000 h 10000"/>
                <a:gd name="connsiteX1-23" fmla="*/ 8 w 10000"/>
                <a:gd name="connsiteY1-24" fmla="*/ 0 h 10000"/>
                <a:gd name="connsiteX2-25" fmla="*/ 10000 w 10000"/>
                <a:gd name="connsiteY2-26" fmla="*/ 0 h 10000"/>
                <a:gd name="connsiteX3-27" fmla="*/ 8563 w 10000"/>
                <a:gd name="connsiteY3-28" fmla="*/ 10000 h 10000"/>
                <a:gd name="connsiteX4-29" fmla="*/ 0 w 10000"/>
                <a:gd name="connsiteY4-3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264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 b="29993"/>
          <a:stretch>
            <a:fillRect/>
          </a:stretch>
        </p:blipFill>
        <p:spPr>
          <a:xfrm>
            <a:off x="11216091" y="88295"/>
            <a:ext cx="824499" cy="868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8029"/>
              <a:gd name="connsiteY0-2" fmla="*/ 10088 h 10088"/>
              <a:gd name="connsiteX1-3" fmla="*/ 29 w 8029"/>
              <a:gd name="connsiteY1-4" fmla="*/ 0 h 10088"/>
              <a:gd name="connsiteX2-5" fmla="*/ 8029 w 8029"/>
              <a:gd name="connsiteY2-6" fmla="*/ 0 h 10088"/>
              <a:gd name="connsiteX3-7" fmla="*/ 6029 w 8029"/>
              <a:gd name="connsiteY3-8" fmla="*/ 10000 h 10088"/>
              <a:gd name="connsiteX4-9" fmla="*/ 0 w 8029"/>
              <a:gd name="connsiteY4-10" fmla="*/ 10088 h 10088"/>
              <a:gd name="connsiteX0-11" fmla="*/ 0 w 9972"/>
              <a:gd name="connsiteY0-12" fmla="*/ 9913 h 9913"/>
              <a:gd name="connsiteX1-13" fmla="*/ 8 w 9972"/>
              <a:gd name="connsiteY1-14" fmla="*/ 0 h 9913"/>
              <a:gd name="connsiteX2-15" fmla="*/ 9972 w 9972"/>
              <a:gd name="connsiteY2-16" fmla="*/ 0 h 9913"/>
              <a:gd name="connsiteX3-17" fmla="*/ 7481 w 9972"/>
              <a:gd name="connsiteY3-18" fmla="*/ 9913 h 9913"/>
              <a:gd name="connsiteX4-19" fmla="*/ 0 w 9972"/>
              <a:gd name="connsiteY4-20" fmla="*/ 9913 h 9913"/>
              <a:gd name="connsiteX0-21" fmla="*/ 0 w 10000"/>
              <a:gd name="connsiteY0-22" fmla="*/ 10000 h 10000"/>
              <a:gd name="connsiteX1-23" fmla="*/ 8 w 10000"/>
              <a:gd name="connsiteY1-24" fmla="*/ 0 h 10000"/>
              <a:gd name="connsiteX2-25" fmla="*/ 10000 w 10000"/>
              <a:gd name="connsiteY2-26" fmla="*/ 0 h 10000"/>
              <a:gd name="connsiteX3-27" fmla="*/ 8563 w 10000"/>
              <a:gd name="connsiteY3-28" fmla="*/ 10000 h 10000"/>
              <a:gd name="connsiteX4-29" fmla="*/ 0 w 10000"/>
              <a:gd name="connsiteY4-3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8029"/>
              <a:gd name="connsiteY0-2" fmla="*/ 10088 h 10088"/>
              <a:gd name="connsiteX1-3" fmla="*/ 29 w 8029"/>
              <a:gd name="connsiteY1-4" fmla="*/ 0 h 10088"/>
              <a:gd name="connsiteX2-5" fmla="*/ 8029 w 8029"/>
              <a:gd name="connsiteY2-6" fmla="*/ 0 h 10088"/>
              <a:gd name="connsiteX3-7" fmla="*/ 6029 w 8029"/>
              <a:gd name="connsiteY3-8" fmla="*/ 10000 h 10088"/>
              <a:gd name="connsiteX4-9" fmla="*/ 0 w 8029"/>
              <a:gd name="connsiteY4-10" fmla="*/ 10088 h 10088"/>
              <a:gd name="connsiteX0-11" fmla="*/ 0 w 9972"/>
              <a:gd name="connsiteY0-12" fmla="*/ 9913 h 9913"/>
              <a:gd name="connsiteX1-13" fmla="*/ 8 w 9972"/>
              <a:gd name="connsiteY1-14" fmla="*/ 0 h 9913"/>
              <a:gd name="connsiteX2-15" fmla="*/ 9972 w 9972"/>
              <a:gd name="connsiteY2-16" fmla="*/ 0 h 9913"/>
              <a:gd name="connsiteX3-17" fmla="*/ 7481 w 9972"/>
              <a:gd name="connsiteY3-18" fmla="*/ 9913 h 9913"/>
              <a:gd name="connsiteX4-19" fmla="*/ 0 w 9972"/>
              <a:gd name="connsiteY4-20" fmla="*/ 9913 h 9913"/>
              <a:gd name="connsiteX0-21" fmla="*/ 0 w 10000"/>
              <a:gd name="connsiteY0-22" fmla="*/ 10000 h 10000"/>
              <a:gd name="connsiteX1-23" fmla="*/ 8 w 10000"/>
              <a:gd name="connsiteY1-24" fmla="*/ 0 h 10000"/>
              <a:gd name="connsiteX2-25" fmla="*/ 10000 w 10000"/>
              <a:gd name="connsiteY2-26" fmla="*/ 0 h 10000"/>
              <a:gd name="connsiteX3-27" fmla="*/ 8563 w 10000"/>
              <a:gd name="connsiteY3-28" fmla="*/ 10000 h 10000"/>
              <a:gd name="connsiteX4-29" fmla="*/ 0 w 10000"/>
              <a:gd name="connsiteY4-3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n-lt"/>
              </a:rPr>
              <a:t>Государственное бюджетное учреждение дополнительного профессионального образования</a:t>
            </a:r>
            <a:endParaRPr lang="ru-RU" sz="1400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+mn-lt"/>
              </a:rPr>
              <a:t>«Челябинский институт развития образования»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119073" y="3444995"/>
            <a:ext cx="947137" cy="905028"/>
          </a:xfrm>
          <a:prstGeom prst="rect">
            <a:avLst/>
          </a:prstGeom>
          <a:solidFill>
            <a:srgbClr val="26479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ru-RU" sz="1400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15" name="Google Shape;559;p43"/>
          <p:cNvGrpSpPr/>
          <p:nvPr userDrawn="1"/>
        </p:nvGrpSpPr>
        <p:grpSpPr>
          <a:xfrm>
            <a:off x="4321282" y="3599351"/>
            <a:ext cx="573220" cy="552687"/>
            <a:chOff x="1236875" y="1623900"/>
            <a:chExt cx="465200" cy="455475"/>
          </a:xfrm>
        </p:grpSpPr>
        <p:sp>
          <p:nvSpPr>
            <p:cNvPr id="16" name="Google Shape;560;p43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561;p43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562;p43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563;p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564;p4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565;p43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566;p43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5304644" y="1105632"/>
            <a:ext cx="916634" cy="834456"/>
            <a:chOff x="2518715" y="1309648"/>
            <a:chExt cx="916634" cy="834456"/>
          </a:xfrm>
        </p:grpSpPr>
        <p:sp>
          <p:nvSpPr>
            <p:cNvPr id="24" name="Прямоугольник 23"/>
            <p:cNvSpPr/>
            <p:nvPr userDrawn="1"/>
          </p:nvSpPr>
          <p:spPr>
            <a:xfrm>
              <a:off x="2518715" y="1309648"/>
              <a:ext cx="916634" cy="834456"/>
            </a:xfrm>
            <a:prstGeom prst="rect">
              <a:avLst/>
            </a:prstGeom>
            <a:solidFill>
              <a:srgbClr val="26479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grpSp>
          <p:nvGrpSpPr>
            <p:cNvPr id="32" name="Google Shape;732;p43"/>
            <p:cNvGrpSpPr/>
            <p:nvPr userDrawn="1"/>
          </p:nvGrpSpPr>
          <p:grpSpPr>
            <a:xfrm>
              <a:off x="2677669" y="1501260"/>
              <a:ext cx="609818" cy="502450"/>
              <a:chOff x="5268225" y="4341925"/>
              <a:chExt cx="468850" cy="387275"/>
            </a:xfrm>
          </p:grpSpPr>
          <p:sp>
            <p:nvSpPr>
              <p:cNvPr id="33" name="Google Shape;733;p43"/>
              <p:cNvSpPr/>
              <p:nvPr/>
            </p:nvSpPr>
            <p:spPr>
              <a:xfrm>
                <a:off x="5652425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122" y="1291"/>
                    </a:lnTo>
                    <a:lnTo>
                      <a:pt x="244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412" y="1511"/>
                    </a:lnTo>
                    <a:lnTo>
                      <a:pt x="2533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734;p43"/>
              <p:cNvSpPr/>
              <p:nvPr/>
            </p:nvSpPr>
            <p:spPr>
              <a:xfrm>
                <a:off x="5287100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98" y="1291"/>
                    </a:lnTo>
                    <a:lnTo>
                      <a:pt x="220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387" y="1511"/>
                    </a:lnTo>
                    <a:lnTo>
                      <a:pt x="2509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735;p43"/>
              <p:cNvSpPr/>
              <p:nvPr/>
            </p:nvSpPr>
            <p:spPr>
              <a:xfrm>
                <a:off x="5268225" y="4341925"/>
                <a:ext cx="468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3323" fill="none" extrusionOk="0">
                    <a:moveTo>
                      <a:pt x="18754" y="5553"/>
                    </a:moveTo>
                    <a:lnTo>
                      <a:pt x="18754" y="5553"/>
                    </a:lnTo>
                    <a:lnTo>
                      <a:pt x="18730" y="5334"/>
                    </a:lnTo>
                    <a:lnTo>
                      <a:pt x="18681" y="5091"/>
                    </a:lnTo>
                    <a:lnTo>
                      <a:pt x="18583" y="4847"/>
                    </a:lnTo>
                    <a:lnTo>
                      <a:pt x="18462" y="4628"/>
                    </a:lnTo>
                    <a:lnTo>
                      <a:pt x="18291" y="4433"/>
                    </a:lnTo>
                    <a:lnTo>
                      <a:pt x="18121" y="4287"/>
                    </a:lnTo>
                    <a:lnTo>
                      <a:pt x="18023" y="4214"/>
                    </a:lnTo>
                    <a:lnTo>
                      <a:pt x="17926" y="4165"/>
                    </a:lnTo>
                    <a:lnTo>
                      <a:pt x="17828" y="4141"/>
                    </a:lnTo>
                    <a:lnTo>
                      <a:pt x="17731" y="4141"/>
                    </a:lnTo>
                    <a:lnTo>
                      <a:pt x="16489" y="4141"/>
                    </a:lnTo>
                    <a:lnTo>
                      <a:pt x="15588" y="1803"/>
                    </a:lnTo>
                    <a:lnTo>
                      <a:pt x="15588" y="1803"/>
                    </a:lnTo>
                    <a:lnTo>
                      <a:pt x="15490" y="1583"/>
                    </a:lnTo>
                    <a:lnTo>
                      <a:pt x="15344" y="1364"/>
                    </a:lnTo>
                    <a:lnTo>
                      <a:pt x="15174" y="1169"/>
                    </a:lnTo>
                    <a:lnTo>
                      <a:pt x="15003" y="975"/>
                    </a:lnTo>
                    <a:lnTo>
                      <a:pt x="14784" y="804"/>
                    </a:lnTo>
                    <a:lnTo>
                      <a:pt x="14565" y="658"/>
                    </a:lnTo>
                    <a:lnTo>
                      <a:pt x="14346" y="536"/>
                    </a:lnTo>
                    <a:lnTo>
                      <a:pt x="14102" y="439"/>
                    </a:lnTo>
                    <a:lnTo>
                      <a:pt x="14102" y="439"/>
                    </a:lnTo>
                    <a:lnTo>
                      <a:pt x="13810" y="390"/>
                    </a:lnTo>
                    <a:lnTo>
                      <a:pt x="13444" y="317"/>
                    </a:lnTo>
                    <a:lnTo>
                      <a:pt x="12933" y="220"/>
                    </a:lnTo>
                    <a:lnTo>
                      <a:pt x="12275" y="147"/>
                    </a:lnTo>
                    <a:lnTo>
                      <a:pt x="11472" y="73"/>
                    </a:lnTo>
                    <a:lnTo>
                      <a:pt x="10498" y="25"/>
                    </a:lnTo>
                    <a:lnTo>
                      <a:pt x="9377" y="0"/>
                    </a:lnTo>
                    <a:lnTo>
                      <a:pt x="9377" y="0"/>
                    </a:lnTo>
                    <a:lnTo>
                      <a:pt x="8257" y="25"/>
                    </a:lnTo>
                    <a:lnTo>
                      <a:pt x="7283" y="73"/>
                    </a:lnTo>
                    <a:lnTo>
                      <a:pt x="6479" y="147"/>
                    </a:lnTo>
                    <a:lnTo>
                      <a:pt x="5821" y="220"/>
                    </a:lnTo>
                    <a:lnTo>
                      <a:pt x="5310" y="317"/>
                    </a:lnTo>
                    <a:lnTo>
                      <a:pt x="4945" y="390"/>
                    </a:lnTo>
                    <a:lnTo>
                      <a:pt x="4652" y="439"/>
                    </a:lnTo>
                    <a:lnTo>
                      <a:pt x="4652" y="439"/>
                    </a:lnTo>
                    <a:lnTo>
                      <a:pt x="4409" y="536"/>
                    </a:lnTo>
                    <a:lnTo>
                      <a:pt x="4190" y="658"/>
                    </a:lnTo>
                    <a:lnTo>
                      <a:pt x="3970" y="804"/>
                    </a:lnTo>
                    <a:lnTo>
                      <a:pt x="3751" y="975"/>
                    </a:lnTo>
                    <a:lnTo>
                      <a:pt x="3581" y="1169"/>
                    </a:lnTo>
                    <a:lnTo>
                      <a:pt x="3410" y="1364"/>
                    </a:lnTo>
                    <a:lnTo>
                      <a:pt x="3264" y="1583"/>
                    </a:lnTo>
                    <a:lnTo>
                      <a:pt x="3167" y="1803"/>
                    </a:lnTo>
                    <a:lnTo>
                      <a:pt x="2266" y="4141"/>
                    </a:lnTo>
                    <a:lnTo>
                      <a:pt x="1023" y="4141"/>
                    </a:lnTo>
                    <a:lnTo>
                      <a:pt x="1023" y="4141"/>
                    </a:lnTo>
                    <a:lnTo>
                      <a:pt x="926" y="4141"/>
                    </a:lnTo>
                    <a:lnTo>
                      <a:pt x="829" y="4165"/>
                    </a:lnTo>
                    <a:lnTo>
                      <a:pt x="731" y="4214"/>
                    </a:lnTo>
                    <a:lnTo>
                      <a:pt x="634" y="4287"/>
                    </a:lnTo>
                    <a:lnTo>
                      <a:pt x="463" y="4433"/>
                    </a:lnTo>
                    <a:lnTo>
                      <a:pt x="293" y="4628"/>
                    </a:lnTo>
                    <a:lnTo>
                      <a:pt x="171" y="4847"/>
                    </a:lnTo>
                    <a:lnTo>
                      <a:pt x="74" y="5091"/>
                    </a:lnTo>
                    <a:lnTo>
                      <a:pt x="25" y="5334"/>
                    </a:lnTo>
                    <a:lnTo>
                      <a:pt x="1" y="5553"/>
                    </a:lnTo>
                    <a:lnTo>
                      <a:pt x="1" y="5553"/>
                    </a:lnTo>
                    <a:lnTo>
                      <a:pt x="25" y="5748"/>
                    </a:lnTo>
                    <a:lnTo>
                      <a:pt x="74" y="5894"/>
                    </a:lnTo>
                    <a:lnTo>
                      <a:pt x="171" y="6016"/>
                    </a:lnTo>
                    <a:lnTo>
                      <a:pt x="293" y="6089"/>
                    </a:lnTo>
                    <a:lnTo>
                      <a:pt x="463" y="6138"/>
                    </a:lnTo>
                    <a:lnTo>
                      <a:pt x="634" y="6187"/>
                    </a:lnTo>
                    <a:lnTo>
                      <a:pt x="1023" y="6187"/>
                    </a:lnTo>
                    <a:lnTo>
                      <a:pt x="1462" y="6187"/>
                    </a:lnTo>
                    <a:lnTo>
                      <a:pt x="1145" y="7015"/>
                    </a:lnTo>
                    <a:lnTo>
                      <a:pt x="1145" y="7015"/>
                    </a:lnTo>
                    <a:lnTo>
                      <a:pt x="999" y="7526"/>
                    </a:lnTo>
                    <a:lnTo>
                      <a:pt x="877" y="8086"/>
                    </a:lnTo>
                    <a:lnTo>
                      <a:pt x="780" y="8671"/>
                    </a:lnTo>
                    <a:lnTo>
                      <a:pt x="756" y="9207"/>
                    </a:lnTo>
                    <a:lnTo>
                      <a:pt x="756" y="13323"/>
                    </a:lnTo>
                    <a:lnTo>
                      <a:pt x="17999" y="13323"/>
                    </a:lnTo>
                    <a:lnTo>
                      <a:pt x="17999" y="9207"/>
                    </a:lnTo>
                    <a:lnTo>
                      <a:pt x="17999" y="9207"/>
                    </a:lnTo>
                    <a:lnTo>
                      <a:pt x="17975" y="8671"/>
                    </a:lnTo>
                    <a:lnTo>
                      <a:pt x="17877" y="8086"/>
                    </a:lnTo>
                    <a:lnTo>
                      <a:pt x="17755" y="7526"/>
                    </a:lnTo>
                    <a:lnTo>
                      <a:pt x="17609" y="7015"/>
                    </a:lnTo>
                    <a:lnTo>
                      <a:pt x="17293" y="6187"/>
                    </a:lnTo>
                    <a:lnTo>
                      <a:pt x="17731" y="6187"/>
                    </a:lnTo>
                    <a:lnTo>
                      <a:pt x="17731" y="6187"/>
                    </a:lnTo>
                    <a:lnTo>
                      <a:pt x="18121" y="6187"/>
                    </a:lnTo>
                    <a:lnTo>
                      <a:pt x="18291" y="6138"/>
                    </a:lnTo>
                    <a:lnTo>
                      <a:pt x="18462" y="6089"/>
                    </a:lnTo>
                    <a:lnTo>
                      <a:pt x="18583" y="6016"/>
                    </a:lnTo>
                    <a:lnTo>
                      <a:pt x="18681" y="5894"/>
                    </a:lnTo>
                    <a:lnTo>
                      <a:pt x="18730" y="5748"/>
                    </a:lnTo>
                    <a:lnTo>
                      <a:pt x="18754" y="5553"/>
                    </a:lnTo>
                    <a:lnTo>
                      <a:pt x="18754" y="5553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736;p43"/>
              <p:cNvSpPr/>
              <p:nvPr/>
            </p:nvSpPr>
            <p:spPr>
              <a:xfrm>
                <a:off x="5351025" y="4375400"/>
                <a:ext cx="3032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5993" fill="none" extrusionOk="0">
                    <a:moveTo>
                      <a:pt x="1" y="4628"/>
                    </a:moveTo>
                    <a:lnTo>
                      <a:pt x="1" y="4628"/>
                    </a:lnTo>
                    <a:lnTo>
                      <a:pt x="171" y="4019"/>
                    </a:lnTo>
                    <a:lnTo>
                      <a:pt x="585" y="2656"/>
                    </a:lnTo>
                    <a:lnTo>
                      <a:pt x="805" y="1925"/>
                    </a:lnTo>
                    <a:lnTo>
                      <a:pt x="1024" y="1292"/>
                    </a:lnTo>
                    <a:lnTo>
                      <a:pt x="1194" y="829"/>
                    </a:lnTo>
                    <a:lnTo>
                      <a:pt x="1267" y="707"/>
                    </a:lnTo>
                    <a:lnTo>
                      <a:pt x="1316" y="658"/>
                    </a:lnTo>
                    <a:lnTo>
                      <a:pt x="1316" y="658"/>
                    </a:lnTo>
                    <a:lnTo>
                      <a:pt x="1535" y="561"/>
                    </a:lnTo>
                    <a:lnTo>
                      <a:pt x="1852" y="464"/>
                    </a:lnTo>
                    <a:lnTo>
                      <a:pt x="2315" y="342"/>
                    </a:lnTo>
                    <a:lnTo>
                      <a:pt x="2948" y="220"/>
                    </a:lnTo>
                    <a:lnTo>
                      <a:pt x="3776" y="98"/>
                    </a:lnTo>
                    <a:lnTo>
                      <a:pt x="4799" y="25"/>
                    </a:lnTo>
                    <a:lnTo>
                      <a:pt x="5408" y="1"/>
                    </a:lnTo>
                    <a:lnTo>
                      <a:pt x="6065" y="1"/>
                    </a:lnTo>
                    <a:lnTo>
                      <a:pt x="6065" y="1"/>
                    </a:lnTo>
                    <a:lnTo>
                      <a:pt x="6723" y="1"/>
                    </a:lnTo>
                    <a:lnTo>
                      <a:pt x="7332" y="25"/>
                    </a:lnTo>
                    <a:lnTo>
                      <a:pt x="8355" y="98"/>
                    </a:lnTo>
                    <a:lnTo>
                      <a:pt x="9183" y="220"/>
                    </a:lnTo>
                    <a:lnTo>
                      <a:pt x="9816" y="342"/>
                    </a:lnTo>
                    <a:lnTo>
                      <a:pt x="10279" y="464"/>
                    </a:lnTo>
                    <a:lnTo>
                      <a:pt x="10595" y="561"/>
                    </a:lnTo>
                    <a:lnTo>
                      <a:pt x="10814" y="658"/>
                    </a:lnTo>
                    <a:lnTo>
                      <a:pt x="10814" y="658"/>
                    </a:lnTo>
                    <a:lnTo>
                      <a:pt x="10863" y="707"/>
                    </a:lnTo>
                    <a:lnTo>
                      <a:pt x="10936" y="829"/>
                    </a:lnTo>
                    <a:lnTo>
                      <a:pt x="11107" y="1292"/>
                    </a:lnTo>
                    <a:lnTo>
                      <a:pt x="11326" y="1925"/>
                    </a:lnTo>
                    <a:lnTo>
                      <a:pt x="11545" y="2656"/>
                    </a:lnTo>
                    <a:lnTo>
                      <a:pt x="11959" y="4019"/>
                    </a:lnTo>
                    <a:lnTo>
                      <a:pt x="12130" y="4628"/>
                    </a:lnTo>
                    <a:lnTo>
                      <a:pt x="12130" y="4628"/>
                    </a:lnTo>
                    <a:lnTo>
                      <a:pt x="12105" y="4677"/>
                    </a:lnTo>
                    <a:lnTo>
                      <a:pt x="12057" y="4750"/>
                    </a:lnTo>
                    <a:lnTo>
                      <a:pt x="11959" y="4823"/>
                    </a:lnTo>
                    <a:lnTo>
                      <a:pt x="11813" y="4921"/>
                    </a:lnTo>
                    <a:lnTo>
                      <a:pt x="11618" y="5042"/>
                    </a:lnTo>
                    <a:lnTo>
                      <a:pt x="11375" y="5164"/>
                    </a:lnTo>
                    <a:lnTo>
                      <a:pt x="11058" y="5262"/>
                    </a:lnTo>
                    <a:lnTo>
                      <a:pt x="10717" y="5383"/>
                    </a:lnTo>
                    <a:lnTo>
                      <a:pt x="10327" y="5505"/>
                    </a:lnTo>
                    <a:lnTo>
                      <a:pt x="9865" y="5627"/>
                    </a:lnTo>
                    <a:lnTo>
                      <a:pt x="9377" y="5724"/>
                    </a:lnTo>
                    <a:lnTo>
                      <a:pt x="8817" y="5822"/>
                    </a:lnTo>
                    <a:lnTo>
                      <a:pt x="8208" y="5895"/>
                    </a:lnTo>
                    <a:lnTo>
                      <a:pt x="7551" y="5944"/>
                    </a:lnTo>
                    <a:lnTo>
                      <a:pt x="6845" y="5992"/>
                    </a:lnTo>
                    <a:lnTo>
                      <a:pt x="6065" y="5992"/>
                    </a:lnTo>
                    <a:lnTo>
                      <a:pt x="6065" y="5992"/>
                    </a:lnTo>
                    <a:lnTo>
                      <a:pt x="5286" y="5992"/>
                    </a:lnTo>
                    <a:lnTo>
                      <a:pt x="4580" y="5944"/>
                    </a:lnTo>
                    <a:lnTo>
                      <a:pt x="3922" y="5895"/>
                    </a:lnTo>
                    <a:lnTo>
                      <a:pt x="3313" y="5822"/>
                    </a:lnTo>
                    <a:lnTo>
                      <a:pt x="2753" y="5724"/>
                    </a:lnTo>
                    <a:lnTo>
                      <a:pt x="2266" y="5627"/>
                    </a:lnTo>
                    <a:lnTo>
                      <a:pt x="1803" y="5505"/>
                    </a:lnTo>
                    <a:lnTo>
                      <a:pt x="1413" y="5383"/>
                    </a:lnTo>
                    <a:lnTo>
                      <a:pt x="1072" y="5262"/>
                    </a:lnTo>
                    <a:lnTo>
                      <a:pt x="756" y="5164"/>
                    </a:lnTo>
                    <a:lnTo>
                      <a:pt x="512" y="5042"/>
                    </a:lnTo>
                    <a:lnTo>
                      <a:pt x="317" y="4921"/>
                    </a:lnTo>
                    <a:lnTo>
                      <a:pt x="171" y="4823"/>
                    </a:lnTo>
                    <a:lnTo>
                      <a:pt x="74" y="4750"/>
                    </a:lnTo>
                    <a:lnTo>
                      <a:pt x="25" y="4677"/>
                    </a:lnTo>
                    <a:lnTo>
                      <a:pt x="1" y="4628"/>
                    </a:lnTo>
                    <a:lnTo>
                      <a:pt x="1" y="4628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737;p43"/>
              <p:cNvSpPr/>
              <p:nvPr/>
            </p:nvSpPr>
            <p:spPr>
              <a:xfrm>
                <a:off x="532667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32" y="2607"/>
                    </a:moveTo>
                    <a:lnTo>
                      <a:pt x="1632" y="2607"/>
                    </a:lnTo>
                    <a:lnTo>
                      <a:pt x="1291" y="2582"/>
                    </a:lnTo>
                    <a:lnTo>
                      <a:pt x="999" y="2509"/>
                    </a:lnTo>
                    <a:lnTo>
                      <a:pt x="731" y="2388"/>
                    </a:lnTo>
                    <a:lnTo>
                      <a:pt x="488" y="2217"/>
                    </a:lnTo>
                    <a:lnTo>
                      <a:pt x="293" y="2047"/>
                    </a:lnTo>
                    <a:lnTo>
                      <a:pt x="122" y="1803"/>
                    </a:lnTo>
                    <a:lnTo>
                      <a:pt x="74" y="1706"/>
                    </a:lnTo>
                    <a:lnTo>
                      <a:pt x="49" y="1559"/>
                    </a:lnTo>
                    <a:lnTo>
                      <a:pt x="25" y="1438"/>
                    </a:lnTo>
                    <a:lnTo>
                      <a:pt x="1" y="1316"/>
                    </a:lnTo>
                    <a:lnTo>
                      <a:pt x="1" y="1316"/>
                    </a:lnTo>
                    <a:lnTo>
                      <a:pt x="25" y="1170"/>
                    </a:lnTo>
                    <a:lnTo>
                      <a:pt x="49" y="1048"/>
                    </a:lnTo>
                    <a:lnTo>
                      <a:pt x="74" y="926"/>
                    </a:lnTo>
                    <a:lnTo>
                      <a:pt x="122" y="804"/>
                    </a:lnTo>
                    <a:lnTo>
                      <a:pt x="293" y="585"/>
                    </a:lnTo>
                    <a:lnTo>
                      <a:pt x="488" y="390"/>
                    </a:lnTo>
                    <a:lnTo>
                      <a:pt x="731" y="220"/>
                    </a:lnTo>
                    <a:lnTo>
                      <a:pt x="999" y="98"/>
                    </a:lnTo>
                    <a:lnTo>
                      <a:pt x="1291" y="25"/>
                    </a:lnTo>
                    <a:lnTo>
                      <a:pt x="1632" y="1"/>
                    </a:lnTo>
                    <a:lnTo>
                      <a:pt x="1632" y="1"/>
                    </a:lnTo>
                    <a:lnTo>
                      <a:pt x="1803" y="1"/>
                    </a:lnTo>
                    <a:lnTo>
                      <a:pt x="1949" y="49"/>
                    </a:lnTo>
                    <a:lnTo>
                      <a:pt x="2120" y="98"/>
                    </a:lnTo>
                    <a:lnTo>
                      <a:pt x="2266" y="171"/>
                    </a:lnTo>
                    <a:lnTo>
                      <a:pt x="2412" y="269"/>
                    </a:lnTo>
                    <a:lnTo>
                      <a:pt x="2534" y="390"/>
                    </a:lnTo>
                    <a:lnTo>
                      <a:pt x="2777" y="634"/>
                    </a:lnTo>
                    <a:lnTo>
                      <a:pt x="2972" y="926"/>
                    </a:lnTo>
                    <a:lnTo>
                      <a:pt x="3118" y="1219"/>
                    </a:lnTo>
                    <a:lnTo>
                      <a:pt x="3215" y="1535"/>
                    </a:lnTo>
                    <a:lnTo>
                      <a:pt x="3240" y="1681"/>
                    </a:lnTo>
                    <a:lnTo>
                      <a:pt x="3240" y="1803"/>
                    </a:lnTo>
                    <a:lnTo>
                      <a:pt x="3240" y="1803"/>
                    </a:lnTo>
                    <a:lnTo>
                      <a:pt x="3240" y="1949"/>
                    </a:lnTo>
                    <a:lnTo>
                      <a:pt x="3215" y="2047"/>
                    </a:lnTo>
                    <a:lnTo>
                      <a:pt x="3167" y="2144"/>
                    </a:lnTo>
                    <a:lnTo>
                      <a:pt x="3118" y="2241"/>
                    </a:lnTo>
                    <a:lnTo>
                      <a:pt x="3045" y="2314"/>
                    </a:lnTo>
                    <a:lnTo>
                      <a:pt x="2972" y="2388"/>
                    </a:lnTo>
                    <a:lnTo>
                      <a:pt x="2777" y="2485"/>
                    </a:lnTo>
                    <a:lnTo>
                      <a:pt x="2534" y="2558"/>
                    </a:lnTo>
                    <a:lnTo>
                      <a:pt x="2266" y="2582"/>
                    </a:lnTo>
                    <a:lnTo>
                      <a:pt x="1949" y="2607"/>
                    </a:lnTo>
                    <a:lnTo>
                      <a:pt x="1632" y="2607"/>
                    </a:lnTo>
                    <a:lnTo>
                      <a:pt x="1632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738;p43"/>
              <p:cNvSpPr/>
              <p:nvPr/>
            </p:nvSpPr>
            <p:spPr>
              <a:xfrm>
                <a:off x="5447225" y="4615925"/>
                <a:ext cx="1108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" fill="none" extrusionOk="0">
                    <a:moveTo>
                      <a:pt x="1" y="0"/>
                    </a:moveTo>
                    <a:lnTo>
                      <a:pt x="443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739;p43"/>
              <p:cNvSpPr/>
              <p:nvPr/>
            </p:nvSpPr>
            <p:spPr>
              <a:xfrm>
                <a:off x="5439925" y="4589125"/>
                <a:ext cx="125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1" fill="none" extrusionOk="0">
                    <a:moveTo>
                      <a:pt x="1" y="0"/>
                    </a:moveTo>
                    <a:lnTo>
                      <a:pt x="5018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740;p43"/>
              <p:cNvSpPr/>
              <p:nvPr/>
            </p:nvSpPr>
            <p:spPr>
              <a:xfrm>
                <a:off x="559762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08" y="2607"/>
                    </a:moveTo>
                    <a:lnTo>
                      <a:pt x="1608" y="2607"/>
                    </a:lnTo>
                    <a:lnTo>
                      <a:pt x="1291" y="2607"/>
                    </a:lnTo>
                    <a:lnTo>
                      <a:pt x="975" y="2582"/>
                    </a:lnTo>
                    <a:lnTo>
                      <a:pt x="707" y="2558"/>
                    </a:lnTo>
                    <a:lnTo>
                      <a:pt x="463" y="2485"/>
                    </a:lnTo>
                    <a:lnTo>
                      <a:pt x="268" y="2388"/>
                    </a:lnTo>
                    <a:lnTo>
                      <a:pt x="195" y="2314"/>
                    </a:lnTo>
                    <a:lnTo>
                      <a:pt x="122" y="2241"/>
                    </a:lnTo>
                    <a:lnTo>
                      <a:pt x="74" y="2144"/>
                    </a:lnTo>
                    <a:lnTo>
                      <a:pt x="25" y="2047"/>
                    </a:lnTo>
                    <a:lnTo>
                      <a:pt x="1" y="1949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" y="1681"/>
                    </a:lnTo>
                    <a:lnTo>
                      <a:pt x="25" y="1535"/>
                    </a:lnTo>
                    <a:lnTo>
                      <a:pt x="122" y="1219"/>
                    </a:lnTo>
                    <a:lnTo>
                      <a:pt x="268" y="926"/>
                    </a:lnTo>
                    <a:lnTo>
                      <a:pt x="463" y="634"/>
                    </a:lnTo>
                    <a:lnTo>
                      <a:pt x="707" y="390"/>
                    </a:lnTo>
                    <a:lnTo>
                      <a:pt x="829" y="269"/>
                    </a:lnTo>
                    <a:lnTo>
                      <a:pt x="975" y="171"/>
                    </a:lnTo>
                    <a:lnTo>
                      <a:pt x="1121" y="98"/>
                    </a:lnTo>
                    <a:lnTo>
                      <a:pt x="1291" y="49"/>
                    </a:lnTo>
                    <a:lnTo>
                      <a:pt x="1438" y="1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949" y="25"/>
                    </a:lnTo>
                    <a:lnTo>
                      <a:pt x="2241" y="98"/>
                    </a:lnTo>
                    <a:lnTo>
                      <a:pt x="2509" y="220"/>
                    </a:lnTo>
                    <a:lnTo>
                      <a:pt x="2753" y="390"/>
                    </a:lnTo>
                    <a:lnTo>
                      <a:pt x="2948" y="585"/>
                    </a:lnTo>
                    <a:lnTo>
                      <a:pt x="3118" y="804"/>
                    </a:lnTo>
                    <a:lnTo>
                      <a:pt x="3167" y="926"/>
                    </a:lnTo>
                    <a:lnTo>
                      <a:pt x="3191" y="1048"/>
                    </a:lnTo>
                    <a:lnTo>
                      <a:pt x="3215" y="1170"/>
                    </a:lnTo>
                    <a:lnTo>
                      <a:pt x="3240" y="1316"/>
                    </a:lnTo>
                    <a:lnTo>
                      <a:pt x="3240" y="1316"/>
                    </a:lnTo>
                    <a:lnTo>
                      <a:pt x="3215" y="1438"/>
                    </a:lnTo>
                    <a:lnTo>
                      <a:pt x="3191" y="1559"/>
                    </a:lnTo>
                    <a:lnTo>
                      <a:pt x="3167" y="1706"/>
                    </a:lnTo>
                    <a:lnTo>
                      <a:pt x="3118" y="1803"/>
                    </a:lnTo>
                    <a:lnTo>
                      <a:pt x="2948" y="2047"/>
                    </a:lnTo>
                    <a:lnTo>
                      <a:pt x="2753" y="2217"/>
                    </a:lnTo>
                    <a:lnTo>
                      <a:pt x="2509" y="2388"/>
                    </a:lnTo>
                    <a:lnTo>
                      <a:pt x="2241" y="2509"/>
                    </a:lnTo>
                    <a:lnTo>
                      <a:pt x="1949" y="2582"/>
                    </a:lnTo>
                    <a:lnTo>
                      <a:pt x="1608" y="2607"/>
                    </a:lnTo>
                    <a:lnTo>
                      <a:pt x="1608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" name="TextBox 40"/>
          <p:cNvSpPr txBox="1"/>
          <p:nvPr userDrawn="1"/>
        </p:nvSpPr>
        <p:spPr>
          <a:xfrm>
            <a:off x="3248690" y="4350023"/>
            <a:ext cx="27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1800" b="1" kern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info@chiro74.ru</a:t>
            </a:r>
            <a:endParaRPr lang="ru-RU" sz="1800" b="1" kern="0" dirty="0">
              <a:solidFill>
                <a:srgbClr val="000000"/>
              </a:solidFill>
              <a:latin typeface="+mn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226013" y="4356674"/>
            <a:ext cx="31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atin typeface="+mn-lt"/>
              </a:rPr>
              <a:t>8 (351) 217 30 89</a:t>
            </a:r>
            <a:endParaRPr lang="ru-RU" sz="1800" b="1" dirty="0">
              <a:latin typeface="+mn-lt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4537" y="2052055"/>
            <a:ext cx="611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454</a:t>
            </a:r>
            <a:r>
              <a:rPr lang="ru-RU" sz="1800" b="1" kern="0" dirty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111, г. Челябинск, ул. Комсомольская, д. 20А</a:t>
            </a:r>
            <a:endParaRPr lang="ru-RU" sz="1800" b="1" kern="0" dirty="0">
              <a:solidFill>
                <a:srgbClr val="000000"/>
              </a:solidFill>
              <a:latin typeface="+mn-lt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454087, г. Челябинск, ул. Блюхера, д. 91</a:t>
            </a:r>
            <a:endParaRPr lang="ru-RU" sz="1800" b="1" kern="0" dirty="0">
              <a:solidFill>
                <a:srgbClr val="000000"/>
              </a:solidFill>
              <a:latin typeface="+mn-lt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454091, г. Челябинск, ул. Красноармейская, д. 88</a:t>
            </a:r>
            <a:endParaRPr lang="ru-RU" sz="1800" b="1" kern="0" dirty="0">
              <a:solidFill>
                <a:srgbClr val="000000"/>
              </a:solidFill>
              <a:latin typeface="+mn-lt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454087, г. Челябинск, ул. Знаменская, д. 22 </a:t>
            </a:r>
            <a:endParaRPr lang="ru-RU" sz="1800" b="1" kern="0" dirty="0">
              <a:solidFill>
                <a:srgbClr val="000000"/>
              </a:solidFill>
              <a:latin typeface="+mn-lt"/>
              <a:cs typeface="Arial" panose="020B0604020202020204"/>
              <a:sym typeface="Arial" panose="020B0604020202020204"/>
            </a:endParaRP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ru-RU" sz="1800" b="1" kern="0" dirty="0">
              <a:solidFill>
                <a:srgbClr val="000000"/>
              </a:solidFill>
              <a:latin typeface="Book Antiqua" panose="0204060205030503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59;g142ea23b5d2_0_0"/>
          <p:cNvSpPr txBox="1"/>
          <p:nvPr userDrawn="1"/>
        </p:nvSpPr>
        <p:spPr bwMode="auto">
          <a:xfrm>
            <a:off x="3944233" y="4637434"/>
            <a:ext cx="3659389" cy="5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68" tIns="121568" rIns="121568" bIns="121568" anchor="t" anchorCtr="0">
            <a:spAutoFit/>
          </a:bodyPr>
          <a:lstStyle/>
          <a:p>
            <a:pPr marL="17145" algn="ctr">
              <a:lnSpc>
                <a:spcPct val="150000"/>
              </a:lnSpc>
              <a:spcBef>
                <a:spcPts val="135"/>
              </a:spcBef>
              <a:buSzPts val="1000"/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МЫ</a:t>
            </a:r>
            <a:r>
              <a:rPr lang="ru-RU" sz="1400" b="1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В СОЦИАЛЬНЫХ СЕТЯХ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+mn-lt"/>
              <a:ea typeface="Jost"/>
              <a:cs typeface="Jost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6307702" y="3443835"/>
            <a:ext cx="982907" cy="902509"/>
            <a:chOff x="6340839" y="2922348"/>
            <a:chExt cx="916634" cy="834456"/>
          </a:xfrm>
        </p:grpSpPr>
        <p:sp>
          <p:nvSpPr>
            <p:cNvPr id="54" name="Прямоугольник 53"/>
            <p:cNvSpPr/>
            <p:nvPr userDrawn="1"/>
          </p:nvSpPr>
          <p:spPr>
            <a:xfrm>
              <a:off x="6340839" y="2922348"/>
              <a:ext cx="916634" cy="834456"/>
            </a:xfrm>
            <a:prstGeom prst="rect">
              <a:avLst/>
            </a:prstGeom>
            <a:solidFill>
              <a:srgbClr val="264796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653;p43"/>
            <p:cNvSpPr/>
            <p:nvPr userDrawn="1"/>
          </p:nvSpPr>
          <p:spPr>
            <a:xfrm>
              <a:off x="6600126" y="3032974"/>
              <a:ext cx="398059" cy="627392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2043250" y="5133787"/>
            <a:ext cx="8105501" cy="1639328"/>
            <a:chOff x="2086735" y="4868862"/>
            <a:chExt cx="8105501" cy="1639328"/>
          </a:xfrm>
        </p:grpSpPr>
        <p:pic>
          <p:nvPicPr>
            <p:cNvPr id="63" name="Picture 2" descr="http://qrcoder.ru/code/?https%3A%2F%2Frcokio.ru%2F&amp;4&amp;0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25" y="4952385"/>
              <a:ext cx="1267200" cy="126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086735" y="6217831"/>
              <a:ext cx="148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сайт ГБУ ДПО ЧИРО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4298449" y="6217832"/>
              <a:ext cx="1236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>
                  <a:latin typeface="+mn-lt"/>
                </a:rPr>
                <a:t>Телеграм</a:t>
              </a:r>
              <a:r>
                <a:rPr lang="ru-RU" sz="1200" b="1" dirty="0">
                  <a:latin typeface="+mn-lt"/>
                </a:rPr>
                <a:t>-канал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098713" y="6217833"/>
              <a:ext cx="1823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</a:t>
              </a:r>
              <a:r>
                <a:rPr lang="ru-RU" sz="1200" b="1" baseline="0" dirty="0">
                  <a:latin typeface="+mn-lt"/>
                </a:rPr>
                <a:t> в </a:t>
              </a:r>
              <a:r>
                <a:rPr lang="ru-RU" sz="1200" b="1" baseline="0" dirty="0" err="1">
                  <a:latin typeface="+mn-lt"/>
                </a:rPr>
                <a:t>ВКонтакте</a:t>
              </a:r>
              <a:endParaRPr lang="ru-RU" sz="1200" b="1" dirty="0">
                <a:latin typeface="+mn-lt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82" y="4868862"/>
              <a:ext cx="1374382" cy="13743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964" r="16630" b="5414"/>
            <a:stretch>
              <a:fillRect/>
            </a:stretch>
          </p:blipFill>
          <p:spPr>
            <a:xfrm>
              <a:off x="4283320" y="4966454"/>
              <a:ext cx="1267200" cy="11791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71" y="4868862"/>
              <a:ext cx="1375200" cy="1375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 userDrawn="1"/>
          </p:nvSpPr>
          <p:spPr>
            <a:xfrm>
              <a:off x="7949506" y="6231191"/>
              <a:ext cx="2242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 в Одноклассниках</a:t>
              </a:r>
              <a:endParaRPr lang="ru-RU" sz="1200" b="1" dirty="0">
                <a:latin typeface="+mn-lt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6" y="156658"/>
            <a:ext cx="2595458" cy="11200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28.wdp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Relationship Id="rId3" Type="http://schemas.openxmlformats.org/officeDocument/2006/relationships/hyperlink" Target="http://nature.kremlin.ru/" TargetMode="Externa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hyperlink" Target="https://vk.com/id2b233mk0nc" TargetMode="External"/><Relationship Id="rId6" Type="http://schemas.openxmlformats.org/officeDocument/2006/relationships/image" Target="../media/image50.png"/><Relationship Id="rId5" Type="http://schemas.openxmlformats.org/officeDocument/2006/relationships/hyperlink" Target="mailto:Minngbai@yandex.ru" TargetMode="External"/><Relationship Id="rId4" Type="http://schemas.openxmlformats.org/officeDocument/2006/relationships/image" Target="../media/image49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8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82361" cy="68634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97535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0706" y="2119066"/>
            <a:ext cx="767558" cy="767558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7195" y="0"/>
            <a:ext cx="10780395" cy="13258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Методический приём «Лови ошибку». 7 класс.</a:t>
            </a:r>
            <a:endParaRPr lang="ru-RU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525905"/>
            <a:ext cx="4351338" cy="4351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61" y="818718"/>
            <a:ext cx="341962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4048" y="5066551"/>
            <a:ext cx="472757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Представление о хлопчатнике </a:t>
            </a:r>
            <a:endParaRPr lang="ru-RU" sz="28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давние времена.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1462" y="5877446"/>
            <a:ext cx="75215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Фантастический лес. Искусственный интеллект.</a:t>
            </a:r>
            <a:endParaRPr lang="ru-RU" sz="28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17648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7812" y="2137354"/>
            <a:ext cx="767558" cy="767558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86630" y="270327"/>
            <a:ext cx="10371667" cy="15902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Использование на уроке данных отечественного сервера </a:t>
            </a:r>
            <a:r>
              <a:rPr lang="de-AT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3"/>
              </a:rPr>
              <a:t>http://nature.kremlin.ru/</a:t>
            </a:r>
            <a:r>
              <a:rPr lang="ru-RU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65" y="1791970"/>
            <a:ext cx="2073275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0" y="1791682"/>
            <a:ext cx="8689848" cy="4542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7461" y="3940733"/>
            <a:ext cx="2094088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наблюдать за поведением животных</a:t>
            </a:r>
            <a:endParaRPr lang="ru-RU" sz="24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37750" y="5287010"/>
            <a:ext cx="185801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изучать экосистемы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079" y="4151660"/>
            <a:ext cx="745172" cy="7773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076" y="5339796"/>
            <a:ext cx="745172" cy="7773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38876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2047" y="2073346"/>
            <a:ext cx="767558" cy="7675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" y="149860"/>
            <a:ext cx="10608945" cy="1325880"/>
          </a:xfrm>
        </p:spPr>
        <p:txBody>
          <a:bodyPr/>
          <a:lstStyle/>
          <a:p>
            <a:r>
              <a:rPr lang="ru-RU" sz="40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Методический приём «Лови ошибку». 8 класс.</a:t>
            </a:r>
            <a:endParaRPr lang="ru-RU" sz="40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9" y="1158587"/>
            <a:ext cx="3914688" cy="454103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53" y="1976467"/>
            <a:ext cx="4541040" cy="454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7475" y="5844797"/>
            <a:ext cx="32073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Крококолибри?</a:t>
            </a:r>
            <a:endParaRPr lang="ru-RU" sz="3600" b="1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5513" y="1270257"/>
            <a:ext cx="28460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Человеколев?</a:t>
            </a:r>
            <a:endParaRPr lang="ru-RU" sz="3600" b="1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0490" y="-184150"/>
            <a:ext cx="10911840" cy="16002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  Лабораторная работа</a:t>
            </a:r>
            <a:b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«Сравнение крови лягушки и человека». 9 класс.</a:t>
            </a:r>
            <a:endParaRPr lang="ru-RU" sz="44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40105" y="4103370"/>
            <a:ext cx="10356215" cy="3811905"/>
          </a:xfrm>
        </p:spPr>
        <p:txBody>
          <a:bodyPr>
            <a:normAutofit/>
          </a:bodyPr>
          <a:lstStyle/>
          <a:p>
            <a:pPr algn="ctr" rtl="0"/>
            <a:r>
              <a:rPr lang="ru-RU" sz="2800" b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Пример задания </a:t>
            </a:r>
            <a:endParaRPr lang="ru-RU" sz="2800" b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 rtl="0"/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Сделайте вывод по работе: эритроциты, чьей крови – человека или лягушки – способны переносить больше кислорода. 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 rtl="0"/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Объясните причину.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7" y="1525466"/>
            <a:ext cx="3291840" cy="246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5" b="7173"/>
          <a:stretch>
            <a:fillRect/>
          </a:stretch>
        </p:blipFill>
        <p:spPr bwMode="auto">
          <a:xfrm>
            <a:off x="6861175" y="1525270"/>
            <a:ext cx="3319145" cy="2484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095219" y="975528"/>
            <a:ext cx="913901" cy="1000939"/>
          </a:xfrm>
          <a:prstGeom prst="rect">
            <a:avLst/>
          </a:prstGeom>
          <a:noFill/>
        </p:spPr>
      </p:pic>
      <p:pic>
        <p:nvPicPr>
          <p:cNvPr id="10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7095" y="1976467"/>
            <a:ext cx="767558" cy="767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077686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0857" y="1976467"/>
            <a:ext cx="767558" cy="767558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91066" y="392793"/>
            <a:ext cx="10371667" cy="1325563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Измерение объёма лёгких и сопоставление данных</a:t>
            </a:r>
            <a:endParaRPr lang="ru-RU" sz="40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6" y="1377819"/>
            <a:ext cx="3885170" cy="3868823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" b="2520"/>
          <a:stretch>
            <a:fillRect/>
          </a:stretch>
        </p:blipFill>
        <p:spPr bwMode="auto">
          <a:xfrm>
            <a:off x="4493759" y="2744025"/>
            <a:ext cx="7346656" cy="37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8830" y="5535295"/>
            <a:ext cx="2177415" cy="6381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оборудование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5244" y="2160029"/>
            <a:ext cx="47459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Визуализация исследования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17648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0819" y="2119066"/>
            <a:ext cx="767558" cy="767558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2029969"/>
            <a:ext cx="10044616" cy="402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72142" y="319290"/>
            <a:ext cx="88175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«Научная» конференция в 11 классе:</a:t>
            </a:r>
            <a:br>
              <a:rPr lang="ru-RU" sz="40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«Связь биологии с другими науками»</a:t>
            </a:r>
            <a:endParaRPr lang="ru-RU" sz="40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17648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0819" y="1976467"/>
            <a:ext cx="767558" cy="767558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6" y="1426818"/>
            <a:ext cx="5339080" cy="400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91067" y="277522"/>
            <a:ext cx="10371667" cy="1325563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ЭКОЛОГИЧЕСКОЕ   ВОСПИТАНИЕ </a:t>
            </a:r>
            <a:b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ВО ВНЕУРОЧНОЕ ВРЕМЯ</a:t>
            </a:r>
            <a:endParaRPr lang="ru-RU" sz="36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978" y="2672053"/>
            <a:ext cx="5487388" cy="4004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3078" y="5310850"/>
            <a:ext cx="436689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Конкурс «Красная книга 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Челябинской области»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8766" y="1667470"/>
            <a:ext cx="50946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Сетевое мероприятие-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32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лаборатория «Эко-питания»</a:t>
            </a:r>
            <a:endParaRPr lang="ru-RU" sz="32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>
            <a:alphaModFix amt="40000"/>
          </a:blip>
          <a:srcRect l="17586"/>
          <a:stretch>
            <a:fillRect/>
          </a:stretch>
        </p:blipFill>
        <p:spPr>
          <a:xfrm>
            <a:off x="0" y="82550"/>
            <a:ext cx="8115300" cy="6562725"/>
          </a:xfrm>
          <a:prstGeom prst="rect">
            <a:avLst/>
          </a:prstGeom>
        </p:spPr>
      </p:pic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26792" y="979183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0380" y="1897572"/>
            <a:ext cx="767558" cy="767558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93" y="1480288"/>
            <a:ext cx="6252496" cy="468937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90855" y="154305"/>
            <a:ext cx="9712325" cy="1325880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Исследование содержания нитратов в соке различных фруктов</a:t>
            </a:r>
            <a:endParaRPr lang="ru-RU" sz="36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914" y="183654"/>
            <a:ext cx="1037166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Сетевое взаимодействие с Дворцом творчества детей и молодёжи им. В.М. Комарова</a:t>
            </a:r>
            <a:endParaRPr lang="ru-RU" sz="36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192905" y="1694180"/>
            <a:ext cx="5181600" cy="4321810"/>
          </a:xfrm>
        </p:spPr>
        <p:txBody>
          <a:bodyPr>
            <a:normAutofit/>
          </a:bodyPr>
          <a:lstStyle/>
          <a:p>
            <a:pPr marL="0" algn="l">
              <a:lnSpc>
                <a:spcPct val="100000"/>
              </a:lnSpc>
              <a:buClrTx/>
              <a:buSzTx/>
              <a:buFont typeface="+mj-lt"/>
              <a:buAutoNum type="arabicPeriod"/>
            </a:pPr>
            <a:r>
              <a:rPr lang="en-US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Расширение возможностей</a:t>
            </a:r>
            <a:endParaRPr lang="en-US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algn="l">
              <a:lnSpc>
                <a:spcPct val="100000"/>
              </a:lnSpc>
              <a:buClrTx/>
              <a:buSzTx/>
              <a:buFont typeface="+mj-lt"/>
              <a:buAutoNum type="arabicPeriod"/>
            </a:pPr>
            <a:r>
              <a:rPr lang="en-US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Поддержка учеников</a:t>
            </a:r>
            <a:endParaRPr lang="en-US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algn="l">
              <a:lnSpc>
                <a:spcPct val="100000"/>
              </a:lnSpc>
              <a:buClrTx/>
              <a:buSzTx/>
              <a:buFont typeface="+mj-lt"/>
              <a:buAutoNum type="arabicPeriod"/>
            </a:pPr>
            <a:r>
              <a:rPr lang="en-US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Инновации в обучении</a:t>
            </a:r>
            <a:endParaRPr lang="en-US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algn="l">
              <a:lnSpc>
                <a:spcPct val="100000"/>
              </a:lnSpc>
              <a:buClrTx/>
              <a:buSzTx/>
              <a:buFont typeface="+mj-lt"/>
              <a:buAutoNum type="arabicPeriod"/>
            </a:pPr>
            <a:r>
              <a:rPr lang="en-US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Устойчивое развитие</a:t>
            </a:r>
            <a:endParaRPr lang="en-US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algn="l">
              <a:lnSpc>
                <a:spcPct val="100000"/>
              </a:lnSpc>
              <a:buClrTx/>
              <a:buSzTx/>
              <a:buFont typeface="+mj-lt"/>
              <a:buAutoNum type="arabicPeriod"/>
            </a:pPr>
            <a:r>
              <a:rPr lang="en-US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Конвергентный подход в </a:t>
            </a:r>
            <a:r>
              <a:rPr lang="ru-RU" altLang="en-US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       </a:t>
            </a:r>
            <a:r>
              <a:rPr lang="en-US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проектировании программ и взаимодействии учреждений.</a:t>
            </a:r>
            <a:endParaRPr lang="en-US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1910" y="1509395"/>
            <a:ext cx="2087880" cy="470852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5310" r="35975"/>
          <a:stretch>
            <a:fillRect/>
          </a:stretch>
        </p:blipFill>
        <p:spPr>
          <a:xfrm>
            <a:off x="279400" y="1725295"/>
            <a:ext cx="3729355" cy="4329430"/>
          </a:xfrm>
          <a:prstGeom prst="rect">
            <a:avLst/>
          </a:prstGeom>
        </p:spPr>
      </p:pic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70285" y="979170"/>
            <a:ext cx="1021715" cy="1118870"/>
          </a:xfrm>
          <a:prstGeom prst="rect">
            <a:avLst/>
          </a:prstGeom>
          <a:noFill/>
        </p:spPr>
      </p:pic>
      <p:pic>
        <p:nvPicPr>
          <p:cNvPr id="6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97499" y="2097752"/>
            <a:ext cx="767558" cy="767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0"/>
            <a:ext cx="11826240" cy="71608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225945"/>
            <a:ext cx="10371667" cy="1325563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Музей природы и экологии Урала. </a:t>
            </a:r>
            <a:b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Снежинск. МБОУ СОШ №121</a:t>
            </a:r>
            <a:endParaRPr lang="ru-RU" sz="36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83" y="1825625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698" y="1825625"/>
            <a:ext cx="3263503" cy="4351338"/>
          </a:xfrm>
        </p:spPr>
      </p:pic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17648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90819" y="1976467"/>
            <a:ext cx="767558" cy="767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4347" y="1618805"/>
            <a:ext cx="7838022" cy="1325563"/>
          </a:xfrm>
        </p:spPr>
        <p:txBody>
          <a:bodyPr>
            <a:noAutofit/>
          </a:bodyPr>
          <a:lstStyle/>
          <a:p>
            <a:r>
              <a:rPr lang="ru-RU" sz="5400" kern="0" spc="-157" dirty="0">
                <a:solidFill>
                  <a:schemeClr val="accent6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 взаимосвязях между биологией и экологией</a:t>
            </a:r>
            <a:endParaRPr lang="ru-RU" sz="5400" kern="0" spc="-157" dirty="0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113"/>
            <a:ext cx="3713163" cy="4987925"/>
          </a:xfrm>
        </p:spPr>
      </p:pic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65073" y="895219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8244" y="1986676"/>
            <a:ext cx="767558" cy="767558"/>
          </a:xfrm>
          <a:prstGeom prst="rect">
            <a:avLst/>
          </a:prstGeom>
          <a:noFill/>
        </p:spPr>
      </p:pic>
      <p:sp>
        <p:nvSpPr>
          <p:cNvPr id="8" name="Text 2"/>
          <p:cNvSpPr/>
          <p:nvPr/>
        </p:nvSpPr>
        <p:spPr>
          <a:xfrm>
            <a:off x="4234767" y="4023122"/>
            <a:ext cx="7477601" cy="24995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6560"/>
              </a:lnSpc>
              <a:buNone/>
            </a:pPr>
            <a:r>
              <a:rPr lang="ru-RU" sz="5250" kern="0" spc="-157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Учитель биологии </a:t>
            </a:r>
            <a:endParaRPr lang="ru-RU" sz="5250" kern="0" spc="-157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ts val="6560"/>
              </a:lnSpc>
              <a:buNone/>
            </a:pPr>
            <a:r>
              <a:rPr lang="ru-RU" sz="5250" kern="0" spc="-157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Дайнега </a:t>
            </a:r>
            <a:endParaRPr lang="ru-RU" sz="5250" kern="0" spc="-157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ts val="6560"/>
              </a:lnSpc>
              <a:buNone/>
            </a:pPr>
            <a:r>
              <a:rPr lang="ru-RU" sz="5250" kern="0" spc="-157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Дмитрий Валерьевич</a:t>
            </a:r>
            <a:endParaRPr lang="en-US" sz="525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105656" y="3913632"/>
            <a:ext cx="7516368" cy="0"/>
          </a:xfrm>
          <a:prstGeom prst="line">
            <a:avLst/>
          </a:prstGeom>
          <a:ln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1">
            <a:clrChange>
              <a:clrFrom>
                <a:srgbClr val="C2C7BE"/>
              </a:clrFrom>
              <a:clrTo>
                <a:srgbClr val="C2C7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GlowDiffused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3160"/>
            <a:ext cx="10419080" cy="29718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06065" y="128905"/>
            <a:ext cx="6579870" cy="2358390"/>
          </a:xfrm>
          <a:ln w="12700" cmpd="dbl">
            <a:noFill/>
          </a:ln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Заставить полюбить природу нельзя, но помочь полюбить можно.</a:t>
            </a:r>
            <a:endParaRPr lang="ru-RU" sz="4000" b="1" i="1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25510" y="5651500"/>
            <a:ext cx="257365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Н. И. Сладков</a:t>
            </a:r>
            <a:endParaRPr lang="ru-RU" sz="2800" b="1" i="1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099360" y="975528"/>
            <a:ext cx="913901" cy="1000939"/>
          </a:xfrm>
          <a:prstGeom prst="rect">
            <a:avLst/>
          </a:prstGeom>
          <a:noFill/>
        </p:spPr>
      </p:pic>
      <p:pic>
        <p:nvPicPr>
          <p:cNvPr id="9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6216" y="2073511"/>
            <a:ext cx="767558" cy="767558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50" y="1687195"/>
            <a:ext cx="3092450" cy="388112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54" y="542723"/>
            <a:ext cx="1530425" cy="15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" y="1535827"/>
            <a:ext cx="3712464" cy="4986893"/>
          </a:xfrm>
        </p:spPr>
      </p:pic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33574" y="950863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8245" y="1951802"/>
            <a:ext cx="767558" cy="767558"/>
          </a:xfrm>
          <a:prstGeom prst="rect">
            <a:avLst/>
          </a:prstGeom>
          <a:noFill/>
        </p:spPr>
      </p:pic>
      <p:sp>
        <p:nvSpPr>
          <p:cNvPr id="8" name="Text 2"/>
          <p:cNvSpPr/>
          <p:nvPr/>
        </p:nvSpPr>
        <p:spPr>
          <a:xfrm>
            <a:off x="4234767" y="4023122"/>
            <a:ext cx="7477601" cy="24995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6560"/>
              </a:lnSpc>
              <a:buNone/>
            </a:pPr>
            <a:r>
              <a:rPr lang="ru-RU" sz="5250" kern="0" spc="-157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Учитель биологии </a:t>
            </a:r>
            <a:endParaRPr lang="ru-RU" sz="5250" kern="0" spc="-157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ts val="6560"/>
              </a:lnSpc>
              <a:buNone/>
            </a:pPr>
            <a:r>
              <a:rPr lang="ru-RU" sz="5250" kern="0" spc="-157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Дайнега </a:t>
            </a:r>
            <a:endParaRPr lang="ru-RU" sz="5250" kern="0" spc="-157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ts val="6560"/>
              </a:lnSpc>
              <a:buNone/>
            </a:pPr>
            <a:r>
              <a:rPr lang="ru-RU" sz="5250" kern="0" spc="-157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Дмитрий Валерьевич</a:t>
            </a:r>
            <a:endParaRPr lang="en-US" sz="525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105656" y="3913632"/>
            <a:ext cx="7516368" cy="0"/>
          </a:xfrm>
          <a:prstGeom prst="line">
            <a:avLst/>
          </a:prstGeom>
          <a:ln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51349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Контактная информация</a:t>
            </a:r>
            <a:endParaRPr lang="ru-RU" dirty="0">
              <a:solidFill>
                <a:srgbClr val="51349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34" y="1872533"/>
            <a:ext cx="283464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87852" y="1690192"/>
            <a:ext cx="581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2800" b="0" i="0" dirty="0" err="1">
                <a:solidFill>
                  <a:srgbClr val="2626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5"/>
              </a:rPr>
              <a:t>Minngbai</a:t>
            </a:r>
            <a:r>
              <a:rPr lang="en-US" sz="2800" b="0" i="0" dirty="0">
                <a:solidFill>
                  <a:srgbClr val="2626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5"/>
              </a:rPr>
              <a:t>@yandex.ru</a:t>
            </a:r>
            <a:r>
              <a:rPr lang="en-US" sz="2800" b="0" i="0" dirty="0">
                <a:solidFill>
                  <a:srgbClr val="2626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de-AT" sz="2800" b="0" i="0" dirty="0">
              <a:solidFill>
                <a:srgbClr val="2626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35" y="2382046"/>
            <a:ext cx="504263" cy="38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87850" y="2269981"/>
            <a:ext cx="5069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7"/>
              </a:rPr>
              <a:t>https://vk.com/id2b233mk0nc</a:t>
            </a:r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68047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1218" y="2009104"/>
            <a:ext cx="767558" cy="767558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91066" y="297700"/>
            <a:ext cx="10371667" cy="1325563"/>
          </a:xfrm>
        </p:spPr>
        <p:txBody>
          <a:bodyPr/>
          <a:lstStyle/>
          <a:p>
            <a:r>
              <a:rPr lang="ru-RU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Отчуждение от природы</a:t>
            </a:r>
            <a:endParaRPr lang="ru-RU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" y="1464945"/>
            <a:ext cx="4757420" cy="4757420"/>
          </a:xfrm>
          <a:prstGeom prst="rect">
            <a:avLst/>
          </a:prstGeom>
          <a:ln w="88900" cap="sq" cmpd="thickThin">
            <a:solidFill>
              <a:srgbClr val="264796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r="6119"/>
          <a:stretch>
            <a:fillRect/>
          </a:stretch>
        </p:blipFill>
        <p:spPr bwMode="auto">
          <a:xfrm>
            <a:off x="7085965" y="1444625"/>
            <a:ext cx="3112770" cy="4778375"/>
          </a:xfrm>
          <a:prstGeom prst="rect">
            <a:avLst/>
          </a:prstGeom>
          <a:ln w="88900" cap="sq" cmpd="thickThin">
            <a:solidFill>
              <a:srgbClr val="264796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68047" y="975528"/>
            <a:ext cx="913901" cy="1000939"/>
          </a:xfrm>
          <a:prstGeom prst="rect">
            <a:avLst/>
          </a:prstGeom>
          <a:noFill/>
        </p:spPr>
      </p:pic>
      <p:pic>
        <p:nvPicPr>
          <p:cNvPr id="5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1218" y="2055623"/>
            <a:ext cx="767558" cy="7675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6030" y="2132965"/>
            <a:ext cx="2656840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Биология </a:t>
            </a:r>
            <a:b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ru-RU" sz="222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</a:t>
            </a:r>
            <a:b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экология</a:t>
            </a:r>
            <a:b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5335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связаны</a:t>
            </a:r>
            <a:endParaRPr lang="ru-RU" sz="5335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1" b="95964" l="3776" r="94922">
                        <a14:foregroundMark x1="30208" y1="9115" x2="17969" y2="14844"/>
                        <a14:foregroundMark x1="17969" y1="14844" x2="7161" y2="45182"/>
                        <a14:foregroundMark x1="7161" y1="45182" x2="6250" y2="61589"/>
                        <a14:foregroundMark x1="6250" y1="61589" x2="13411" y2="77604"/>
                        <a14:foregroundMark x1="13411" y1="77604" x2="23828" y2="86979"/>
                        <a14:foregroundMark x1="23828" y1="86979" x2="39453" y2="93359"/>
                        <a14:foregroundMark x1="39453" y1="93359" x2="61589" y2="93490"/>
                        <a14:foregroundMark x1="61589" y1="93490" x2="74740" y2="90625"/>
                        <a14:foregroundMark x1="74740" y1="90625" x2="88542" y2="82422"/>
                        <a14:foregroundMark x1="88542" y1="82422" x2="91797" y2="70833"/>
                        <a14:foregroundMark x1="91797" y1="70833" x2="88411" y2="30859"/>
                        <a14:foregroundMark x1="88411" y1="30859" x2="67057" y2="10807"/>
                        <a14:foregroundMark x1="67057" y1="10807" x2="53516" y2="6641"/>
                        <a14:foregroundMark x1="53516" y1="6641" x2="27083" y2="8854"/>
                        <a14:foregroundMark x1="67708" y1="8333" x2="86849" y2="27995"/>
                        <a14:foregroundMark x1="86849" y1="27995" x2="95833" y2="54167"/>
                        <a14:foregroundMark x1="95833" y1="54167" x2="80469" y2="81901"/>
                        <a14:foregroundMark x1="80469" y1="81901" x2="55469" y2="94531"/>
                        <a14:foregroundMark x1="55469" y1="94531" x2="38411" y2="93099"/>
                        <a14:foregroundMark x1="38411" y1="93099" x2="15885" y2="75651"/>
                        <a14:foregroundMark x1="15885" y1="75651" x2="9635" y2="57813"/>
                        <a14:foregroundMark x1="9635" y1="57813" x2="13411" y2="24479"/>
                        <a14:foregroundMark x1="9245" y1="30339" x2="9245" y2="30339"/>
                        <a14:foregroundMark x1="9245" y1="30339" x2="4297" y2="43359"/>
                        <a14:foregroundMark x1="4297" y1="43359" x2="5078" y2="53255"/>
                        <a14:foregroundMark x1="53385" y1="27214" x2="53385" y2="27214"/>
                        <a14:foregroundMark x1="87370" y1="26563" x2="94141" y2="43620"/>
                        <a14:foregroundMark x1="94141" y1="43620" x2="95182" y2="64583"/>
                        <a14:foregroundMark x1="89714" y1="28906" x2="89714" y2="28906"/>
                        <a14:foregroundMark x1="89714" y1="29036" x2="93750" y2="39583"/>
                        <a14:foregroundMark x1="34505" y1="93620" x2="65885" y2="95964"/>
                        <a14:foregroundMark x1="65885" y1="95964" x2="68490" y2="92708"/>
                        <a14:foregroundMark x1="90495" y1="29948" x2="93880" y2="37500"/>
                        <a14:foregroundMark x1="5208" y1="57031" x2="7552" y2="68229"/>
                        <a14:foregroundMark x1="7552" y1="68229" x2="8333" y2="69661"/>
                        <a14:foregroundMark x1="3776" y1="57682" x2="6510" y2="6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16560"/>
            <a:ext cx="5239385" cy="5239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132965"/>
            <a:ext cx="4446270" cy="4446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5533604" y="464696"/>
            <a:ext cx="3703241" cy="57864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algn="ctr">
              <a:lnSpc>
                <a:spcPts val="4555"/>
              </a:lnSpc>
            </a:pPr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Педагогический приём </a:t>
            </a:r>
            <a:endParaRPr lang="ru-RU" sz="44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ts val="4555"/>
              </a:lnSpc>
            </a:pPr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</a:t>
            </a:r>
            <a:r>
              <a:rPr lang="en-US" sz="4400" dirty="0" err="1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Игра</a:t>
            </a:r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»</a:t>
            </a:r>
            <a:endParaRPr lang="en-US" sz="44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170045" y="2130425"/>
            <a:ext cx="4376420" cy="1193165"/>
          </a:xfrm>
          <a:prstGeom prst="rect">
            <a:avLst/>
          </a:prstGeom>
          <a:noFill/>
        </p:spPr>
        <p:txBody>
          <a:bodyPr wrap="none" rtlCol="0" anchor="t"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ru-RU" altLang="en-US" sz="2800" kern="0" spc="-55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- </a:t>
            </a:r>
            <a:r>
              <a:rPr lang="en-US" sz="3200" kern="0" spc="-55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Формирует</a:t>
            </a:r>
            <a:r>
              <a:rPr lang="en-US" sz="2800" kern="0" spc="-55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опыт принятия</a:t>
            </a:r>
            <a:endParaRPr lang="en-US" sz="2800" kern="0" spc="-55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kern="0" spc="-55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целесообразных</a:t>
            </a:r>
            <a:r>
              <a:rPr lang="ru-RU" altLang="en-US" sz="2800" kern="0" spc="-55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kern="0" spc="-55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решений</a:t>
            </a:r>
            <a:r>
              <a:rPr lang="ru-RU" altLang="en-US" sz="2800" kern="0" spc="-55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ru-RU" altLang="en-US" sz="2800" kern="0" spc="-55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727065" y="3539490"/>
            <a:ext cx="5593715" cy="20504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>
              <a:lnSpc>
                <a:spcPct val="150000"/>
              </a:lnSpc>
            </a:pPr>
            <a:r>
              <a:rPr lang="ru-RU" alt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32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Позволяет</a:t>
            </a: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внести реальный вклад в изучение и сохранение местных экосистем, пропаганду ценных экологических идей.</a:t>
            </a: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062784" y="975528"/>
            <a:ext cx="913901" cy="1000939"/>
          </a:xfrm>
          <a:prstGeom prst="rect">
            <a:avLst/>
          </a:prstGeom>
          <a:noFill/>
        </p:spPr>
      </p:pic>
      <p:pic>
        <p:nvPicPr>
          <p:cNvPr id="3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2784" y="2010167"/>
            <a:ext cx="767558" cy="76755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40" y="1122183"/>
            <a:ext cx="3336291" cy="4467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70" y="64008"/>
            <a:ext cx="3048000" cy="656731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2"/>
          <p:cNvSpPr/>
          <p:nvPr/>
        </p:nvSpPr>
        <p:spPr>
          <a:xfrm>
            <a:off x="3579443" y="397094"/>
            <a:ext cx="4278610" cy="57864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>
              <a:lnSpc>
                <a:spcPts val="4555"/>
              </a:lnSpc>
            </a:pPr>
            <a:r>
              <a:rPr lang="en-US" sz="4400" dirty="0" err="1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Моделирование</a:t>
            </a:r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в 5 классе</a:t>
            </a:r>
            <a:endParaRPr lang="en-US" sz="44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339590" y="5272405"/>
            <a:ext cx="6153150" cy="767715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algn="ctr"/>
            <a:r>
              <a:rPr lang="ru-RU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Модель создана п</a:t>
            </a:r>
            <a:r>
              <a:rPr lang="en-US" sz="2800" i="1" kern="0" spc="-55" dirty="0" err="1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ри</a:t>
            </a:r>
            <a:r>
              <a:rPr lang="en-US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изучении </a:t>
            </a:r>
            <a:r>
              <a:rPr lang="en-US" sz="2800" i="1" kern="0" spc="-55" dirty="0" err="1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темы</a:t>
            </a:r>
            <a:r>
              <a:rPr lang="en-US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sz="28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«Строение клетки»</a:t>
            </a:r>
            <a:endParaRPr lang="en-US" sz="28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08504" y="975528"/>
            <a:ext cx="913901" cy="1000939"/>
          </a:xfrm>
          <a:prstGeom prst="rect">
            <a:avLst/>
          </a:prstGeom>
          <a:noFill/>
        </p:spPr>
      </p:pic>
      <p:pic>
        <p:nvPicPr>
          <p:cNvPr id="3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8504" y="2030237"/>
            <a:ext cx="767558" cy="76755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4"/>
          <a:stretch>
            <a:fillRect/>
          </a:stretch>
        </p:blipFill>
        <p:spPr>
          <a:xfrm rot="10800000">
            <a:off x="3854704" y="1277366"/>
            <a:ext cx="6858000" cy="3994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385" y="280670"/>
            <a:ext cx="8362950" cy="908685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Урок-исследование. 6 класс.</a:t>
            </a:r>
            <a:endParaRPr lang="ru-RU" sz="44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4447"/>
          <a:stretch>
            <a:fillRect/>
          </a:stretch>
        </p:blipFill>
        <p:spPr>
          <a:xfrm>
            <a:off x="5939155" y="1323340"/>
            <a:ext cx="4831715" cy="494665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7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092933" y="975528"/>
            <a:ext cx="913901" cy="1000939"/>
          </a:xfrm>
          <a:prstGeom prst="rect">
            <a:avLst/>
          </a:prstGeom>
          <a:noFill/>
        </p:spPr>
      </p:pic>
      <p:pic>
        <p:nvPicPr>
          <p:cNvPr id="8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6104" y="2073346"/>
            <a:ext cx="767558" cy="76755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11480" y="1509395"/>
            <a:ext cx="5684520" cy="483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⦅1⦆ Постановка проблемы – выявить зависимость строения растительной ткани от её функции</a:t>
            </a:r>
            <a:r>
              <a:rPr lang="ru-RU" alt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ru-RU" alt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⦅2⦆ Планирование</a:t>
            </a:r>
            <a:r>
              <a:rPr lang="ru-RU" alt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ru-RU" alt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⦅3⦆ Сбор данных</a:t>
            </a:r>
            <a:r>
              <a:rPr lang="ru-RU" alt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ru-RU" alt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⦅4⦆ Анализ данных</a:t>
            </a:r>
            <a:r>
              <a:rPr lang="ru-RU" alt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ru-RU" alt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⦅5⦆ Формулирование выводов</a:t>
            </a: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1066" y="128790"/>
            <a:ext cx="10371667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Использование формы сказки в 6 классе (отрывок)</a:t>
            </a:r>
            <a:endParaRPr lang="ru-RU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90855" y="1454150"/>
            <a:ext cx="6019165" cy="502285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Жили-были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разновидности растительных корней в одном волшебном саду. И каждый из них имел свою удивительную историю. 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Первым в саду была морковь. Она была длинной и тонкой, и глубоко погружалась в землю. Морковь была очень сильной и выносливой, ведь она могла выдержать даже самые суровые погодные условия. Морковь всегда мечтала о том, чтобы стать необыкновенно оранжевой и сочной, чтобы можно было бы наслаждаться её вкусом и пользой для здоровья.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Рядом с ним рос корень лука. Он был коротким и толстым, и имел острые концы. Корень лука всегда был очень сильным и здоровым, и его сок использовался для лечения простуды и укрепления иммунитета. Корень лука мечтал о том, чтобы быть всегда доступным и полезным для людей, чтобы они могли использовать его для приготовления вкусных блюд…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61" b="98047" l="9961" r="89941">
                        <a14:foregroundMark x1="76758" y1="70801" x2="64258" y2="75977"/>
                        <a14:foregroundMark x1="64258" y1="75977" x2="70605" y2="63574"/>
                        <a14:foregroundMark x1="70605" y1="63574" x2="72461" y2="66016"/>
                        <a14:foregroundMark x1="72461" y1="79199" x2="69629" y2="94238"/>
                        <a14:foregroundMark x1="69629" y1="94238" x2="67188" y2="98047"/>
                        <a14:foregroundMark x1="22559" y1="39258" x2="30273" y2="89063"/>
                        <a14:foregroundMark x1="30273" y1="89063" x2="36719" y2="58398"/>
                        <a14:foregroundMark x1="36719" y1="58398" x2="35645" y2="41309"/>
                        <a14:foregroundMark x1="35645" y1="41309" x2="21387" y2="39746"/>
                        <a14:foregroundMark x1="37695" y1="53516" x2="47266" y2="58789"/>
                        <a14:foregroundMark x1="20020" y1="60840" x2="17285" y2="70801"/>
                        <a14:foregroundMark x1="43848" y1="55371" x2="44336" y2="49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504" y="1685504"/>
            <a:ext cx="4032504" cy="4032504"/>
          </a:xfrm>
          <a:prstGeom prst="rect">
            <a:avLst/>
          </a:prstGeom>
          <a:ln w="381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3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17648" y="909583"/>
            <a:ext cx="913901" cy="1000939"/>
          </a:xfrm>
          <a:prstGeom prst="rect">
            <a:avLst/>
          </a:prstGeom>
          <a:noFill/>
        </p:spPr>
      </p:pic>
      <p:pic>
        <p:nvPicPr>
          <p:cNvPr id="14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3991" y="2000932"/>
            <a:ext cx="767558" cy="767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8155" y="-74295"/>
            <a:ext cx="10314305" cy="1600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Урок-исследование. 7 класс. </a:t>
            </a:r>
            <a:b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0E3CB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«Изучение особенностей дыхания растений»</a:t>
            </a:r>
            <a:endParaRPr lang="ru-RU" sz="4400" dirty="0">
              <a:solidFill>
                <a:srgbClr val="0E3CB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7838" y="2294255"/>
            <a:ext cx="5990780" cy="381158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⦅1⦆ Введение</a:t>
            </a: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⦅2⦆ Демонстрация оборудования</a:t>
            </a: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⦅3⦆ Эксперимент</a:t>
            </a: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⦅4⦆ Анализ данных</a:t>
            </a:r>
            <a:endParaRPr lang="en-US" sz="2800" kern="0" spc="-55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kern="0" spc="-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⦅5⦆ Выводы</a:t>
            </a:r>
            <a:r>
              <a:rPr lang="ru-RU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ru-RU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2" descr="C:\Users\дом\Downloads\nRl5Zm50t63RfwHkAZ0YK1FhXMSUEaAT_vSucWWucoQxLGPTGzDUR3jMmr1KrrkObzHRFJ9ffcLi2PI8-vqU5Nd2.png"/>
          <p:cNvPicPr>
            <a:picLocks noChangeAspect="1" noChangeArrowheads="1"/>
          </p:cNvPicPr>
          <p:nvPr/>
        </p:nvPicPr>
        <p:blipFill>
          <a:blip r:embed="rId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153450" y="975528"/>
            <a:ext cx="913901" cy="1000939"/>
          </a:xfrm>
          <a:prstGeom prst="rect">
            <a:avLst/>
          </a:prstGeom>
          <a:noFill/>
        </p:spPr>
      </p:pic>
      <p:pic>
        <p:nvPicPr>
          <p:cNvPr id="8" name="Picture 2" descr="C:\Users\sc121\Desktop\ЭкоТОН\Эмблема_ЭкоТОН_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6621" y="1976467"/>
            <a:ext cx="767558" cy="76755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1"/>
          <a:stretch>
            <a:fillRect/>
          </a:stretch>
        </p:blipFill>
        <p:spPr>
          <a:xfrm>
            <a:off x="6016752" y="1525937"/>
            <a:ext cx="4842570" cy="473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55770" y="6106160"/>
            <a:ext cx="5932170" cy="803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2800" i="1" kern="0" spc="-55" dirty="0">
                <a:solidFill>
                  <a:srgbClr val="2B2E3C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Работа с экологической лабораторией, АтомКласс</a:t>
            </a:r>
            <a:endParaRPr lang="ru-RU" sz="2800" i="1" kern="0" spc="-55" dirty="0">
              <a:solidFill>
                <a:srgbClr val="2B2E3C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2996</Words>
  <Application>WPS Presentation</Application>
  <PresentationFormat>Широкоэкранный</PresentationFormat>
  <Paragraphs>118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72" baseType="lpstr">
      <vt:lpstr>Arial</vt:lpstr>
      <vt:lpstr>SimSun</vt:lpstr>
      <vt:lpstr>Wingdings</vt:lpstr>
      <vt:lpstr>Book Antiqua</vt:lpstr>
      <vt:lpstr>Arial</vt:lpstr>
      <vt:lpstr>Jost</vt:lpstr>
      <vt:lpstr>Segoe Print</vt:lpstr>
      <vt:lpstr>Roboto</vt:lpstr>
      <vt:lpstr>Times New Roman</vt:lpstr>
      <vt:lpstr>Microsoft YaHei</vt:lpstr>
      <vt:lpstr>Arial Unicode MS</vt:lpstr>
      <vt:lpstr>Calibri Light</vt:lpstr>
      <vt:lpstr>Calibri</vt:lpstr>
      <vt:lpstr>DengXian</vt:lpstr>
      <vt:lpstr>Bahnschrift SemiBold</vt:lpstr>
      <vt:lpstr>Comic Sans MS</vt:lpstr>
      <vt:lpstr>Courier New</vt:lpstr>
      <vt:lpstr>Gabriola</vt:lpstr>
      <vt:lpstr>Lucida Sans Unicode</vt:lpstr>
      <vt:lpstr>Microsoft Sans Serif</vt:lpstr>
      <vt:lpstr>Monotype Corsiva</vt:lpstr>
      <vt:lpstr>Palatino Linotype</vt:lpstr>
      <vt:lpstr>Segoe UI Semibold</vt:lpstr>
      <vt:lpstr>Sitka Heading</vt:lpstr>
      <vt:lpstr>Trebuchet MS</vt:lpstr>
      <vt:lpstr>Bodoni MT Poster Compressed</vt:lpstr>
      <vt:lpstr>Californian FB</vt:lpstr>
      <vt:lpstr>Curlz MT</vt:lpstr>
      <vt:lpstr>Edwardian Script ITC</vt:lpstr>
      <vt:lpstr>Gadugi</vt:lpstr>
      <vt:lpstr>Gloucester MT Extra Condensed</vt:lpstr>
      <vt:lpstr>Imprint MT Shadow</vt:lpstr>
      <vt:lpstr>Jokerman</vt:lpstr>
      <vt:lpstr>Lucida Bright</vt:lpstr>
      <vt:lpstr>Magneto</vt:lpstr>
      <vt:lpstr>Microsoft Himalaya</vt:lpstr>
      <vt:lpstr>MingLiU_HKSCS-ExtB</vt:lpstr>
      <vt:lpstr>MT Extra</vt:lpstr>
      <vt:lpstr>Niagara Solid</vt:lpstr>
      <vt:lpstr>Papyrus</vt:lpstr>
      <vt:lpstr>PMingLiU-ExtB</vt:lpstr>
      <vt:lpstr>Rockwell Condensed</vt:lpstr>
      <vt:lpstr>Segoe UI Symbol</vt:lpstr>
      <vt:lpstr>Tw Cen MT</vt:lpstr>
      <vt:lpstr>Tw Cen MT Condensed Extra Bold</vt:lpstr>
      <vt:lpstr>Viner Hand ITC</vt:lpstr>
      <vt:lpstr>Vivaldi</vt:lpstr>
      <vt:lpstr>Snap ITC</vt:lpstr>
      <vt:lpstr>Специальное оформление</vt:lpstr>
      <vt:lpstr>1_Специальное оформление</vt:lpstr>
      <vt:lpstr>PowerPoint 演示文稿</vt:lpstr>
      <vt:lpstr>О взаимосвязях между биологией и экологией</vt:lpstr>
      <vt:lpstr>Отчуждение от природы</vt:lpstr>
      <vt:lpstr>Биология и экология связаны</vt:lpstr>
      <vt:lpstr>PowerPoint 演示文稿</vt:lpstr>
      <vt:lpstr>PowerPoint 演示文稿</vt:lpstr>
      <vt:lpstr>Урок-исследование</vt:lpstr>
      <vt:lpstr>Использование формы сказки в 6 классе (отрывок)</vt:lpstr>
      <vt:lpstr>Урок-исследование в 7 классе «Изучение особенностей дыхания растений»</vt:lpstr>
      <vt:lpstr>Методический приём «Лови ошибку» в 7 классе</vt:lpstr>
      <vt:lpstr>Использование на уроке данных отечественного сервера http://nature.kremlin.ru/ </vt:lpstr>
      <vt:lpstr>Методический приём «Лови ошибку»  в 8 классе</vt:lpstr>
      <vt:lpstr>Лабораторная работа «Сравнение крови лягушки и человека»</vt:lpstr>
      <vt:lpstr>Измерение объёма лёгких и сопоставление данных</vt:lpstr>
      <vt:lpstr>«Научная» конференция в 11 классе: «Связь биологии с другими науками»</vt:lpstr>
      <vt:lpstr>ЭКОЛОГИЧЕСКОЕ ВОСПИТАНИЕ ВО ВНЕУРОЧНОЕ ВРЕМЯ</vt:lpstr>
      <vt:lpstr>Исследование содержания нитратов в соке различных фруктов</vt:lpstr>
      <vt:lpstr>Сетевое взаимодействие с дополнительным образованием на примере Дворца творчества детей и молодёжи им. В.М. Комарова</vt:lpstr>
      <vt:lpstr>Музей природы</vt:lpstr>
      <vt:lpstr>Заставить полюбить природу нельзя, но помочь полюбить можно.</vt:lpstr>
      <vt:lpstr>Контактная информация</vt:lpstr>
      <vt:lpstr>PowerPoint 演示文稿</vt:lpstr>
    </vt:vector>
  </TitlesOfParts>
  <Company>ГБУ ДПО РЦОКИО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Старцун Мария Сергеевна</dc:creator>
  <cp:lastModifiedBy>дом</cp:lastModifiedBy>
  <cp:revision>71</cp:revision>
  <dcterms:created xsi:type="dcterms:W3CDTF">2022-11-08T05:17:00Z</dcterms:created>
  <dcterms:modified xsi:type="dcterms:W3CDTF">2024-10-26T16:24:53Z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0BD4732B02FF4092B3ED18AAEF300E0F_12</vt:lpwstr>
  </property>
  <property fmtid="{D5CDD505-2E9C-101B-9397-08002B2CF9AE}" pid="3" name="KSOProductBuildVer">
    <vt:lpwstr>1049-12.2.0.17562</vt:lpwstr>
  </property>
</Properties>
</file>