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handoutMasterIdLst>
    <p:handoutMasterId r:id="rId28"/>
  </p:handoutMasterIdLst>
  <p:sldIdLst>
    <p:sldId id="257" r:id="rId3"/>
    <p:sldId id="300" r:id="rId4"/>
    <p:sldId id="301" r:id="rId5"/>
    <p:sldId id="259" r:id="rId6"/>
    <p:sldId id="261" r:id="rId7"/>
    <p:sldId id="276" r:id="rId8"/>
    <p:sldId id="274" r:id="rId9"/>
    <p:sldId id="287" r:id="rId10"/>
    <p:sldId id="302" r:id="rId11"/>
    <p:sldId id="288" r:id="rId12"/>
    <p:sldId id="303" r:id="rId13"/>
    <p:sldId id="293" r:id="rId14"/>
    <p:sldId id="289" r:id="rId15"/>
    <p:sldId id="299" r:id="rId16"/>
    <p:sldId id="297" r:id="rId17"/>
    <p:sldId id="296" r:id="rId18"/>
    <p:sldId id="294" r:id="rId19"/>
    <p:sldId id="295" r:id="rId20"/>
    <p:sldId id="305" r:id="rId21"/>
    <p:sldId id="290" r:id="rId22"/>
    <p:sldId id="292" r:id="rId23"/>
    <p:sldId id="291" r:id="rId24"/>
    <p:sldId id="304" r:id="rId25"/>
    <p:sldId id="277" r:id="rId26"/>
  </p:sldIdLst>
  <p:sldSz cx="9144000" cy="6858000" type="screen4x3"/>
  <p:notesSz cx="9947275" cy="68151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5B7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580" y="-7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07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4487" y="0"/>
            <a:ext cx="4310486" cy="3407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ADD53-545D-43C9-B7ED-4A873F64518F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73198"/>
            <a:ext cx="4310486" cy="3407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4487" y="6473198"/>
            <a:ext cx="4310486" cy="3407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4EC0A-D795-4BF6-A6E3-81D53E850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9691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07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5063" y="0"/>
            <a:ext cx="4310486" cy="3407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CE5C8-0AF5-45B0-AB76-F59FCD616B79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70250" y="511175"/>
            <a:ext cx="3406775" cy="2555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728" y="3237191"/>
            <a:ext cx="7957820" cy="3066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72804"/>
            <a:ext cx="4310486" cy="3407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5063" y="6472804"/>
            <a:ext cx="4310486" cy="3407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3EEE3-1848-4834-BB34-F30945BE4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1205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EEE3-1848-4834-BB34-F30945BE4DC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84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EEE3-1848-4834-BB34-F30945BE4DC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29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A0F2-3FF9-44AB-98B2-85D58DFC7628}" type="datetime1">
              <a:rPr lang="en-US" smtClean="0"/>
              <a:t>10/28/2024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E113-C03D-44BB-AD5A-187902D50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102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FAA6-DABD-4AB1-92E3-5836E10F0651}" type="datetime1">
              <a:rPr lang="en-US" smtClean="0"/>
              <a:t>10/28/2024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E113-C03D-44BB-AD5A-187902D50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782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7D3B-99F0-4322-94C6-76824171EB72}" type="datetime1">
              <a:rPr lang="en-US" smtClean="0"/>
              <a:t>10/28/2024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E113-C03D-44BB-AD5A-187902D50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529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B38C9-C02C-4423-95D2-98A332DFB260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6348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7B25C-7540-4669-86DB-8837BDB237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6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75598" y="1533826"/>
            <a:ext cx="5992805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83025-B27D-4428-92C2-86A6F4D174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28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75598" y="1533826"/>
            <a:ext cx="5992805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373279" y="1969856"/>
            <a:ext cx="212246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BE1E2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0DCE1-D3C9-4A7E-BDCD-F4EA66B672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37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75598" y="1533826"/>
            <a:ext cx="5992805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FFBDA-D10F-4EDC-8239-DF4DD7A769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2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933A7-D930-4EB8-B951-4AF2423471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95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5847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1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3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5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6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08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0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92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3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169277"/>
          </a:xfrm>
        </p:spPr>
        <p:txBody>
          <a:bodyPr/>
          <a:lstStyle/>
          <a:p>
            <a:fld id="{C0EA8890-78B2-479D-9980-DBFCDC9843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08960" y="6377940"/>
            <a:ext cx="2926080" cy="169277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169277"/>
          </a:xfrm>
        </p:spPr>
        <p:txBody>
          <a:bodyPr/>
          <a:lstStyle/>
          <a:p>
            <a:fld id="{2EDE19A3-F71F-4880-8046-A3AF686F20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20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2C97-C885-45C5-A684-AA456CF474AD}" type="datetime1">
              <a:rPr lang="en-US" smtClean="0"/>
              <a:t>10/28/2024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E113-C03D-44BB-AD5A-187902D50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031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DBD00-AE81-4890-A5FB-1A21482929D1}" type="datetime1">
              <a:rPr lang="en-US" smtClean="0"/>
              <a:t>10/28/2024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E113-C03D-44BB-AD5A-187902D50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2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EE8D-B88E-4D2E-9185-5D21B5746DF2}" type="datetime1">
              <a:rPr lang="en-US" smtClean="0"/>
              <a:t>10/28/2024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E113-C03D-44BB-AD5A-187902D50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608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86A7-2D79-4E6E-94E9-6CF45631FBE2}" type="datetime1">
              <a:rPr lang="en-US" smtClean="0"/>
              <a:t>10/28/2024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E113-C03D-44BB-AD5A-187902D50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119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8A28-AFEE-45B5-8F15-8BFF35BA1ABD}" type="datetime1">
              <a:rPr lang="en-US" smtClean="0"/>
              <a:t>10/28/2024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E113-C03D-44BB-AD5A-187902D50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96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C128-D176-44D5-AA8F-178A09DB9C18}" type="datetime1">
              <a:rPr lang="en-US" smtClean="0"/>
              <a:t>10/28/2024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E113-C03D-44BB-AD5A-187902D50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210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9ED4-954B-41E2-8111-9342AA2FFDF5}" type="datetime1">
              <a:rPr lang="en-US" smtClean="0"/>
              <a:t>10/28/2024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E113-C03D-44BB-AD5A-187902D50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8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36BB-4A74-4C33-90F9-D57EA59F4AB0}" type="datetime1">
              <a:rPr lang="en-US" smtClean="0"/>
              <a:t>10/28/2024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E113-C03D-44BB-AD5A-187902D50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18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25006-1EF6-4AAE-A0D6-A689FC2B61F0}" type="datetime1">
              <a:rPr lang="en-US" smtClean="0"/>
              <a:t>10/28/2024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0E113-C03D-44BB-AD5A-187902D50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01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0545" cy="1438388"/>
          </a:xfrm>
          <a:custGeom>
            <a:avLst/>
            <a:gdLst/>
            <a:ahLst/>
            <a:cxnLst/>
            <a:rect l="l" t="t" r="r" b="b"/>
            <a:pathLst>
              <a:path w="15119985" h="2242820">
                <a:moveTo>
                  <a:pt x="15119985" y="0"/>
                </a:moveTo>
                <a:lnTo>
                  <a:pt x="0" y="0"/>
                </a:lnTo>
                <a:lnTo>
                  <a:pt x="0" y="1926158"/>
                </a:lnTo>
                <a:lnTo>
                  <a:pt x="1316151" y="1926158"/>
                </a:lnTo>
                <a:lnTo>
                  <a:pt x="1860638" y="2242553"/>
                </a:lnTo>
                <a:lnTo>
                  <a:pt x="2402154" y="1926158"/>
                </a:lnTo>
                <a:lnTo>
                  <a:pt x="15119985" y="1926158"/>
                </a:lnTo>
                <a:lnTo>
                  <a:pt x="15119985" y="0"/>
                </a:lnTo>
                <a:close/>
              </a:path>
            </a:pathLst>
          </a:custGeom>
          <a:solidFill>
            <a:srgbClr val="5B772A"/>
          </a:solidFill>
        </p:spPr>
        <p:txBody>
          <a:bodyPr wrap="square" lIns="0" tIns="0" rIns="0" bIns="0" rtlCol="0"/>
          <a:lstStyle/>
          <a:p>
            <a:pPr defTabSz="566654"/>
            <a:endParaRPr sz="11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75598" y="1533826"/>
            <a:ext cx="5992805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44461" y="1852493"/>
            <a:ext cx="38468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6654"/>
            <a:endParaRPr sz="11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6654"/>
            <a:fld id="{B31826D8-DD30-4C77-BD52-5FD1A3FE5944}" type="datetime1">
              <a:rPr lang="en-US" sz="1100" smtClean="0">
                <a:solidFill>
                  <a:prstClr val="black">
                    <a:tint val="75000"/>
                  </a:prstClr>
                </a:solidFill>
              </a:rPr>
              <a:t>10/28/2024</a:t>
            </a:fld>
            <a:endParaRPr lang="en-US" sz="11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6654"/>
            <a:fld id="{B6F15528-21DE-4FAA-801E-634DDDAF4B2B}" type="slidenum">
              <a:rPr sz="1100">
                <a:solidFill>
                  <a:prstClr val="black">
                    <a:tint val="75000"/>
                  </a:prstClr>
                </a:solidFill>
              </a:rPr>
              <a:pPr defTabSz="566654"/>
              <a:t>‹#›</a:t>
            </a:fld>
            <a:endParaRPr sz="11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8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83327">
        <a:defRPr>
          <a:latin typeface="+mn-lt"/>
          <a:ea typeface="+mn-ea"/>
          <a:cs typeface="+mn-cs"/>
        </a:defRPr>
      </a:lvl2pPr>
      <a:lvl3pPr marL="566654">
        <a:defRPr>
          <a:latin typeface="+mn-lt"/>
          <a:ea typeface="+mn-ea"/>
          <a:cs typeface="+mn-cs"/>
        </a:defRPr>
      </a:lvl3pPr>
      <a:lvl4pPr marL="849981">
        <a:defRPr>
          <a:latin typeface="+mn-lt"/>
          <a:ea typeface="+mn-ea"/>
          <a:cs typeface="+mn-cs"/>
        </a:defRPr>
      </a:lvl4pPr>
      <a:lvl5pPr marL="1133307">
        <a:defRPr>
          <a:latin typeface="+mn-lt"/>
          <a:ea typeface="+mn-ea"/>
          <a:cs typeface="+mn-cs"/>
        </a:defRPr>
      </a:lvl5pPr>
      <a:lvl6pPr marL="1416634">
        <a:defRPr>
          <a:latin typeface="+mn-lt"/>
          <a:ea typeface="+mn-ea"/>
          <a:cs typeface="+mn-cs"/>
        </a:defRPr>
      </a:lvl6pPr>
      <a:lvl7pPr marL="1699961">
        <a:defRPr>
          <a:latin typeface="+mn-lt"/>
          <a:ea typeface="+mn-ea"/>
          <a:cs typeface="+mn-cs"/>
        </a:defRPr>
      </a:lvl7pPr>
      <a:lvl8pPr marL="1983288">
        <a:defRPr>
          <a:latin typeface="+mn-lt"/>
          <a:ea typeface="+mn-ea"/>
          <a:cs typeface="+mn-cs"/>
        </a:defRPr>
      </a:lvl8pPr>
      <a:lvl9pPr marL="226661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83327">
        <a:defRPr>
          <a:latin typeface="+mn-lt"/>
          <a:ea typeface="+mn-ea"/>
          <a:cs typeface="+mn-cs"/>
        </a:defRPr>
      </a:lvl2pPr>
      <a:lvl3pPr marL="566654">
        <a:defRPr>
          <a:latin typeface="+mn-lt"/>
          <a:ea typeface="+mn-ea"/>
          <a:cs typeface="+mn-cs"/>
        </a:defRPr>
      </a:lvl3pPr>
      <a:lvl4pPr marL="849981">
        <a:defRPr>
          <a:latin typeface="+mn-lt"/>
          <a:ea typeface="+mn-ea"/>
          <a:cs typeface="+mn-cs"/>
        </a:defRPr>
      </a:lvl4pPr>
      <a:lvl5pPr marL="1133307">
        <a:defRPr>
          <a:latin typeface="+mn-lt"/>
          <a:ea typeface="+mn-ea"/>
          <a:cs typeface="+mn-cs"/>
        </a:defRPr>
      </a:lvl5pPr>
      <a:lvl6pPr marL="1416634">
        <a:defRPr>
          <a:latin typeface="+mn-lt"/>
          <a:ea typeface="+mn-ea"/>
          <a:cs typeface="+mn-cs"/>
        </a:defRPr>
      </a:lvl6pPr>
      <a:lvl7pPr marL="1699961">
        <a:defRPr>
          <a:latin typeface="+mn-lt"/>
          <a:ea typeface="+mn-ea"/>
          <a:cs typeface="+mn-cs"/>
        </a:defRPr>
      </a:lvl7pPr>
      <a:lvl8pPr marL="1983288">
        <a:defRPr>
          <a:latin typeface="+mn-lt"/>
          <a:ea typeface="+mn-ea"/>
          <a:cs typeface="+mn-cs"/>
        </a:defRPr>
      </a:lvl8pPr>
      <a:lvl9pPr marL="226661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jpe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66.png"/><Relationship Id="rId2" Type="http://schemas.openxmlformats.org/officeDocument/2006/relationships/image" Target="../media/image63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65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2.pn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72" y="369012"/>
            <a:ext cx="9140928" cy="2865407"/>
            <a:chOff x="0" y="573988"/>
            <a:chExt cx="15120619" cy="4467912"/>
          </a:xfrm>
        </p:grpSpPr>
        <p:sp>
          <p:nvSpPr>
            <p:cNvPr id="4" name="object 4"/>
            <p:cNvSpPr/>
            <p:nvPr/>
          </p:nvSpPr>
          <p:spPr>
            <a:xfrm>
              <a:off x="0" y="2043810"/>
              <a:ext cx="15120619" cy="2998090"/>
            </a:xfrm>
            <a:custGeom>
              <a:avLst/>
              <a:gdLst/>
              <a:ahLst/>
              <a:cxnLst/>
              <a:rect l="l" t="t" r="r" b="b"/>
              <a:pathLst>
                <a:path w="15120619" h="1944370">
                  <a:moveTo>
                    <a:pt x="15120010" y="0"/>
                  </a:moveTo>
                  <a:lnTo>
                    <a:pt x="0" y="0"/>
                  </a:lnTo>
                  <a:lnTo>
                    <a:pt x="0" y="1944001"/>
                  </a:lnTo>
                  <a:lnTo>
                    <a:pt x="15120010" y="1944001"/>
                  </a:lnTo>
                  <a:lnTo>
                    <a:pt x="15120010" y="0"/>
                  </a:lnTo>
                  <a:close/>
                </a:path>
              </a:pathLst>
            </a:custGeom>
            <a:solidFill>
              <a:srgbClr val="5B772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2005" y="573988"/>
              <a:ext cx="3775189" cy="179712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40612" y="1537872"/>
            <a:ext cx="7012787" cy="897825"/>
          </a:xfrm>
          <a:prstGeom prst="rect">
            <a:avLst/>
          </a:prstGeom>
        </p:spPr>
        <p:txBody>
          <a:bodyPr vert="horz" wrap="square" lIns="0" tIns="20462" rIns="0" bIns="0" rtlCol="0">
            <a:spAutoFit/>
          </a:bodyPr>
          <a:lstStyle/>
          <a:p>
            <a:pPr marL="7870" marR="3148" algn="r">
              <a:spcBef>
                <a:spcPts val="161"/>
              </a:spcBef>
            </a:pPr>
            <a:r>
              <a:rPr lang="ru-RU" sz="1900" b="1" dirty="0"/>
              <a:t>Эколого-просветительская деятельность национальных парков «Таганай» и «Зигальга»: социальное партнёрство, успешные практики</a:t>
            </a:r>
            <a:endParaRPr lang="ru-RU" sz="1900" b="1" spc="15" dirty="0"/>
          </a:p>
        </p:txBody>
      </p:sp>
      <p:grpSp>
        <p:nvGrpSpPr>
          <p:cNvPr id="7" name="object 7"/>
          <p:cNvGrpSpPr/>
          <p:nvPr/>
        </p:nvGrpSpPr>
        <p:grpSpPr>
          <a:xfrm>
            <a:off x="3281207" y="549911"/>
            <a:ext cx="3367771" cy="562405"/>
            <a:chOff x="5427662" y="857453"/>
            <a:chExt cx="5570855" cy="876935"/>
          </a:xfrm>
        </p:grpSpPr>
        <p:pic>
          <p:nvPicPr>
            <p:cNvPr id="8" name="object 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2654" y="1024624"/>
              <a:ext cx="136867" cy="15641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6260" y="1024626"/>
              <a:ext cx="255526" cy="1903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268529" y="1024838"/>
              <a:ext cx="92075" cy="156210"/>
            </a:xfrm>
            <a:custGeom>
              <a:avLst/>
              <a:gdLst/>
              <a:ahLst/>
              <a:cxnLst/>
              <a:rect l="l" t="t" r="r" b="b"/>
              <a:pathLst>
                <a:path w="92075" h="156209">
                  <a:moveTo>
                    <a:pt x="91935" y="139700"/>
                  </a:moveTo>
                  <a:lnTo>
                    <a:pt x="22199" y="139700"/>
                  </a:lnTo>
                  <a:lnTo>
                    <a:pt x="22199" y="82550"/>
                  </a:lnTo>
                  <a:lnTo>
                    <a:pt x="76835" y="82550"/>
                  </a:lnTo>
                  <a:lnTo>
                    <a:pt x="76835" y="66040"/>
                  </a:lnTo>
                  <a:lnTo>
                    <a:pt x="22199" y="66040"/>
                  </a:lnTo>
                  <a:lnTo>
                    <a:pt x="22199" y="16510"/>
                  </a:lnTo>
                  <a:lnTo>
                    <a:pt x="87388" y="16510"/>
                  </a:lnTo>
                  <a:lnTo>
                    <a:pt x="87388" y="0"/>
                  </a:lnTo>
                  <a:lnTo>
                    <a:pt x="0" y="0"/>
                  </a:lnTo>
                  <a:lnTo>
                    <a:pt x="0" y="16510"/>
                  </a:lnTo>
                  <a:lnTo>
                    <a:pt x="0" y="66040"/>
                  </a:lnTo>
                  <a:lnTo>
                    <a:pt x="0" y="82550"/>
                  </a:lnTo>
                  <a:lnTo>
                    <a:pt x="0" y="139700"/>
                  </a:lnTo>
                  <a:lnTo>
                    <a:pt x="0" y="156210"/>
                  </a:lnTo>
                  <a:lnTo>
                    <a:pt x="91935" y="156210"/>
                  </a:lnTo>
                  <a:lnTo>
                    <a:pt x="91935" y="139700"/>
                  </a:lnTo>
                  <a:close/>
                </a:path>
              </a:pathLst>
            </a:custGeom>
            <a:solidFill>
              <a:srgbClr val="350F0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5854" y="1024624"/>
              <a:ext cx="380456" cy="15641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6688" y="1024624"/>
              <a:ext cx="95224" cy="15641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929907" y="1024838"/>
              <a:ext cx="119380" cy="156210"/>
            </a:xfrm>
            <a:custGeom>
              <a:avLst/>
              <a:gdLst/>
              <a:ahLst/>
              <a:cxnLst/>
              <a:rect l="l" t="t" r="r" b="b"/>
              <a:pathLst>
                <a:path w="119379" h="156209">
                  <a:moveTo>
                    <a:pt x="118783" y="0"/>
                  </a:moveTo>
                  <a:lnTo>
                    <a:pt x="96596" y="0"/>
                  </a:lnTo>
                  <a:lnTo>
                    <a:pt x="96596" y="66040"/>
                  </a:lnTo>
                  <a:lnTo>
                    <a:pt x="22199" y="66040"/>
                  </a:lnTo>
                  <a:lnTo>
                    <a:pt x="22199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82550"/>
                  </a:lnTo>
                  <a:lnTo>
                    <a:pt x="0" y="156210"/>
                  </a:lnTo>
                  <a:lnTo>
                    <a:pt x="22199" y="156210"/>
                  </a:lnTo>
                  <a:lnTo>
                    <a:pt x="22199" y="82550"/>
                  </a:lnTo>
                  <a:lnTo>
                    <a:pt x="96596" y="82550"/>
                  </a:lnTo>
                  <a:lnTo>
                    <a:pt x="96596" y="156210"/>
                  </a:lnTo>
                  <a:lnTo>
                    <a:pt x="118783" y="156210"/>
                  </a:lnTo>
                  <a:lnTo>
                    <a:pt x="118783" y="82550"/>
                  </a:lnTo>
                  <a:lnTo>
                    <a:pt x="118783" y="66040"/>
                  </a:lnTo>
                  <a:lnTo>
                    <a:pt x="118783" y="0"/>
                  </a:lnTo>
                  <a:close/>
                </a:path>
              </a:pathLst>
            </a:custGeom>
            <a:solidFill>
              <a:srgbClr val="350F0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0572" y="1024624"/>
              <a:ext cx="261565" cy="15641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0285" y="1020709"/>
              <a:ext cx="126707" cy="1642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9239" y="1024624"/>
              <a:ext cx="119938" cy="15641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0365" y="1020709"/>
              <a:ext cx="273828" cy="16424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106156" y="1024838"/>
              <a:ext cx="92075" cy="156210"/>
            </a:xfrm>
            <a:custGeom>
              <a:avLst/>
              <a:gdLst/>
              <a:ahLst/>
              <a:cxnLst/>
              <a:rect l="l" t="t" r="r" b="b"/>
              <a:pathLst>
                <a:path w="92075" h="156209">
                  <a:moveTo>
                    <a:pt x="91935" y="139700"/>
                  </a:moveTo>
                  <a:lnTo>
                    <a:pt x="22199" y="139700"/>
                  </a:lnTo>
                  <a:lnTo>
                    <a:pt x="22199" y="82550"/>
                  </a:lnTo>
                  <a:lnTo>
                    <a:pt x="76835" y="82550"/>
                  </a:lnTo>
                  <a:lnTo>
                    <a:pt x="76835" y="66040"/>
                  </a:lnTo>
                  <a:lnTo>
                    <a:pt x="22199" y="66040"/>
                  </a:lnTo>
                  <a:lnTo>
                    <a:pt x="22199" y="16510"/>
                  </a:lnTo>
                  <a:lnTo>
                    <a:pt x="87388" y="16510"/>
                  </a:lnTo>
                  <a:lnTo>
                    <a:pt x="87388" y="0"/>
                  </a:lnTo>
                  <a:lnTo>
                    <a:pt x="0" y="0"/>
                  </a:lnTo>
                  <a:lnTo>
                    <a:pt x="0" y="16510"/>
                  </a:lnTo>
                  <a:lnTo>
                    <a:pt x="0" y="66040"/>
                  </a:lnTo>
                  <a:lnTo>
                    <a:pt x="0" y="82550"/>
                  </a:lnTo>
                  <a:lnTo>
                    <a:pt x="0" y="139700"/>
                  </a:lnTo>
                  <a:lnTo>
                    <a:pt x="0" y="156210"/>
                  </a:lnTo>
                  <a:lnTo>
                    <a:pt x="91935" y="156210"/>
                  </a:lnTo>
                  <a:lnTo>
                    <a:pt x="91935" y="139700"/>
                  </a:lnTo>
                  <a:close/>
                </a:path>
              </a:pathLst>
            </a:custGeom>
            <a:solidFill>
              <a:srgbClr val="350F0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3476" y="1024624"/>
              <a:ext cx="146164" cy="15641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1521" y="1024624"/>
              <a:ext cx="145097" cy="15641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518" y="1020715"/>
              <a:ext cx="146278" cy="1642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86665" y="1020709"/>
              <a:ext cx="126707" cy="16424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36409" y="1020715"/>
              <a:ext cx="146278" cy="16423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3754" y="1024624"/>
              <a:ext cx="95224" cy="15641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0424" y="1020715"/>
              <a:ext cx="146278" cy="16423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35539" y="1020715"/>
              <a:ext cx="286929" cy="16423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8366" y="1024624"/>
              <a:ext cx="246344" cy="15641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0117328" y="1024838"/>
              <a:ext cx="119380" cy="156210"/>
            </a:xfrm>
            <a:custGeom>
              <a:avLst/>
              <a:gdLst/>
              <a:ahLst/>
              <a:cxnLst/>
              <a:rect l="l" t="t" r="r" b="b"/>
              <a:pathLst>
                <a:path w="119379" h="156209">
                  <a:moveTo>
                    <a:pt x="118783" y="0"/>
                  </a:moveTo>
                  <a:lnTo>
                    <a:pt x="96596" y="0"/>
                  </a:lnTo>
                  <a:lnTo>
                    <a:pt x="96596" y="66040"/>
                  </a:lnTo>
                  <a:lnTo>
                    <a:pt x="22199" y="66040"/>
                  </a:lnTo>
                  <a:lnTo>
                    <a:pt x="22199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82550"/>
                  </a:lnTo>
                  <a:lnTo>
                    <a:pt x="0" y="156210"/>
                  </a:lnTo>
                  <a:lnTo>
                    <a:pt x="22199" y="156210"/>
                  </a:lnTo>
                  <a:lnTo>
                    <a:pt x="22199" y="82550"/>
                  </a:lnTo>
                  <a:lnTo>
                    <a:pt x="96596" y="82550"/>
                  </a:lnTo>
                  <a:lnTo>
                    <a:pt x="96596" y="156210"/>
                  </a:lnTo>
                  <a:lnTo>
                    <a:pt x="118783" y="156210"/>
                  </a:lnTo>
                  <a:lnTo>
                    <a:pt x="118783" y="82550"/>
                  </a:lnTo>
                  <a:lnTo>
                    <a:pt x="118783" y="66040"/>
                  </a:lnTo>
                  <a:lnTo>
                    <a:pt x="118783" y="0"/>
                  </a:lnTo>
                  <a:close/>
                </a:path>
              </a:pathLst>
            </a:custGeom>
            <a:solidFill>
              <a:srgbClr val="350F0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9" name="object 29"/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8847" y="1024633"/>
              <a:ext cx="111404" cy="15640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410609" y="1024838"/>
              <a:ext cx="92075" cy="156210"/>
            </a:xfrm>
            <a:custGeom>
              <a:avLst/>
              <a:gdLst/>
              <a:ahLst/>
              <a:cxnLst/>
              <a:rect l="l" t="t" r="r" b="b"/>
              <a:pathLst>
                <a:path w="92075" h="156209">
                  <a:moveTo>
                    <a:pt x="91935" y="139700"/>
                  </a:moveTo>
                  <a:lnTo>
                    <a:pt x="22199" y="139700"/>
                  </a:lnTo>
                  <a:lnTo>
                    <a:pt x="22199" y="82550"/>
                  </a:lnTo>
                  <a:lnTo>
                    <a:pt x="76835" y="82550"/>
                  </a:lnTo>
                  <a:lnTo>
                    <a:pt x="76835" y="66040"/>
                  </a:lnTo>
                  <a:lnTo>
                    <a:pt x="22199" y="66040"/>
                  </a:lnTo>
                  <a:lnTo>
                    <a:pt x="22199" y="16510"/>
                  </a:lnTo>
                  <a:lnTo>
                    <a:pt x="87388" y="16510"/>
                  </a:lnTo>
                  <a:lnTo>
                    <a:pt x="87388" y="0"/>
                  </a:lnTo>
                  <a:lnTo>
                    <a:pt x="0" y="0"/>
                  </a:lnTo>
                  <a:lnTo>
                    <a:pt x="0" y="16510"/>
                  </a:lnTo>
                  <a:lnTo>
                    <a:pt x="0" y="66040"/>
                  </a:lnTo>
                  <a:lnTo>
                    <a:pt x="0" y="82550"/>
                  </a:lnTo>
                  <a:lnTo>
                    <a:pt x="0" y="139700"/>
                  </a:lnTo>
                  <a:lnTo>
                    <a:pt x="0" y="156210"/>
                  </a:lnTo>
                  <a:lnTo>
                    <a:pt x="91935" y="156210"/>
                  </a:lnTo>
                  <a:lnTo>
                    <a:pt x="91935" y="139700"/>
                  </a:lnTo>
                  <a:close/>
                </a:path>
              </a:pathLst>
            </a:custGeom>
            <a:solidFill>
              <a:srgbClr val="350F0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1" name="object 31"/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921" y="1024624"/>
              <a:ext cx="146164" cy="15641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14340" y="1024624"/>
              <a:ext cx="133692" cy="15641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9918" y="1024624"/>
              <a:ext cx="128079" cy="15641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836285" y="1306182"/>
              <a:ext cx="119380" cy="156210"/>
            </a:xfrm>
            <a:custGeom>
              <a:avLst/>
              <a:gdLst/>
              <a:ahLst/>
              <a:cxnLst/>
              <a:rect l="l" t="t" r="r" b="b"/>
              <a:pathLst>
                <a:path w="119379" h="156209">
                  <a:moveTo>
                    <a:pt x="118783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156210"/>
                  </a:lnTo>
                  <a:lnTo>
                    <a:pt x="22199" y="156210"/>
                  </a:lnTo>
                  <a:lnTo>
                    <a:pt x="22199" y="16510"/>
                  </a:lnTo>
                  <a:lnTo>
                    <a:pt x="96596" y="16510"/>
                  </a:lnTo>
                  <a:lnTo>
                    <a:pt x="96596" y="156210"/>
                  </a:lnTo>
                  <a:lnTo>
                    <a:pt x="118783" y="156210"/>
                  </a:lnTo>
                  <a:lnTo>
                    <a:pt x="118783" y="16510"/>
                  </a:lnTo>
                  <a:lnTo>
                    <a:pt x="118783" y="0"/>
                  </a:lnTo>
                  <a:close/>
                </a:path>
              </a:pathLst>
            </a:custGeom>
            <a:solidFill>
              <a:srgbClr val="350F0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5" name="object 35"/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5352" y="1305971"/>
              <a:ext cx="95643" cy="15641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4971" y="1305971"/>
              <a:ext cx="119938" cy="15641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5297" y="1302063"/>
              <a:ext cx="426010" cy="19424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728041" y="1306182"/>
              <a:ext cx="119380" cy="156210"/>
            </a:xfrm>
            <a:custGeom>
              <a:avLst/>
              <a:gdLst/>
              <a:ahLst/>
              <a:cxnLst/>
              <a:rect l="l" t="t" r="r" b="b"/>
              <a:pathLst>
                <a:path w="119379" h="156209">
                  <a:moveTo>
                    <a:pt x="118783" y="0"/>
                  </a:moveTo>
                  <a:lnTo>
                    <a:pt x="96596" y="0"/>
                  </a:lnTo>
                  <a:lnTo>
                    <a:pt x="96596" y="66040"/>
                  </a:lnTo>
                  <a:lnTo>
                    <a:pt x="22199" y="66040"/>
                  </a:lnTo>
                  <a:lnTo>
                    <a:pt x="22199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82550"/>
                  </a:lnTo>
                  <a:lnTo>
                    <a:pt x="0" y="156210"/>
                  </a:lnTo>
                  <a:lnTo>
                    <a:pt x="22199" y="156210"/>
                  </a:lnTo>
                  <a:lnTo>
                    <a:pt x="22199" y="82550"/>
                  </a:lnTo>
                  <a:lnTo>
                    <a:pt x="96596" y="82550"/>
                  </a:lnTo>
                  <a:lnTo>
                    <a:pt x="96596" y="156210"/>
                  </a:lnTo>
                  <a:lnTo>
                    <a:pt x="118783" y="156210"/>
                  </a:lnTo>
                  <a:lnTo>
                    <a:pt x="118783" y="82550"/>
                  </a:lnTo>
                  <a:lnTo>
                    <a:pt x="118783" y="66040"/>
                  </a:lnTo>
                  <a:lnTo>
                    <a:pt x="118783" y="0"/>
                  </a:lnTo>
                  <a:close/>
                </a:path>
              </a:pathLst>
            </a:custGeom>
            <a:solidFill>
              <a:srgbClr val="350F0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9" name="object 39"/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7112" y="1305971"/>
              <a:ext cx="133692" cy="15641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2674" y="1305971"/>
              <a:ext cx="128079" cy="15641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246848" y="1306182"/>
              <a:ext cx="247650" cy="156210"/>
            </a:xfrm>
            <a:custGeom>
              <a:avLst/>
              <a:gdLst/>
              <a:ahLst/>
              <a:cxnLst/>
              <a:rect l="l" t="t" r="r" b="b"/>
              <a:pathLst>
                <a:path w="247650" h="156209">
                  <a:moveTo>
                    <a:pt x="133172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55486" y="16510"/>
                  </a:lnTo>
                  <a:lnTo>
                    <a:pt x="55486" y="156210"/>
                  </a:lnTo>
                  <a:lnTo>
                    <a:pt x="77685" y="156210"/>
                  </a:lnTo>
                  <a:lnTo>
                    <a:pt x="77685" y="16510"/>
                  </a:lnTo>
                  <a:lnTo>
                    <a:pt x="133172" y="16510"/>
                  </a:lnTo>
                  <a:lnTo>
                    <a:pt x="133172" y="0"/>
                  </a:lnTo>
                  <a:close/>
                </a:path>
                <a:path w="247650" h="156209">
                  <a:moveTo>
                    <a:pt x="247078" y="139700"/>
                  </a:moveTo>
                  <a:lnTo>
                    <a:pt x="177342" y="139700"/>
                  </a:lnTo>
                  <a:lnTo>
                    <a:pt x="177342" y="82550"/>
                  </a:lnTo>
                  <a:lnTo>
                    <a:pt x="231978" y="82550"/>
                  </a:lnTo>
                  <a:lnTo>
                    <a:pt x="231978" y="66040"/>
                  </a:lnTo>
                  <a:lnTo>
                    <a:pt x="177342" y="66040"/>
                  </a:lnTo>
                  <a:lnTo>
                    <a:pt x="177342" y="16510"/>
                  </a:lnTo>
                  <a:lnTo>
                    <a:pt x="242531" y="16510"/>
                  </a:lnTo>
                  <a:lnTo>
                    <a:pt x="242531" y="0"/>
                  </a:lnTo>
                  <a:lnTo>
                    <a:pt x="155143" y="0"/>
                  </a:lnTo>
                  <a:lnTo>
                    <a:pt x="155143" y="16510"/>
                  </a:lnTo>
                  <a:lnTo>
                    <a:pt x="155143" y="66040"/>
                  </a:lnTo>
                  <a:lnTo>
                    <a:pt x="155143" y="82550"/>
                  </a:lnTo>
                  <a:lnTo>
                    <a:pt x="155143" y="139700"/>
                  </a:lnTo>
                  <a:lnTo>
                    <a:pt x="155143" y="156210"/>
                  </a:lnTo>
                  <a:lnTo>
                    <a:pt x="247078" y="156210"/>
                  </a:lnTo>
                  <a:lnTo>
                    <a:pt x="247078" y="139700"/>
                  </a:lnTo>
                  <a:close/>
                </a:path>
              </a:pathLst>
            </a:custGeom>
            <a:solidFill>
              <a:srgbClr val="350F0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2" name="object 42"/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9303" y="1305971"/>
              <a:ext cx="95643" cy="15641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8939" y="1305971"/>
              <a:ext cx="95643" cy="15641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8574" y="1305971"/>
              <a:ext cx="119938" cy="15641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0603" y="1302063"/>
              <a:ext cx="292223" cy="16423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3906" y="1305971"/>
              <a:ext cx="95643" cy="15641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3540" y="1305971"/>
              <a:ext cx="119938" cy="15641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3866" y="1261585"/>
              <a:ext cx="119938" cy="20079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427662" y="857453"/>
              <a:ext cx="17145" cy="876935"/>
            </a:xfrm>
            <a:custGeom>
              <a:avLst/>
              <a:gdLst/>
              <a:ahLst/>
              <a:cxnLst/>
              <a:rect l="l" t="t" r="r" b="b"/>
              <a:pathLst>
                <a:path w="17145" h="876935">
                  <a:moveTo>
                    <a:pt x="17132" y="0"/>
                  </a:moveTo>
                  <a:lnTo>
                    <a:pt x="0" y="0"/>
                  </a:lnTo>
                  <a:lnTo>
                    <a:pt x="0" y="876896"/>
                  </a:lnTo>
                  <a:lnTo>
                    <a:pt x="17132" y="876896"/>
                  </a:lnTo>
                  <a:lnTo>
                    <a:pt x="17132" y="0"/>
                  </a:lnTo>
                  <a:close/>
                </a:path>
              </a:pathLst>
            </a:custGeom>
            <a:solidFill>
              <a:srgbClr val="28090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074" name="Picture 2" descr="C:\Лена\Лена\Фото\_Авторские\Таганай\СФДП для НП ТАГАНАЙ\Заезд 29-08-2021 по 03-09-2021\Романов\Полный размер\DSC09632.jp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26" b="7521"/>
          <a:stretch/>
        </p:blipFill>
        <p:spPr bwMode="auto">
          <a:xfrm>
            <a:off x="-36512" y="2632980"/>
            <a:ext cx="9180512" cy="425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52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34801"/>
          </a:xfrm>
          <a:prstGeom prst="rect">
            <a:avLst/>
          </a:prstGeom>
          <a:solidFill>
            <a:srgbClr val="5B772A"/>
          </a:solidFill>
          <a:ln>
            <a:solidFill>
              <a:srgbClr val="5B7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979712" y="314105"/>
            <a:ext cx="6696744" cy="738631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ЗАНЯТИЯ </a:t>
            </a:r>
          </a:p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ЭКОЛОГИЧЕСКУЮ ТЕМАТИКУ</a:t>
            </a:r>
            <a:endParaRPr lang="ru-RU" sz="21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041" y="1772816"/>
            <a:ext cx="3399872" cy="431807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>
            <a:defPPr>
              <a:defRPr lang="ru-RU"/>
            </a:defPPr>
            <a:lvl1pPr defTabSz="566555">
              <a:lnSpc>
                <a:spcPct val="114000"/>
              </a:lnSpc>
              <a:spcBef>
                <a:spcPts val="600"/>
              </a:spcBef>
              <a:defRPr sz="1600" b="0">
                <a:latin typeface="Tahoma" pitchFamily="34" charset="0"/>
                <a:cs typeface="Tahoma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dirty="0" smtClean="0"/>
              <a:t>Специалисты национального парка проводят для учащихся занятия по разным темам: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ru-RU" dirty="0" smtClean="0"/>
              <a:t>Знакомство с национальными парками «Таганай» и «Зигальга»;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ru-RU" dirty="0" smtClean="0"/>
              <a:t>Знакомство с ООПТ Челябинской области;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ru-RU" dirty="0" smtClean="0"/>
              <a:t>Безопасность в  походах;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ru-RU" dirty="0" err="1" smtClean="0"/>
              <a:t>Профориентационные</a:t>
            </a:r>
            <a:r>
              <a:rPr lang="ru-RU" dirty="0" smtClean="0"/>
              <a:t> занятия;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ru-RU" dirty="0" smtClean="0"/>
              <a:t>Занятия, посвящённые природе парка.</a:t>
            </a:r>
          </a:p>
        </p:txBody>
      </p:sp>
      <p:pic>
        <p:nvPicPr>
          <p:cNvPr id="18" name="Рисунок 17" descr="Logo_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9"/>
            <a:ext cx="1194076" cy="78905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03" r="32851"/>
          <a:stretch/>
        </p:blipFill>
        <p:spPr bwMode="auto">
          <a:xfrm>
            <a:off x="3851919" y="1234801"/>
            <a:ext cx="5286897" cy="562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27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Лена\Лена\отчёты\2024\По месяцам_экопрос\07. Июль\Таганай\17.07 урок\WhatsApp Image 2024-08-08 at 17.41.23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57" b="4604"/>
          <a:stretch/>
        </p:blipFill>
        <p:spPr bwMode="auto">
          <a:xfrm>
            <a:off x="0" y="1231644"/>
            <a:ext cx="9180000" cy="567599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Прямоугольник 8"/>
          <p:cNvSpPr/>
          <p:nvPr/>
        </p:nvSpPr>
        <p:spPr>
          <a:xfrm>
            <a:off x="0" y="1"/>
            <a:ext cx="9180512" cy="1268760"/>
          </a:xfrm>
          <a:prstGeom prst="rect">
            <a:avLst/>
          </a:prstGeom>
          <a:solidFill>
            <a:srgbClr val="5B7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404664"/>
            <a:ext cx="6696744" cy="738631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ЭКОЛОГИЧЕСКИЙ КЛАСС НП «ТАГАНАЙ»</a:t>
            </a:r>
          </a:p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ЭТК «Центральная усадьба»</a:t>
            </a:r>
            <a:endParaRPr lang="ru-RU" sz="21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Рисунок 7" descr="Logo_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9"/>
            <a:ext cx="1194076" cy="78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4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444" y="0"/>
            <a:ext cx="9157444" cy="686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50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34801"/>
          </a:xfrm>
          <a:prstGeom prst="rect">
            <a:avLst/>
          </a:prstGeom>
          <a:solidFill>
            <a:srgbClr val="5B772A"/>
          </a:solidFill>
          <a:ln>
            <a:solidFill>
              <a:srgbClr val="5B7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979712" y="476672"/>
            <a:ext cx="6696744" cy="41546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УЧАСТИЕ В ВЫЕЗДНЫХ МЕРОПРИЯТИЯХ</a:t>
            </a:r>
            <a:endParaRPr lang="ru-RU" sz="21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1983" y="1628800"/>
            <a:ext cx="7936376" cy="76017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>
            <a:defPPr>
              <a:defRPr lang="ru-RU"/>
            </a:defPPr>
            <a:lvl1pPr defTabSz="566555">
              <a:lnSpc>
                <a:spcPct val="114000"/>
              </a:lnSpc>
              <a:spcBef>
                <a:spcPts val="600"/>
              </a:spcBef>
              <a:defRPr sz="1600" b="0">
                <a:latin typeface="Tahoma" pitchFamily="34" charset="0"/>
                <a:cs typeface="Tahoma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dirty="0" smtClean="0"/>
              <a:t>Участие в школьных праздниках, фестивалях и др. мероприятиях.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Участие в межшкольных мероприятиях.</a:t>
            </a:r>
          </a:p>
        </p:txBody>
      </p:sp>
      <p:pic>
        <p:nvPicPr>
          <p:cNvPr id="18" name="Рисунок 17" descr="Logo_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9"/>
            <a:ext cx="1194076" cy="78905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C:\Лена\Лена\отчёты\2022\По месяцам_экопрос\10. Октябрь\Фотоотчёты\Таганай\28.10.22. Экофест в лицее\IMG_20221028_1208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20" y="2623500"/>
            <a:ext cx="9166820" cy="42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74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"/>
            <a:ext cx="9180512" cy="1268760"/>
          </a:xfrm>
          <a:prstGeom prst="rect">
            <a:avLst/>
          </a:prstGeom>
          <a:solidFill>
            <a:srgbClr val="5B7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87D6321-F96C-4912-BAC3-FB5E75AC31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61"/>
          <a:stretch/>
        </p:blipFill>
        <p:spPr>
          <a:xfrm rot="5400000">
            <a:off x="-1397713" y="2569981"/>
            <a:ext cx="5662471" cy="291356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266" name="Picture 2" descr="C:\Лена\Лена\отчёты\2022\По месяцам_экопрос\6. Июнь\Фотоотчёты Таганай\18.06 Бажовский\-5296281716849228854_1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14" b="17839"/>
          <a:stretch/>
        </p:blipFill>
        <p:spPr bwMode="auto">
          <a:xfrm rot="5400000">
            <a:off x="4851963" y="2599224"/>
            <a:ext cx="5695731" cy="28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0" t="22266" r="21284"/>
          <a:stretch/>
        </p:blipFill>
        <p:spPr bwMode="auto">
          <a:xfrm>
            <a:off x="2990088" y="1195528"/>
            <a:ext cx="3166088" cy="569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979712" y="476672"/>
            <a:ext cx="6696744" cy="41546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УЧАСТИЕ В ШКОЛЬНЫХ МЕРОПРИЯТИЯХ</a:t>
            </a:r>
            <a:endParaRPr lang="ru-RU" sz="21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Рисунок 11" descr="Logo_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9"/>
            <a:ext cx="1194076" cy="78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160" y="-4900"/>
            <a:ext cx="9144000" cy="1234801"/>
          </a:xfrm>
          <a:prstGeom prst="rect">
            <a:avLst/>
          </a:prstGeom>
          <a:solidFill>
            <a:srgbClr val="5B772A"/>
          </a:solidFill>
          <a:ln>
            <a:solidFill>
              <a:srgbClr val="5B7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979712" y="493254"/>
            <a:ext cx="6696744" cy="41546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СОТРУДНИЧЕСТВО. ШКОЛЫ ЗЛАТУОСТА</a:t>
            </a:r>
            <a:endParaRPr lang="ru-RU" sz="21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041" y="1772816"/>
            <a:ext cx="2661635" cy="431807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>
            <a:defPPr>
              <a:defRPr lang="ru-RU"/>
            </a:defPPr>
            <a:lvl1pPr defTabSz="566555">
              <a:lnSpc>
                <a:spcPct val="114000"/>
              </a:lnSpc>
              <a:spcBef>
                <a:spcPts val="600"/>
              </a:spcBef>
              <a:defRPr sz="1600" b="0">
                <a:latin typeface="Tahoma" pitchFamily="34" charset="0"/>
                <a:cs typeface="Tahoma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b="1" dirty="0"/>
              <a:t>УЧАСТИЕ В  ЭКОЛОГИЧЕСКОМ ФЕСТИВАЛЕ  МАОУ «СОШ №2»</a:t>
            </a:r>
          </a:p>
          <a:p>
            <a:pPr>
              <a:lnSpc>
                <a:spcPct val="120000"/>
              </a:lnSpc>
            </a:pPr>
            <a:endParaRPr lang="ru-RU" b="1" dirty="0" smtClean="0"/>
          </a:p>
          <a:p>
            <a:pPr>
              <a:lnSpc>
                <a:spcPct val="120000"/>
              </a:lnSpc>
            </a:pPr>
            <a:endParaRPr lang="ru-RU" dirty="0"/>
          </a:p>
          <a:p>
            <a:pPr>
              <a:lnSpc>
                <a:spcPct val="120000"/>
              </a:lnSpc>
            </a:pPr>
            <a:r>
              <a:rPr lang="ru-RU" dirty="0" smtClean="0"/>
              <a:t>Май 2023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Занятия разной тематики для учащихся разных возрастов (</a:t>
            </a:r>
            <a:r>
              <a:rPr lang="ru-RU" dirty="0" err="1" smtClean="0"/>
              <a:t>квиз</a:t>
            </a:r>
            <a:r>
              <a:rPr lang="ru-RU" dirty="0" smtClean="0"/>
              <a:t> и лекция).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Игровая площадка на перемене</a:t>
            </a:r>
          </a:p>
        </p:txBody>
      </p:sp>
      <p:pic>
        <p:nvPicPr>
          <p:cNvPr id="18" name="Рисунок 17" descr="Logo_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9"/>
            <a:ext cx="1194076" cy="789055"/>
          </a:xfrm>
          <a:prstGeom prst="rect">
            <a:avLst/>
          </a:prstGeom>
        </p:spPr>
      </p:pic>
      <p:sp>
        <p:nvSpPr>
          <p:cNvPr id="4" name="AutoShape 2" descr="blob:https://xn--80affa3aj0al.xn--80asehdb/1d1954ed-5c3d-4539-9e7a-c3f48a1327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xn--80affa3aj0al.xn--80asehdb/1d1954ed-5c3d-4539-9e7a-c3f48a1327e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29" r="6856"/>
          <a:stretch/>
        </p:blipFill>
        <p:spPr bwMode="auto">
          <a:xfrm>
            <a:off x="3041676" y="1241402"/>
            <a:ext cx="6102324" cy="561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1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34801"/>
          </a:xfrm>
          <a:prstGeom prst="rect">
            <a:avLst/>
          </a:prstGeom>
          <a:solidFill>
            <a:srgbClr val="5B772A"/>
          </a:solidFill>
          <a:ln>
            <a:solidFill>
              <a:srgbClr val="5B7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979712" y="493254"/>
            <a:ext cx="6696744" cy="41546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СОТРУДНИЧЕСТВО. ШКОЛЫ ЗЛАТОУСТА</a:t>
            </a:r>
            <a:endParaRPr lang="ru-RU" sz="21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041" y="1772816"/>
            <a:ext cx="2967824" cy="335473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>
            <a:defPPr>
              <a:defRPr lang="ru-RU"/>
            </a:defPPr>
            <a:lvl1pPr defTabSz="566555">
              <a:lnSpc>
                <a:spcPct val="114000"/>
              </a:lnSpc>
              <a:spcBef>
                <a:spcPts val="600"/>
              </a:spcBef>
              <a:defRPr sz="1600" b="0">
                <a:latin typeface="Tahoma" pitchFamily="34" charset="0"/>
                <a:cs typeface="Tahoma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b="1" dirty="0" smtClean="0"/>
              <a:t>ЗАПОВЕДНЫЙ КВИЗ</a:t>
            </a:r>
          </a:p>
          <a:p>
            <a:pPr>
              <a:lnSpc>
                <a:spcPct val="120000"/>
              </a:lnSpc>
            </a:pPr>
            <a:endParaRPr lang="ru-RU" dirty="0"/>
          </a:p>
          <a:p>
            <a:pPr>
              <a:lnSpc>
                <a:spcPct val="120000"/>
              </a:lnSpc>
            </a:pPr>
            <a:r>
              <a:rPr lang="ru-RU" dirty="0" smtClean="0"/>
              <a:t>Январь 2023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Игровое занятие на </a:t>
            </a:r>
            <a:r>
              <a:rPr lang="ru-RU" dirty="0"/>
              <a:t>заповедную тематику</a:t>
            </a:r>
            <a:r>
              <a:rPr lang="ru-RU" dirty="0" smtClean="0"/>
              <a:t> среди учащихся школы. 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3 раунда, вопросы разной сложности (с выбором вариантов или самостоятельным ответом)</a:t>
            </a:r>
          </a:p>
        </p:txBody>
      </p:sp>
      <p:pic>
        <p:nvPicPr>
          <p:cNvPr id="18" name="Рисунок 17" descr="Logo_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9"/>
            <a:ext cx="1194076" cy="78905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utoShape 2" descr="blob:https://xn--80affa3aj0al.xn--80asehdb/1d1954ed-5c3d-4539-9e7a-c3f48a1327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xn--80affa3aj0al.xn--80asehdb/1d1954ed-5c3d-4539-9e7a-c3f48a1327e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 descr="C:\Users\Computer\Downloads\photo_5334878642318197300_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07"/>
          <a:stretch/>
        </p:blipFill>
        <p:spPr bwMode="auto">
          <a:xfrm>
            <a:off x="3753347" y="1247782"/>
            <a:ext cx="5394891" cy="561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2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9180512" cy="1268760"/>
          </a:xfrm>
          <a:prstGeom prst="rect">
            <a:avLst/>
          </a:prstGeom>
          <a:solidFill>
            <a:srgbClr val="5B7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78" y="1596236"/>
            <a:ext cx="9128922" cy="500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75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34801"/>
          </a:xfrm>
          <a:prstGeom prst="rect">
            <a:avLst/>
          </a:prstGeom>
          <a:solidFill>
            <a:srgbClr val="5B772A"/>
          </a:solidFill>
          <a:ln>
            <a:solidFill>
              <a:srgbClr val="5B7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979712" y="493254"/>
            <a:ext cx="6696744" cy="41546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СОТРУДНИЧЕСТВО. ДДТ г. Златоуст, школы</a:t>
            </a:r>
            <a:endParaRPr lang="ru-RU" sz="21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041" y="1772816"/>
            <a:ext cx="2967824" cy="164657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>
            <a:defPPr>
              <a:defRPr lang="ru-RU"/>
            </a:defPPr>
            <a:lvl1pPr defTabSz="566555">
              <a:lnSpc>
                <a:spcPct val="114000"/>
              </a:lnSpc>
              <a:spcBef>
                <a:spcPts val="600"/>
              </a:spcBef>
              <a:defRPr sz="1600" b="0">
                <a:latin typeface="Tahoma" pitchFamily="34" charset="0"/>
                <a:cs typeface="Tahoma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b="1" dirty="0" smtClean="0"/>
              <a:t>КВЕСТ ДЛЯ ШКОЛ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Формат: работа на станциях, выполнение заданий о природе национального парка, туризме.</a:t>
            </a:r>
          </a:p>
        </p:txBody>
      </p:sp>
      <p:pic>
        <p:nvPicPr>
          <p:cNvPr id="18" name="Рисунок 17" descr="Logo_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9"/>
            <a:ext cx="1194076" cy="78905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 descr="https://sun9-1.userapi.com/impg/6Od2tUAF_YGhdaZ7HeGHrtakWXItDkmsDkUS6w/rxNqC60zIdY.jpg?size=1024x683&amp;quality=95&amp;sign=2257a031640ee08fd3c0934a1c755fe5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50" r="28277" b="12063"/>
          <a:stretch/>
        </p:blipFill>
        <p:spPr bwMode="auto">
          <a:xfrm>
            <a:off x="3701143" y="1234801"/>
            <a:ext cx="5442856" cy="562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3789040"/>
            <a:ext cx="2967824" cy="239139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>
            <a:defPPr>
              <a:defRPr lang="ru-RU"/>
            </a:defPPr>
            <a:lvl1pPr defTabSz="566555">
              <a:lnSpc>
                <a:spcPct val="114000"/>
              </a:lnSpc>
              <a:spcBef>
                <a:spcPts val="600"/>
              </a:spcBef>
              <a:defRPr sz="1600" b="0">
                <a:latin typeface="Tahoma" pitchFamily="34" charset="0"/>
                <a:cs typeface="Tahoma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b="1" dirty="0" smtClean="0"/>
              <a:t>ЕЖЕГОДНЫЙ МЕЖШКОЛЬНЫЙ ЭКОМАРАФОН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Формат: </a:t>
            </a:r>
            <a:endParaRPr lang="ru-RU" dirty="0"/>
          </a:p>
          <a:p>
            <a:pPr>
              <a:lnSpc>
                <a:spcPct val="120000"/>
              </a:lnSpc>
            </a:pPr>
            <a:r>
              <a:rPr lang="ru-RU" dirty="0" smtClean="0"/>
              <a:t>1 ТУР – «полевой выход»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2 ТУР – интеллектуальная викторина.</a:t>
            </a:r>
          </a:p>
        </p:txBody>
      </p:sp>
    </p:spTree>
    <p:extLst>
      <p:ext uri="{BB962C8B-B14F-4D97-AF65-F5344CB8AC3E}">
        <p14:creationId xmlns:p14="http://schemas.microsoft.com/office/powerpoint/2010/main" val="36045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34801"/>
          </a:xfrm>
          <a:prstGeom prst="rect">
            <a:avLst/>
          </a:prstGeom>
          <a:solidFill>
            <a:srgbClr val="5B772A"/>
          </a:solidFill>
          <a:ln>
            <a:solidFill>
              <a:srgbClr val="5B7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979712" y="493254"/>
            <a:ext cx="6696744" cy="41546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СОТРУДНИЧЕСТВО</a:t>
            </a:r>
            <a:r>
              <a:rPr lang="ru-RU" sz="21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ДЕТСКИМИ САДАМИ</a:t>
            </a:r>
            <a:endParaRPr lang="ru-RU" sz="21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041" y="1772816"/>
            <a:ext cx="3183847" cy="402260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>
            <a:defPPr>
              <a:defRPr lang="ru-RU"/>
            </a:defPPr>
            <a:lvl1pPr defTabSz="566555">
              <a:lnSpc>
                <a:spcPct val="114000"/>
              </a:lnSpc>
              <a:spcBef>
                <a:spcPts val="600"/>
              </a:spcBef>
              <a:defRPr sz="1600" b="0">
                <a:latin typeface="Tahoma" pitchFamily="34" charset="0"/>
                <a:cs typeface="Tahoma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b="1" dirty="0" smtClean="0"/>
              <a:t>ПРОГРАММА СОТРУДНИЧЕСТВА</a:t>
            </a:r>
          </a:p>
          <a:p>
            <a:pPr>
              <a:lnSpc>
                <a:spcPct val="120000"/>
              </a:lnSpc>
            </a:pPr>
            <a:endParaRPr lang="ru-RU" dirty="0"/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dirty="0" smtClean="0"/>
              <a:t>План мероприятий на год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dirty="0" smtClean="0"/>
              <a:t>Материалы для самостоятельного проведения занятий о национальном парке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dirty="0" smtClean="0"/>
              <a:t>Бесплатная экскурсия по итогам работы в течение года</a:t>
            </a:r>
          </a:p>
          <a:p>
            <a:pPr>
              <a:lnSpc>
                <a:spcPct val="120000"/>
              </a:lnSpc>
            </a:pPr>
            <a:endParaRPr lang="ru-RU" dirty="0" smtClean="0"/>
          </a:p>
        </p:txBody>
      </p:sp>
      <p:pic>
        <p:nvPicPr>
          <p:cNvPr id="18" name="Рисунок 17" descr="Logo_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9"/>
            <a:ext cx="1194076" cy="789055"/>
          </a:xfrm>
          <a:prstGeom prst="rect">
            <a:avLst/>
          </a:prstGeom>
        </p:spPr>
      </p:pic>
      <p:sp>
        <p:nvSpPr>
          <p:cNvPr id="4" name="AutoShape 2" descr="blob:https://xn--80affa3aj0al.xn--80asehdb/1d1954ed-5c3d-4539-9e7a-c3f48a1327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xn--80affa3aj0al.xn--80asehdb/1d1954ed-5c3d-4539-9e7a-c3f48a1327e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 descr="C:\Лена\Лена\отчёты\2024\По месяцам_экопрос\10. Октябрь\Таганай\8 октября 72 сад\IMG-20241008-WA00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043" r="19688"/>
          <a:stretch/>
        </p:blipFill>
        <p:spPr bwMode="auto">
          <a:xfrm>
            <a:off x="3800475" y="1234800"/>
            <a:ext cx="5343525" cy="562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68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1"/>
            <a:ext cx="9180512" cy="1268760"/>
          </a:xfrm>
          <a:prstGeom prst="rect">
            <a:avLst/>
          </a:prstGeom>
          <a:solidFill>
            <a:srgbClr val="5B7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EAFE9D5-FBD5-44BA-AF7B-CC54E0966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9" t="10508" r="37405" b="1878"/>
          <a:stretch/>
        </p:blipFill>
        <p:spPr>
          <a:xfrm>
            <a:off x="4499992" y="1318456"/>
            <a:ext cx="4497054" cy="54335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79712" y="447905"/>
            <a:ext cx="5688632" cy="43109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ГЕОГРАФИЯ</a:t>
            </a:r>
            <a:endParaRPr lang="ru-RU" sz="21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Рисунок 7" descr="Logo_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9"/>
            <a:ext cx="1194076" cy="789055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466087" y="2474884"/>
            <a:ext cx="3501901" cy="324000"/>
          </a:xfrm>
          <a:prstGeom prst="roundRect">
            <a:avLst/>
          </a:prstGeom>
          <a:solidFill>
            <a:srgbClr val="9BBB59">
              <a:alpha val="40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6086" y="2798956"/>
            <a:ext cx="3501901" cy="324000"/>
          </a:xfrm>
          <a:prstGeom prst="roundRect">
            <a:avLst/>
          </a:prstGeom>
          <a:solidFill>
            <a:srgbClr val="9BBB59">
              <a:alpha val="40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372200" y="2650244"/>
            <a:ext cx="144136" cy="14413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389984" y="3429000"/>
            <a:ext cx="144016" cy="1440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193537" y="1843602"/>
            <a:ext cx="864096" cy="783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98929" y="1845064"/>
            <a:ext cx="3641023" cy="2160000"/>
          </a:xfrm>
          <a:prstGeom prst="rect">
            <a:avLst/>
          </a:prstGeom>
        </p:spPr>
        <p:txBody>
          <a:bodyPr wrap="square" lIns="56655" tIns="28328" rIns="56655" bIns="28328">
            <a:spAutoFit/>
          </a:bodyPr>
          <a:lstStyle/>
          <a:p>
            <a:pPr marL="457200" indent="-457200" defTabSz="566555">
              <a:lnSpc>
                <a:spcPct val="114000"/>
              </a:lnSpc>
              <a:buAutoNum type="arabicPeriod"/>
              <a:defRPr/>
            </a:pPr>
            <a:r>
              <a:rPr lang="ru-RU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Музей-заповедник «</a:t>
            </a:r>
            <a:r>
              <a:rPr lang="ru-RU" dirty="0" err="1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Аркаим</a:t>
            </a:r>
            <a:r>
              <a:rPr lang="ru-RU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»</a:t>
            </a:r>
          </a:p>
          <a:p>
            <a:pPr marL="457200" indent="-457200" defTabSz="566555">
              <a:lnSpc>
                <a:spcPct val="114000"/>
              </a:lnSpc>
              <a:buAutoNum type="arabicPeriod"/>
              <a:defRPr/>
            </a:pPr>
            <a:r>
              <a:rPr lang="ru-RU" dirty="0" err="1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Ильменский</a:t>
            </a:r>
            <a:r>
              <a:rPr lang="ru-RU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заповедник</a:t>
            </a:r>
          </a:p>
          <a:p>
            <a:pPr marL="457200" indent="-457200" defTabSz="566555">
              <a:lnSpc>
                <a:spcPct val="114000"/>
              </a:lnSpc>
              <a:buAutoNum type="arabicPeriod"/>
              <a:defRPr/>
            </a:pPr>
            <a:r>
              <a:rPr lang="ru-RU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НП «Таганай»</a:t>
            </a:r>
          </a:p>
          <a:p>
            <a:pPr marL="457200" indent="-457200" defTabSz="566555">
              <a:lnSpc>
                <a:spcPct val="114000"/>
              </a:lnSpc>
              <a:buAutoNum type="arabicPeriod"/>
              <a:defRPr/>
            </a:pPr>
            <a:r>
              <a:rPr lang="ru-RU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НП «Зигальга»</a:t>
            </a:r>
          </a:p>
          <a:p>
            <a:pPr marL="457200" indent="-457200" defTabSz="566555">
              <a:lnSpc>
                <a:spcPct val="114000"/>
              </a:lnSpc>
              <a:buAutoNum type="arabicPeriod"/>
              <a:defRPr/>
            </a:pPr>
            <a:r>
              <a:rPr lang="ru-RU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НП «</a:t>
            </a:r>
            <a:r>
              <a:rPr lang="ru-RU" dirty="0" err="1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Зюраткуль</a:t>
            </a:r>
            <a:r>
              <a:rPr lang="ru-RU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»</a:t>
            </a:r>
          </a:p>
          <a:p>
            <a:pPr marL="457200" indent="-457200" defTabSz="566555">
              <a:lnSpc>
                <a:spcPct val="114000"/>
              </a:lnSpc>
              <a:buAutoNum type="arabicPeriod"/>
              <a:defRPr/>
            </a:pPr>
            <a:r>
              <a:rPr lang="ru-RU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Остров Веры</a:t>
            </a:r>
          </a:p>
          <a:p>
            <a:pPr marL="457200" indent="-457200" defTabSz="566555">
              <a:lnSpc>
                <a:spcPct val="114000"/>
              </a:lnSpc>
              <a:buAutoNum type="arabicPeriod"/>
              <a:defRPr/>
            </a:pPr>
            <a:r>
              <a:rPr lang="ru-RU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Комплекс «Пороги»</a:t>
            </a:r>
            <a:endParaRPr 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05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34801"/>
          </a:xfrm>
          <a:prstGeom prst="rect">
            <a:avLst/>
          </a:prstGeom>
          <a:solidFill>
            <a:srgbClr val="5B772A"/>
          </a:solidFill>
          <a:ln>
            <a:solidFill>
              <a:srgbClr val="5B7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979712" y="493254"/>
            <a:ext cx="6696744" cy="41546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ТЕМАТИЧЕСКИЕ КОНКУРСЫ</a:t>
            </a:r>
            <a:endParaRPr lang="ru-RU" sz="21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040" y="1772816"/>
            <a:ext cx="2535775" cy="408724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>
            <a:defPPr>
              <a:defRPr lang="ru-RU"/>
            </a:defPPr>
            <a:lvl1pPr defTabSz="566555">
              <a:lnSpc>
                <a:spcPct val="114000"/>
              </a:lnSpc>
              <a:spcBef>
                <a:spcPts val="600"/>
              </a:spcBef>
              <a:defRPr sz="1600" b="0">
                <a:latin typeface="Tahoma" pitchFamily="34" charset="0"/>
                <a:cs typeface="Tahoma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dirty="0" smtClean="0"/>
              <a:t>Традиционно в национальном парке проходит весенний конкурс рисунков и поделок, приуроченный к международной акции «Марш парков».</a:t>
            </a:r>
          </a:p>
          <a:p>
            <a:pPr>
              <a:lnSpc>
                <a:spcPct val="120000"/>
              </a:lnSpc>
            </a:pPr>
            <a:endParaRPr lang="ru-RU" dirty="0" smtClean="0"/>
          </a:p>
          <a:p>
            <a:pPr>
              <a:lnSpc>
                <a:spcPct val="120000"/>
              </a:lnSpc>
            </a:pPr>
            <a:r>
              <a:rPr lang="ru-RU" dirty="0" smtClean="0"/>
              <a:t>В осеннее время в школах проводятся мероприятия в рамках акции «Заповедная неделя».</a:t>
            </a:r>
          </a:p>
        </p:txBody>
      </p:sp>
      <p:pic>
        <p:nvPicPr>
          <p:cNvPr id="18" name="Рисунок 17" descr="Logo_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9"/>
            <a:ext cx="1194076" cy="78905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 descr="https://sun9-35.userapi.com/impg/YFDgnD2ir8DUoqKQZwihoK3CmJf53m_y59UMnw/hcj7DOp2EaI.jpg?size=1024x683&amp;quality=95&amp;sign=3f51a6a98d9c867159faaa24b0eeda5f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05" r="14469"/>
          <a:stretch/>
        </p:blipFill>
        <p:spPr bwMode="auto">
          <a:xfrm>
            <a:off x="3147599" y="1234801"/>
            <a:ext cx="5996401" cy="562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58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34801"/>
          </a:xfrm>
          <a:prstGeom prst="rect">
            <a:avLst/>
          </a:prstGeom>
          <a:solidFill>
            <a:srgbClr val="5B772A"/>
          </a:solidFill>
          <a:ln>
            <a:solidFill>
              <a:srgbClr val="5B7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979712" y="493254"/>
            <a:ext cx="6696744" cy="41546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УЧАСТИЕ В МЕРОПРИЯТИЯХ ПАРКА</a:t>
            </a:r>
            <a:endParaRPr lang="ru-RU" sz="21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041" y="1772816"/>
            <a:ext cx="2967824" cy="467817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>
            <a:defPPr>
              <a:defRPr lang="ru-RU"/>
            </a:defPPr>
            <a:lvl1pPr defTabSz="566555">
              <a:lnSpc>
                <a:spcPct val="114000"/>
              </a:lnSpc>
              <a:spcBef>
                <a:spcPts val="600"/>
              </a:spcBef>
              <a:defRPr sz="1600" b="0">
                <a:latin typeface="Tahoma" pitchFamily="34" charset="0"/>
                <a:cs typeface="Tahoma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dirty="0" smtClean="0"/>
              <a:t>В течение года на территории национального парка проходит несколько крупных мероприятий, в которых могут принять участие в том числе учащиеся школ.</a:t>
            </a:r>
          </a:p>
          <a:p>
            <a:pPr>
              <a:lnSpc>
                <a:spcPct val="120000"/>
              </a:lnSpc>
            </a:pPr>
            <a:endParaRPr lang="ru-RU" dirty="0" smtClean="0"/>
          </a:p>
          <a:p>
            <a:pPr>
              <a:lnSpc>
                <a:spcPct val="120000"/>
              </a:lnSpc>
            </a:pPr>
            <a:r>
              <a:rPr lang="ru-RU" dirty="0" smtClean="0"/>
              <a:t>Это спортивные мероприятия (Забег за облака, Лыжня за облака, забег </a:t>
            </a:r>
            <a:r>
              <a:rPr lang="en-US" dirty="0"/>
              <a:t>Snow </a:t>
            </a:r>
            <a:r>
              <a:rPr lang="en-US" dirty="0" err="1"/>
              <a:t>Taganay</a:t>
            </a:r>
            <a:r>
              <a:rPr lang="en-US" dirty="0"/>
              <a:t> </a:t>
            </a:r>
            <a:r>
              <a:rPr lang="en-US" dirty="0" smtClean="0"/>
              <a:t>Trail</a:t>
            </a:r>
            <a:r>
              <a:rPr lang="ru-RU" dirty="0" smtClean="0"/>
              <a:t>) или экологические праздники, которые проходят в парке (День туризма). </a:t>
            </a:r>
          </a:p>
        </p:txBody>
      </p:sp>
      <p:pic>
        <p:nvPicPr>
          <p:cNvPr id="18" name="Рисунок 17" descr="Logo_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9"/>
            <a:ext cx="1194076" cy="78905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 descr="https://sun9-71.userapi.com/impg/2vNUGoptiQl4tFoieYl_ROE1c1bPMcMPb5UJlg/83_eODmmQH8.jpg?size=1024x683&amp;quality=95&amp;sign=78f02ee747099106fcd198f9199662f3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78" r="9965" b="6958"/>
          <a:stretch/>
        </p:blipFill>
        <p:spPr bwMode="auto">
          <a:xfrm>
            <a:off x="3497942" y="1265799"/>
            <a:ext cx="5646058" cy="559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48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34801"/>
          </a:xfrm>
          <a:prstGeom prst="rect">
            <a:avLst/>
          </a:prstGeom>
          <a:solidFill>
            <a:srgbClr val="5B772A"/>
          </a:solidFill>
          <a:ln>
            <a:solidFill>
              <a:srgbClr val="5B7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979712" y="493254"/>
            <a:ext cx="6696744" cy="41546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ВОЛОНТЁРСТВО</a:t>
            </a:r>
            <a:endParaRPr lang="ru-RU" sz="21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040" y="1772816"/>
            <a:ext cx="2535775" cy="408724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>
            <a:defPPr>
              <a:defRPr lang="ru-RU"/>
            </a:defPPr>
            <a:lvl1pPr defTabSz="566555">
              <a:lnSpc>
                <a:spcPct val="114000"/>
              </a:lnSpc>
              <a:spcBef>
                <a:spcPts val="600"/>
              </a:spcBef>
              <a:defRPr sz="1600" b="0">
                <a:latin typeface="Tahoma" pitchFamily="34" charset="0"/>
                <a:cs typeface="Tahoma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dirty="0" smtClean="0"/>
              <a:t>Школьники могут принять участие в волонтёрских акциях национального парка.</a:t>
            </a:r>
          </a:p>
          <a:p>
            <a:pPr>
              <a:lnSpc>
                <a:spcPct val="120000"/>
              </a:lnSpc>
            </a:pPr>
            <a:endParaRPr lang="ru-RU" dirty="0" smtClean="0"/>
          </a:p>
          <a:p>
            <a:pPr>
              <a:lnSpc>
                <a:spcPct val="120000"/>
              </a:lnSpc>
            </a:pPr>
            <a:r>
              <a:rPr lang="ru-RU" dirty="0" smtClean="0"/>
              <a:t>Зимой, как правило, это акция «Подкормите птиц», летом – уборка мусора на территории парка, помощь в проведении эколого-просветительских мероприятий.</a:t>
            </a:r>
          </a:p>
        </p:txBody>
      </p:sp>
      <p:pic>
        <p:nvPicPr>
          <p:cNvPr id="18" name="Рисунок 17" descr="Logo_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9"/>
            <a:ext cx="1194076" cy="78905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 descr="C:\Лена\Лена\Фото\Зитева\Архив фото. Зитева 3\Архив фото. Зитева 3\Живность\IMG_37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35" r="5618"/>
          <a:stretch/>
        </p:blipFill>
        <p:spPr bwMode="auto">
          <a:xfrm>
            <a:off x="3018970" y="1238400"/>
            <a:ext cx="6125030" cy="56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66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60" r="26959"/>
          <a:stretch/>
        </p:blipFill>
        <p:spPr bwMode="auto">
          <a:xfrm>
            <a:off x="4788024" y="1172509"/>
            <a:ext cx="4355976" cy="568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1234801"/>
          </a:xfrm>
          <a:prstGeom prst="rect">
            <a:avLst/>
          </a:prstGeom>
          <a:solidFill>
            <a:srgbClr val="5B772A"/>
          </a:solidFill>
          <a:ln>
            <a:solidFill>
              <a:srgbClr val="5B7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 descr="C:\Лена\Лена\Фирменный стиль\Зигальга-20210304T104221Z-001\Зигальга\Logotype\Зигальга_Горизонтальный с птичками_белый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965"/>
          <a:stretch/>
        </p:blipFill>
        <p:spPr bwMode="auto">
          <a:xfrm>
            <a:off x="385292" y="116632"/>
            <a:ext cx="1512168" cy="9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79712" y="493254"/>
            <a:ext cx="6696744" cy="41546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НАЦИОНАЛЬНЫЙ ПАРК «ЗИГАЛЬГА»</a:t>
            </a:r>
            <a:endParaRPr lang="ru-RU" sz="21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041" y="1772816"/>
            <a:ext cx="3615895" cy="201898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>
            <a:defPPr>
              <a:defRPr lang="ru-RU"/>
            </a:defPPr>
            <a:lvl1pPr defTabSz="566555">
              <a:lnSpc>
                <a:spcPct val="114000"/>
              </a:lnSpc>
              <a:spcBef>
                <a:spcPts val="600"/>
              </a:spcBef>
              <a:defRPr sz="1600" b="0">
                <a:latin typeface="Tahoma" pitchFamily="34" charset="0"/>
                <a:cs typeface="Tahoma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b="1" dirty="0" smtClean="0"/>
              <a:t>ЗАНЯТИЯ В ЭКОЦЕНТРЕ </a:t>
            </a:r>
          </a:p>
          <a:p>
            <a:pPr>
              <a:lnSpc>
                <a:spcPct val="120000"/>
              </a:lnSpc>
            </a:pPr>
            <a:r>
              <a:rPr lang="ru-RU" b="1" dirty="0" smtClean="0"/>
              <a:t>(п. Кордонный)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Занятия, посвящённые знакомству с особо охраняемыми природными территориями и природой Южного Урала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4264" y="4005064"/>
            <a:ext cx="3615895" cy="164657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>
            <a:defPPr>
              <a:defRPr lang="ru-RU"/>
            </a:defPPr>
            <a:lvl1pPr defTabSz="566555">
              <a:lnSpc>
                <a:spcPct val="114000"/>
              </a:lnSpc>
              <a:spcBef>
                <a:spcPts val="600"/>
              </a:spcBef>
              <a:defRPr sz="1600" b="0">
                <a:latin typeface="Tahoma" pitchFamily="34" charset="0"/>
                <a:cs typeface="Tahoma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b="1" dirty="0" smtClean="0"/>
              <a:t>УЧАСТИЕ В АКЦИЯХ НАЦИОНАЛЬНОГО ПАРКА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Участие в конкурсах и акциях по материалам, предложенным национальным парком</a:t>
            </a:r>
          </a:p>
        </p:txBody>
      </p:sp>
    </p:spTree>
    <p:extLst>
      <p:ext uri="{BB962C8B-B14F-4D97-AF65-F5344CB8AC3E}">
        <p14:creationId xmlns:p14="http://schemas.microsoft.com/office/powerpoint/2010/main" val="3332223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Лена\Лена\Фото\_Авторские\Таганай\Гостев\Дмитрий Гостев_осень 2022\таган\20220921-6Y1A6195-Панорама-редакт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262"/>
          <a:stretch/>
        </p:blipFill>
        <p:spPr bwMode="auto">
          <a:xfrm>
            <a:off x="2582" y="1509464"/>
            <a:ext cx="9144000" cy="534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object 4"/>
          <p:cNvGrpSpPr/>
          <p:nvPr/>
        </p:nvGrpSpPr>
        <p:grpSpPr>
          <a:xfrm>
            <a:off x="3519993" y="657122"/>
            <a:ext cx="912864" cy="122173"/>
            <a:chOff x="5822654" y="1024624"/>
            <a:chExt cx="1510030" cy="190500"/>
          </a:xfrm>
        </p:grpSpPr>
        <p:pic>
          <p:nvPicPr>
            <p:cNvPr id="5" name="object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2654" y="1024624"/>
              <a:ext cx="136867" cy="15641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6260" y="1024626"/>
              <a:ext cx="255526" cy="19033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68529" y="1024838"/>
              <a:ext cx="92075" cy="156210"/>
            </a:xfrm>
            <a:custGeom>
              <a:avLst/>
              <a:gdLst/>
              <a:ahLst/>
              <a:cxnLst/>
              <a:rect l="l" t="t" r="r" b="b"/>
              <a:pathLst>
                <a:path w="92075" h="156209">
                  <a:moveTo>
                    <a:pt x="91935" y="139700"/>
                  </a:moveTo>
                  <a:lnTo>
                    <a:pt x="22199" y="139700"/>
                  </a:lnTo>
                  <a:lnTo>
                    <a:pt x="22199" y="82550"/>
                  </a:lnTo>
                  <a:lnTo>
                    <a:pt x="76835" y="82550"/>
                  </a:lnTo>
                  <a:lnTo>
                    <a:pt x="76835" y="66040"/>
                  </a:lnTo>
                  <a:lnTo>
                    <a:pt x="22199" y="66040"/>
                  </a:lnTo>
                  <a:lnTo>
                    <a:pt x="22199" y="16510"/>
                  </a:lnTo>
                  <a:lnTo>
                    <a:pt x="87388" y="16510"/>
                  </a:lnTo>
                  <a:lnTo>
                    <a:pt x="87388" y="0"/>
                  </a:lnTo>
                  <a:lnTo>
                    <a:pt x="0" y="0"/>
                  </a:lnTo>
                  <a:lnTo>
                    <a:pt x="0" y="16510"/>
                  </a:lnTo>
                  <a:lnTo>
                    <a:pt x="0" y="66040"/>
                  </a:lnTo>
                  <a:lnTo>
                    <a:pt x="0" y="82550"/>
                  </a:lnTo>
                  <a:lnTo>
                    <a:pt x="0" y="139700"/>
                  </a:lnTo>
                  <a:lnTo>
                    <a:pt x="0" y="156210"/>
                  </a:lnTo>
                  <a:lnTo>
                    <a:pt x="91935" y="156210"/>
                  </a:lnTo>
                  <a:lnTo>
                    <a:pt x="91935" y="139700"/>
                  </a:lnTo>
                  <a:close/>
                </a:path>
              </a:pathLst>
            </a:custGeom>
            <a:solidFill>
              <a:srgbClr val="350F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5854" y="1024624"/>
              <a:ext cx="380456" cy="15641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6688" y="1024624"/>
              <a:ext cx="95224" cy="15641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929907" y="1024838"/>
              <a:ext cx="119380" cy="156210"/>
            </a:xfrm>
            <a:custGeom>
              <a:avLst/>
              <a:gdLst/>
              <a:ahLst/>
              <a:cxnLst/>
              <a:rect l="l" t="t" r="r" b="b"/>
              <a:pathLst>
                <a:path w="119379" h="156209">
                  <a:moveTo>
                    <a:pt x="118783" y="0"/>
                  </a:moveTo>
                  <a:lnTo>
                    <a:pt x="96596" y="0"/>
                  </a:lnTo>
                  <a:lnTo>
                    <a:pt x="96596" y="66040"/>
                  </a:lnTo>
                  <a:lnTo>
                    <a:pt x="22199" y="66040"/>
                  </a:lnTo>
                  <a:lnTo>
                    <a:pt x="22199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82550"/>
                  </a:lnTo>
                  <a:lnTo>
                    <a:pt x="0" y="156210"/>
                  </a:lnTo>
                  <a:lnTo>
                    <a:pt x="22199" y="156210"/>
                  </a:lnTo>
                  <a:lnTo>
                    <a:pt x="22199" y="82550"/>
                  </a:lnTo>
                  <a:lnTo>
                    <a:pt x="96596" y="82550"/>
                  </a:lnTo>
                  <a:lnTo>
                    <a:pt x="96596" y="156210"/>
                  </a:lnTo>
                  <a:lnTo>
                    <a:pt x="118783" y="156210"/>
                  </a:lnTo>
                  <a:lnTo>
                    <a:pt x="118783" y="82550"/>
                  </a:lnTo>
                  <a:lnTo>
                    <a:pt x="118783" y="66040"/>
                  </a:lnTo>
                  <a:lnTo>
                    <a:pt x="118783" y="0"/>
                  </a:lnTo>
                  <a:close/>
                </a:path>
              </a:pathLst>
            </a:custGeom>
            <a:solidFill>
              <a:srgbClr val="350F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0572" y="1024624"/>
              <a:ext cx="261565" cy="156413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696426" y="368116"/>
            <a:ext cx="5952429" cy="1119515"/>
            <a:chOff x="1152005" y="573988"/>
            <a:chExt cx="9846310" cy="1745614"/>
          </a:xfrm>
        </p:grpSpPr>
        <p:pic>
          <p:nvPicPr>
            <p:cNvPr id="13" name="object 13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2005" y="573988"/>
              <a:ext cx="3775189" cy="17453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0285" y="1020709"/>
              <a:ext cx="126707" cy="1642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9239" y="1024624"/>
              <a:ext cx="119938" cy="15641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0365" y="1020709"/>
              <a:ext cx="273828" cy="16424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106156" y="1024838"/>
              <a:ext cx="92075" cy="156210"/>
            </a:xfrm>
            <a:custGeom>
              <a:avLst/>
              <a:gdLst/>
              <a:ahLst/>
              <a:cxnLst/>
              <a:rect l="l" t="t" r="r" b="b"/>
              <a:pathLst>
                <a:path w="92075" h="156209">
                  <a:moveTo>
                    <a:pt x="91935" y="139700"/>
                  </a:moveTo>
                  <a:lnTo>
                    <a:pt x="22199" y="139700"/>
                  </a:lnTo>
                  <a:lnTo>
                    <a:pt x="22199" y="82550"/>
                  </a:lnTo>
                  <a:lnTo>
                    <a:pt x="76835" y="82550"/>
                  </a:lnTo>
                  <a:lnTo>
                    <a:pt x="76835" y="66040"/>
                  </a:lnTo>
                  <a:lnTo>
                    <a:pt x="22199" y="66040"/>
                  </a:lnTo>
                  <a:lnTo>
                    <a:pt x="22199" y="16510"/>
                  </a:lnTo>
                  <a:lnTo>
                    <a:pt x="87388" y="16510"/>
                  </a:lnTo>
                  <a:lnTo>
                    <a:pt x="87388" y="0"/>
                  </a:lnTo>
                  <a:lnTo>
                    <a:pt x="0" y="0"/>
                  </a:lnTo>
                  <a:lnTo>
                    <a:pt x="0" y="16510"/>
                  </a:lnTo>
                  <a:lnTo>
                    <a:pt x="0" y="66040"/>
                  </a:lnTo>
                  <a:lnTo>
                    <a:pt x="0" y="82550"/>
                  </a:lnTo>
                  <a:lnTo>
                    <a:pt x="0" y="139700"/>
                  </a:lnTo>
                  <a:lnTo>
                    <a:pt x="0" y="156210"/>
                  </a:lnTo>
                  <a:lnTo>
                    <a:pt x="91935" y="156210"/>
                  </a:lnTo>
                  <a:lnTo>
                    <a:pt x="91935" y="139700"/>
                  </a:lnTo>
                  <a:close/>
                </a:path>
              </a:pathLst>
            </a:custGeom>
            <a:solidFill>
              <a:srgbClr val="350F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3476" y="1024624"/>
              <a:ext cx="146164" cy="15641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1521" y="1024624"/>
              <a:ext cx="145097" cy="15641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8518" y="1020715"/>
              <a:ext cx="146278" cy="16423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86665" y="1020709"/>
              <a:ext cx="126707" cy="16424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36409" y="1020715"/>
              <a:ext cx="146278" cy="16423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3755" y="1024624"/>
              <a:ext cx="95224" cy="15641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0424" y="1020715"/>
              <a:ext cx="146278" cy="1642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35539" y="1020715"/>
              <a:ext cx="286929" cy="16423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8366" y="1024624"/>
              <a:ext cx="246344" cy="15641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117328" y="1024838"/>
              <a:ext cx="119380" cy="156210"/>
            </a:xfrm>
            <a:custGeom>
              <a:avLst/>
              <a:gdLst/>
              <a:ahLst/>
              <a:cxnLst/>
              <a:rect l="l" t="t" r="r" b="b"/>
              <a:pathLst>
                <a:path w="119379" h="156209">
                  <a:moveTo>
                    <a:pt x="118783" y="0"/>
                  </a:moveTo>
                  <a:lnTo>
                    <a:pt x="96596" y="0"/>
                  </a:lnTo>
                  <a:lnTo>
                    <a:pt x="96596" y="66040"/>
                  </a:lnTo>
                  <a:lnTo>
                    <a:pt x="22199" y="66040"/>
                  </a:lnTo>
                  <a:lnTo>
                    <a:pt x="22199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82550"/>
                  </a:lnTo>
                  <a:lnTo>
                    <a:pt x="0" y="156210"/>
                  </a:lnTo>
                  <a:lnTo>
                    <a:pt x="22199" y="156210"/>
                  </a:lnTo>
                  <a:lnTo>
                    <a:pt x="22199" y="82550"/>
                  </a:lnTo>
                  <a:lnTo>
                    <a:pt x="96596" y="82550"/>
                  </a:lnTo>
                  <a:lnTo>
                    <a:pt x="96596" y="156210"/>
                  </a:lnTo>
                  <a:lnTo>
                    <a:pt x="118783" y="156210"/>
                  </a:lnTo>
                  <a:lnTo>
                    <a:pt x="118783" y="82550"/>
                  </a:lnTo>
                  <a:lnTo>
                    <a:pt x="118783" y="66040"/>
                  </a:lnTo>
                  <a:lnTo>
                    <a:pt x="118783" y="0"/>
                  </a:lnTo>
                  <a:close/>
                </a:path>
              </a:pathLst>
            </a:custGeom>
            <a:solidFill>
              <a:srgbClr val="350F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8848" y="1024633"/>
              <a:ext cx="111404" cy="15640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0410609" y="1024838"/>
              <a:ext cx="92075" cy="156210"/>
            </a:xfrm>
            <a:custGeom>
              <a:avLst/>
              <a:gdLst/>
              <a:ahLst/>
              <a:cxnLst/>
              <a:rect l="l" t="t" r="r" b="b"/>
              <a:pathLst>
                <a:path w="92075" h="156209">
                  <a:moveTo>
                    <a:pt x="91935" y="139700"/>
                  </a:moveTo>
                  <a:lnTo>
                    <a:pt x="22199" y="139700"/>
                  </a:lnTo>
                  <a:lnTo>
                    <a:pt x="22199" y="82550"/>
                  </a:lnTo>
                  <a:lnTo>
                    <a:pt x="76835" y="82550"/>
                  </a:lnTo>
                  <a:lnTo>
                    <a:pt x="76835" y="66040"/>
                  </a:lnTo>
                  <a:lnTo>
                    <a:pt x="22199" y="66040"/>
                  </a:lnTo>
                  <a:lnTo>
                    <a:pt x="22199" y="16510"/>
                  </a:lnTo>
                  <a:lnTo>
                    <a:pt x="87388" y="16510"/>
                  </a:lnTo>
                  <a:lnTo>
                    <a:pt x="87388" y="0"/>
                  </a:lnTo>
                  <a:lnTo>
                    <a:pt x="0" y="0"/>
                  </a:lnTo>
                  <a:lnTo>
                    <a:pt x="0" y="16510"/>
                  </a:lnTo>
                  <a:lnTo>
                    <a:pt x="0" y="66040"/>
                  </a:lnTo>
                  <a:lnTo>
                    <a:pt x="0" y="82550"/>
                  </a:lnTo>
                  <a:lnTo>
                    <a:pt x="0" y="139700"/>
                  </a:lnTo>
                  <a:lnTo>
                    <a:pt x="0" y="156210"/>
                  </a:lnTo>
                  <a:lnTo>
                    <a:pt x="91935" y="156210"/>
                  </a:lnTo>
                  <a:lnTo>
                    <a:pt x="91935" y="139700"/>
                  </a:lnTo>
                  <a:close/>
                </a:path>
              </a:pathLst>
            </a:custGeom>
            <a:solidFill>
              <a:srgbClr val="350F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921" y="1024624"/>
              <a:ext cx="146164" cy="15641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14341" y="1024624"/>
              <a:ext cx="133692" cy="15641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9918" y="1024624"/>
              <a:ext cx="128079" cy="15641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836285" y="1306182"/>
              <a:ext cx="119380" cy="156210"/>
            </a:xfrm>
            <a:custGeom>
              <a:avLst/>
              <a:gdLst/>
              <a:ahLst/>
              <a:cxnLst/>
              <a:rect l="l" t="t" r="r" b="b"/>
              <a:pathLst>
                <a:path w="119379" h="156209">
                  <a:moveTo>
                    <a:pt x="118783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156210"/>
                  </a:lnTo>
                  <a:lnTo>
                    <a:pt x="22199" y="156210"/>
                  </a:lnTo>
                  <a:lnTo>
                    <a:pt x="22199" y="16510"/>
                  </a:lnTo>
                  <a:lnTo>
                    <a:pt x="96596" y="16510"/>
                  </a:lnTo>
                  <a:lnTo>
                    <a:pt x="96596" y="156210"/>
                  </a:lnTo>
                  <a:lnTo>
                    <a:pt x="118783" y="156210"/>
                  </a:lnTo>
                  <a:lnTo>
                    <a:pt x="118783" y="16510"/>
                  </a:lnTo>
                  <a:lnTo>
                    <a:pt x="118783" y="0"/>
                  </a:lnTo>
                  <a:close/>
                </a:path>
              </a:pathLst>
            </a:custGeom>
            <a:solidFill>
              <a:srgbClr val="350F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5352" y="1305971"/>
              <a:ext cx="95643" cy="15641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4971" y="1305971"/>
              <a:ext cx="119938" cy="15641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5297" y="1302063"/>
              <a:ext cx="426010" cy="194245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728041" y="1306182"/>
              <a:ext cx="119380" cy="156210"/>
            </a:xfrm>
            <a:custGeom>
              <a:avLst/>
              <a:gdLst/>
              <a:ahLst/>
              <a:cxnLst/>
              <a:rect l="l" t="t" r="r" b="b"/>
              <a:pathLst>
                <a:path w="119379" h="156209">
                  <a:moveTo>
                    <a:pt x="118783" y="0"/>
                  </a:moveTo>
                  <a:lnTo>
                    <a:pt x="96596" y="0"/>
                  </a:lnTo>
                  <a:lnTo>
                    <a:pt x="96596" y="66040"/>
                  </a:lnTo>
                  <a:lnTo>
                    <a:pt x="22199" y="66040"/>
                  </a:lnTo>
                  <a:lnTo>
                    <a:pt x="22199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82550"/>
                  </a:lnTo>
                  <a:lnTo>
                    <a:pt x="0" y="156210"/>
                  </a:lnTo>
                  <a:lnTo>
                    <a:pt x="22199" y="156210"/>
                  </a:lnTo>
                  <a:lnTo>
                    <a:pt x="22199" y="82550"/>
                  </a:lnTo>
                  <a:lnTo>
                    <a:pt x="96596" y="82550"/>
                  </a:lnTo>
                  <a:lnTo>
                    <a:pt x="96596" y="156210"/>
                  </a:lnTo>
                  <a:lnTo>
                    <a:pt x="118783" y="156210"/>
                  </a:lnTo>
                  <a:lnTo>
                    <a:pt x="118783" y="82550"/>
                  </a:lnTo>
                  <a:lnTo>
                    <a:pt x="118783" y="66040"/>
                  </a:lnTo>
                  <a:lnTo>
                    <a:pt x="118783" y="0"/>
                  </a:lnTo>
                  <a:close/>
                </a:path>
              </a:pathLst>
            </a:custGeom>
            <a:solidFill>
              <a:srgbClr val="350F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7112" y="1305971"/>
              <a:ext cx="133692" cy="15641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2674" y="1305971"/>
              <a:ext cx="128079" cy="15641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7246849" y="1306182"/>
              <a:ext cx="247650" cy="156210"/>
            </a:xfrm>
            <a:custGeom>
              <a:avLst/>
              <a:gdLst/>
              <a:ahLst/>
              <a:cxnLst/>
              <a:rect l="l" t="t" r="r" b="b"/>
              <a:pathLst>
                <a:path w="247650" h="156209">
                  <a:moveTo>
                    <a:pt x="133172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55486" y="16510"/>
                  </a:lnTo>
                  <a:lnTo>
                    <a:pt x="55486" y="156210"/>
                  </a:lnTo>
                  <a:lnTo>
                    <a:pt x="77685" y="156210"/>
                  </a:lnTo>
                  <a:lnTo>
                    <a:pt x="77685" y="16510"/>
                  </a:lnTo>
                  <a:lnTo>
                    <a:pt x="133172" y="16510"/>
                  </a:lnTo>
                  <a:lnTo>
                    <a:pt x="133172" y="0"/>
                  </a:lnTo>
                  <a:close/>
                </a:path>
                <a:path w="247650" h="156209">
                  <a:moveTo>
                    <a:pt x="247078" y="139700"/>
                  </a:moveTo>
                  <a:lnTo>
                    <a:pt x="177342" y="139700"/>
                  </a:lnTo>
                  <a:lnTo>
                    <a:pt x="177342" y="82550"/>
                  </a:lnTo>
                  <a:lnTo>
                    <a:pt x="231978" y="82550"/>
                  </a:lnTo>
                  <a:lnTo>
                    <a:pt x="231978" y="66040"/>
                  </a:lnTo>
                  <a:lnTo>
                    <a:pt x="177342" y="66040"/>
                  </a:lnTo>
                  <a:lnTo>
                    <a:pt x="177342" y="16510"/>
                  </a:lnTo>
                  <a:lnTo>
                    <a:pt x="242531" y="16510"/>
                  </a:lnTo>
                  <a:lnTo>
                    <a:pt x="242531" y="0"/>
                  </a:lnTo>
                  <a:lnTo>
                    <a:pt x="155143" y="0"/>
                  </a:lnTo>
                  <a:lnTo>
                    <a:pt x="155143" y="16510"/>
                  </a:lnTo>
                  <a:lnTo>
                    <a:pt x="155143" y="66040"/>
                  </a:lnTo>
                  <a:lnTo>
                    <a:pt x="155143" y="82550"/>
                  </a:lnTo>
                  <a:lnTo>
                    <a:pt x="155143" y="139700"/>
                  </a:lnTo>
                  <a:lnTo>
                    <a:pt x="155143" y="156210"/>
                  </a:lnTo>
                  <a:lnTo>
                    <a:pt x="247078" y="156210"/>
                  </a:lnTo>
                  <a:lnTo>
                    <a:pt x="247078" y="139700"/>
                  </a:lnTo>
                  <a:close/>
                </a:path>
              </a:pathLst>
            </a:custGeom>
            <a:solidFill>
              <a:srgbClr val="350F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9302" y="1305971"/>
              <a:ext cx="95643" cy="15641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8574" y="1305971"/>
              <a:ext cx="119938" cy="15641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8939" y="1305971"/>
              <a:ext cx="95643" cy="15641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0603" y="1302063"/>
              <a:ext cx="292223" cy="16423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3906" y="1305971"/>
              <a:ext cx="95643" cy="15641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3540" y="1305971"/>
              <a:ext cx="119938" cy="15641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3866" y="1261585"/>
              <a:ext cx="119938" cy="20079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5427662" y="857453"/>
              <a:ext cx="17145" cy="876935"/>
            </a:xfrm>
            <a:custGeom>
              <a:avLst/>
              <a:gdLst/>
              <a:ahLst/>
              <a:cxnLst/>
              <a:rect l="l" t="t" r="r" b="b"/>
              <a:pathLst>
                <a:path w="17145" h="876935">
                  <a:moveTo>
                    <a:pt x="17132" y="0"/>
                  </a:moveTo>
                  <a:lnTo>
                    <a:pt x="0" y="0"/>
                  </a:lnTo>
                  <a:lnTo>
                    <a:pt x="0" y="876896"/>
                  </a:lnTo>
                  <a:lnTo>
                    <a:pt x="17132" y="876896"/>
                  </a:lnTo>
                  <a:lnTo>
                    <a:pt x="17132" y="0"/>
                  </a:lnTo>
                  <a:close/>
                </a:path>
              </a:pathLst>
            </a:custGeom>
            <a:solidFill>
              <a:srgbClr val="2809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674" name="Picture 2" descr="D:\загрузка\qrcod_X2I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7987" y="438207"/>
            <a:ext cx="690982" cy="733040"/>
          </a:xfrm>
          <a:prstGeom prst="rect">
            <a:avLst/>
          </a:prstGeom>
          <a:noFill/>
        </p:spPr>
      </p:pic>
      <p:sp>
        <p:nvSpPr>
          <p:cNvPr id="51" name="Прямоугольник 50"/>
          <p:cNvSpPr/>
          <p:nvPr/>
        </p:nvSpPr>
        <p:spPr>
          <a:xfrm>
            <a:off x="8109098" y="1197437"/>
            <a:ext cx="948761" cy="218802"/>
          </a:xfrm>
          <a:prstGeom prst="rect">
            <a:avLst/>
          </a:prstGeom>
        </p:spPr>
        <p:txBody>
          <a:bodyPr wrap="square" lIns="56665" tIns="28333" rIns="56665" bIns="28333">
            <a:spAutoFit/>
          </a:bodyPr>
          <a:lstStyle/>
          <a:p>
            <a:r>
              <a:rPr lang="en-US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taganay.org</a:t>
            </a:r>
            <a:r>
              <a:rPr lang="ru-RU" sz="105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54" name="object 3"/>
          <p:cNvSpPr txBox="1">
            <a:spLocks/>
          </p:cNvSpPr>
          <p:nvPr/>
        </p:nvSpPr>
        <p:spPr>
          <a:xfrm>
            <a:off x="777973" y="5650617"/>
            <a:ext cx="5471045" cy="438834"/>
          </a:xfrm>
          <a:prstGeom prst="rect">
            <a:avLst/>
          </a:prstGeom>
        </p:spPr>
        <p:txBody>
          <a:bodyPr vert="horz" wrap="square" lIns="0" tIns="7870" rIns="0" bIns="0" rtlCol="0">
            <a:spAutoFit/>
          </a:bodyPr>
          <a:lstStyle/>
          <a:p>
            <a:pPr marL="7870" defTabSz="566654">
              <a:spcBef>
                <a:spcPts val="62"/>
              </a:spcBef>
              <a:defRPr/>
            </a:pPr>
            <a:r>
              <a:rPr lang="ru-RU" sz="2800" b="1" kern="0" spc="56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СПАСИБО ЗА ВНИМАНИЕ!</a:t>
            </a:r>
            <a:endParaRPr lang="ru-RU" sz="2800" kern="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169" name="Номер слайда 716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160337" y="1196752"/>
            <a:ext cx="948761" cy="218802"/>
          </a:xfrm>
          <a:prstGeom prst="rect">
            <a:avLst/>
          </a:prstGeom>
        </p:spPr>
        <p:txBody>
          <a:bodyPr wrap="square" lIns="56665" tIns="28333" rIns="56665" bIns="28333">
            <a:spAutoFit/>
          </a:bodyPr>
          <a:lstStyle/>
          <a:p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zigalga.org</a:t>
            </a:r>
            <a:r>
              <a:rPr lang="ru-RU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1976" y="439393"/>
            <a:ext cx="734400" cy="73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75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"/>
            <a:ext cx="9180512" cy="1268760"/>
          </a:xfrm>
          <a:prstGeom prst="rect">
            <a:avLst/>
          </a:prstGeom>
          <a:solidFill>
            <a:srgbClr val="5B7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979712" y="447905"/>
            <a:ext cx="5688632" cy="43109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НАЦИОНАЛЬНЫЙ ПАРК «ТАГАНАЙ»</a:t>
            </a:r>
            <a:endParaRPr lang="ru-RU" sz="21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3230904"/>
            <a:ext cx="4217901" cy="121517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defTabSz="566555">
              <a:lnSpc>
                <a:spcPct val="11400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5B772A"/>
                </a:solidFill>
                <a:latin typeface="Tahoma" pitchFamily="34" charset="0"/>
                <a:cs typeface="Tahoma" pitchFamily="34" charset="0"/>
              </a:rPr>
              <a:t>Таганайский горный узел </a:t>
            </a:r>
            <a:r>
              <a:rPr lang="ru-RU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cs typeface="Tahoma" pitchFamily="34" charset="0"/>
              </a:rPr>
              <a:t>– система средневысотных хребтов меридионального простирания </a:t>
            </a:r>
          </a:p>
          <a:p>
            <a:pPr defTabSz="566555">
              <a:lnSpc>
                <a:spcPct val="114000"/>
              </a:lnSpc>
            </a:pPr>
            <a:r>
              <a:rPr lang="ru-RU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cs typeface="Tahoma" pitchFamily="34" charset="0"/>
              </a:rPr>
              <a:t>(наивысшая точка - 1178 м).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6974" y="4662100"/>
            <a:ext cx="3454912" cy="121517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defTabSz="566555">
              <a:lnSpc>
                <a:spcPct val="114000"/>
              </a:lnSpc>
            </a:pPr>
            <a:r>
              <a:rPr lang="ru-RU" sz="1600" b="1" dirty="0">
                <a:solidFill>
                  <a:srgbClr val="5B772A"/>
                </a:solidFill>
                <a:latin typeface="Tahoma" pitchFamily="34" charset="0"/>
                <a:cs typeface="Tahoma" pitchFamily="34" charset="0"/>
              </a:rPr>
              <a:t>93 %</a:t>
            </a:r>
            <a:r>
              <a:rPr lang="ru-RU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ru-RU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cs typeface="Tahoma" pitchFamily="34" charset="0"/>
              </a:rPr>
              <a:t>- леса.</a:t>
            </a:r>
          </a:p>
          <a:p>
            <a:pPr marL="710950" indent="-710950" defTabSz="566555">
              <a:lnSpc>
                <a:spcPct val="114000"/>
              </a:lnSpc>
            </a:pPr>
            <a:r>
              <a:rPr lang="ru-RU" sz="1600" b="1" dirty="0">
                <a:solidFill>
                  <a:srgbClr val="5B772A"/>
                </a:solidFill>
                <a:latin typeface="Tahoma" pitchFamily="34" charset="0"/>
                <a:cs typeface="Tahoma" pitchFamily="34" charset="0"/>
              </a:rPr>
              <a:t>3 %</a:t>
            </a:r>
            <a:r>
              <a:rPr lang="ru-RU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cs typeface="Tahoma" pitchFamily="34" charset="0"/>
              </a:rPr>
              <a:t>    - каменные россыпи.</a:t>
            </a:r>
          </a:p>
          <a:p>
            <a:pPr marL="899796" indent="-899796" defTabSz="566555">
              <a:lnSpc>
                <a:spcPct val="114000"/>
              </a:lnSpc>
            </a:pPr>
            <a:r>
              <a:rPr lang="ru-RU" sz="1600" b="1" dirty="0">
                <a:solidFill>
                  <a:srgbClr val="5B772A"/>
                </a:solidFill>
                <a:latin typeface="Tahoma" pitchFamily="34" charset="0"/>
                <a:cs typeface="Tahoma" pitchFamily="34" charset="0"/>
              </a:rPr>
              <a:t>0,2 %</a:t>
            </a:r>
            <a:r>
              <a:rPr lang="ru-RU" sz="1600" dirty="0">
                <a:solidFill>
                  <a:srgbClr val="5B772A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cs typeface="Tahoma" pitchFamily="34" charset="0"/>
              </a:rPr>
              <a:t>- водно-болотные угодья.</a:t>
            </a:r>
          </a:p>
          <a:p>
            <a:pPr defTabSz="566555">
              <a:lnSpc>
                <a:spcPct val="114000"/>
              </a:lnSpc>
            </a:pPr>
            <a:endParaRPr lang="ru-RU" sz="1600" dirty="0">
              <a:solidFill>
                <a:prstClr val="black">
                  <a:lumMod val="85000"/>
                  <a:lumOff val="15000"/>
                </a:prst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" name="Рисунок 17" descr="Logo_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9"/>
            <a:ext cx="1194076" cy="78905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36974" y="1709772"/>
            <a:ext cx="4351857" cy="1460799"/>
          </a:xfrm>
          <a:prstGeom prst="rect">
            <a:avLst/>
          </a:prstGeom>
        </p:spPr>
        <p:txBody>
          <a:bodyPr wrap="square" lIns="56655" tIns="28328" rIns="56655" bIns="28328">
            <a:spAutoFit/>
          </a:bodyPr>
          <a:lstStyle/>
          <a:p>
            <a:pPr defTabSz="566555">
              <a:lnSpc>
                <a:spcPct val="114000"/>
              </a:lnSpc>
              <a:defRPr/>
            </a:pPr>
            <a:r>
              <a:rPr lang="ru-RU" sz="1600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Особо охраняемая природная территория федерального </a:t>
            </a:r>
            <a:r>
              <a:rPr lang="ru-RU" sz="16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значения, </a:t>
            </a:r>
          </a:p>
          <a:p>
            <a:pPr defTabSz="566555">
              <a:lnSpc>
                <a:spcPct val="114000"/>
              </a:lnSpc>
              <a:defRPr/>
            </a:pPr>
            <a:r>
              <a:rPr lang="ru-RU" sz="16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одно из наиболее посещаемых и привлекательных в туристическом отношении мест на Южном Урале.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8085" y="1268760"/>
            <a:ext cx="3726159" cy="558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72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27"/>
          <a:stretch/>
        </p:blipFill>
        <p:spPr bwMode="auto">
          <a:xfrm>
            <a:off x="0" y="0"/>
            <a:ext cx="9145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34801"/>
          </a:xfrm>
          <a:prstGeom prst="rect">
            <a:avLst/>
          </a:prstGeom>
          <a:solidFill>
            <a:srgbClr val="5B772A"/>
          </a:solidFill>
          <a:ln>
            <a:solidFill>
              <a:srgbClr val="5B7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979712" y="314105"/>
            <a:ext cx="6696744" cy="738631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ПОХОДЫ ПО ТЕРРИТОРИИ </a:t>
            </a:r>
          </a:p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НАЦИОНАЛЬНОГО ПАРКА</a:t>
            </a:r>
            <a:endParaRPr lang="ru-RU" sz="21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040" y="1556792"/>
            <a:ext cx="3471879" cy="384409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>
            <a:defPPr>
              <a:defRPr lang="ru-RU"/>
            </a:defPPr>
            <a:lvl1pPr defTabSz="566555">
              <a:lnSpc>
                <a:spcPct val="114000"/>
              </a:lnSpc>
              <a:spcBef>
                <a:spcPts val="600"/>
              </a:spcBef>
              <a:defRPr sz="1600" b="0">
                <a:latin typeface="Tahoma" pitchFamily="34" charset="0"/>
                <a:cs typeface="Tahoma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dirty="0" smtClean="0"/>
              <a:t>Экологические тропы и маршруты </a:t>
            </a:r>
            <a:r>
              <a:rPr lang="ru-RU" b="1" dirty="0" smtClean="0"/>
              <a:t>разной степени сложности.</a:t>
            </a:r>
          </a:p>
          <a:p>
            <a:pPr>
              <a:lnSpc>
                <a:spcPct val="110000"/>
              </a:lnSpc>
            </a:pPr>
            <a:r>
              <a:rPr lang="ru-RU" dirty="0" smtClean="0"/>
              <a:t>Все тропы обустроены </a:t>
            </a:r>
            <a:r>
              <a:rPr lang="ru-RU" b="1" dirty="0" smtClean="0"/>
              <a:t>базовой инфраструктурой</a:t>
            </a:r>
            <a:r>
              <a:rPr lang="ru-RU" dirty="0" smtClean="0"/>
              <a:t> (туалеты, места отдыха, костровые зоны).</a:t>
            </a:r>
          </a:p>
          <a:p>
            <a:pPr>
              <a:lnSpc>
                <a:spcPct val="110000"/>
              </a:lnSpc>
            </a:pPr>
            <a:r>
              <a:rPr lang="ru-RU" dirty="0" smtClean="0"/>
              <a:t>Так школьные группы могут </a:t>
            </a:r>
            <a:r>
              <a:rPr lang="ru-RU" b="1" dirty="0" smtClean="0"/>
              <a:t>посетить парк </a:t>
            </a:r>
            <a:r>
              <a:rPr lang="ru-RU" dirty="0" smtClean="0"/>
              <a:t>и</a:t>
            </a:r>
            <a:r>
              <a:rPr lang="ru-RU" b="1" dirty="0" smtClean="0"/>
              <a:t> </a:t>
            </a:r>
            <a:r>
              <a:rPr lang="ru-RU" dirty="0" smtClean="0"/>
              <a:t>познакомиться с его достопримечательностями, выбрав оптимальный для себя маршрут.</a:t>
            </a:r>
          </a:p>
          <a:p>
            <a:pPr>
              <a:lnSpc>
                <a:spcPct val="110000"/>
              </a:lnSpc>
            </a:pPr>
            <a:r>
              <a:rPr lang="ru-RU" dirty="0" smtClean="0"/>
              <a:t>Посещение </a:t>
            </a:r>
            <a:r>
              <a:rPr lang="ru-RU" b="1" dirty="0" smtClean="0"/>
              <a:t>для детей </a:t>
            </a:r>
            <a:r>
              <a:rPr lang="ru-RU" dirty="0" smtClean="0"/>
              <a:t>и для местных жителей (Златоуст) – </a:t>
            </a:r>
            <a:r>
              <a:rPr lang="ru-RU" b="1" dirty="0" smtClean="0"/>
              <a:t>бесплатно</a:t>
            </a:r>
            <a:r>
              <a:rPr lang="ru-RU" dirty="0" smtClean="0"/>
              <a:t>. </a:t>
            </a:r>
          </a:p>
        </p:txBody>
      </p:sp>
      <p:pic>
        <p:nvPicPr>
          <p:cNvPr id="18" name="Рисунок 17" descr="Logo_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9"/>
            <a:ext cx="1194076" cy="78905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Лена\Лена\Выставки\_Таганай_2021\Фотографии\archive\IMG_24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60" r="21836"/>
          <a:stretch/>
        </p:blipFill>
        <p:spPr bwMode="auto">
          <a:xfrm>
            <a:off x="4136571" y="1238400"/>
            <a:ext cx="5007428" cy="56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19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2021 год\Информационная справка тропы\Гладышева И.А. IMG_29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462"/>
          <a:stretch/>
        </p:blipFill>
        <p:spPr bwMode="auto">
          <a:xfrm>
            <a:off x="4766327" y="1238866"/>
            <a:ext cx="4377673" cy="2789238"/>
          </a:xfrm>
          <a:prstGeom prst="rect">
            <a:avLst/>
          </a:prstGeom>
          <a:noFill/>
        </p:spPr>
      </p:pic>
      <p:pic>
        <p:nvPicPr>
          <p:cNvPr id="26634" name="Picture 10" descr="G:\ФОТО\Инфраструктура ЦУ Гостев Д\20200914-_DSC588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904"/>
          <a:stretch/>
        </p:blipFill>
        <p:spPr bwMode="auto">
          <a:xfrm>
            <a:off x="-1" y="1238866"/>
            <a:ext cx="4476717" cy="278923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1"/>
            <a:ext cx="9180512" cy="1268760"/>
          </a:xfrm>
          <a:prstGeom prst="rect">
            <a:avLst/>
          </a:prstGeom>
          <a:solidFill>
            <a:srgbClr val="5B7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992332" y="252492"/>
            <a:ext cx="5955069" cy="769425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МАРШРУТ</a:t>
            </a:r>
          </a:p>
          <a:p>
            <a:pPr algn="ctr">
              <a:spcBef>
                <a:spcPct val="0"/>
              </a:spcBef>
            </a:pPr>
            <a:r>
              <a:rPr lang="ru-RU" altLang="ru-RU" sz="2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«К БОЛЬШОЙ КАМЕННОЙ РЕКЕ»</a:t>
            </a:r>
          </a:p>
        </p:txBody>
      </p:sp>
      <p:pic>
        <p:nvPicPr>
          <p:cNvPr id="13" name="Рисунок 12" descr="Logo_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8"/>
            <a:ext cx="1194076" cy="789055"/>
          </a:xfrm>
          <a:prstGeom prst="rect">
            <a:avLst/>
          </a:prstGeom>
        </p:spPr>
      </p:pic>
      <p:pic>
        <p:nvPicPr>
          <p:cNvPr id="11" name="Picture 11" descr="G:\ФОТО\Андреев Евгений\Инфраструктура\2022-05-25 13.04.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41"/>
          <a:stretch/>
        </p:blipFill>
        <p:spPr bwMode="auto">
          <a:xfrm>
            <a:off x="4748226" y="4121005"/>
            <a:ext cx="4395774" cy="2762523"/>
          </a:xfrm>
          <a:prstGeom prst="rect">
            <a:avLst/>
          </a:prstGeom>
          <a:noFill/>
        </p:spPr>
      </p:pic>
      <p:pic>
        <p:nvPicPr>
          <p:cNvPr id="14" name="Picture 8" descr="C:\Users\Computer\Downloads\БКР_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6" t="1" b="14611"/>
          <a:stretch/>
        </p:blipFill>
        <p:spPr bwMode="auto">
          <a:xfrm>
            <a:off x="-1" y="4121006"/>
            <a:ext cx="4476718" cy="27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547" y="1408420"/>
            <a:ext cx="25346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</a:t>
            </a: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адиальный маршрут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 км (туда-обратно)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 часа</a:t>
            </a:r>
            <a:endParaRPr lang="ru-RU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55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017"/>
          <a:stretch/>
        </p:blipFill>
        <p:spPr bwMode="auto">
          <a:xfrm>
            <a:off x="0" y="1170951"/>
            <a:ext cx="9144000" cy="568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9180512" cy="1268760"/>
          </a:xfrm>
          <a:prstGeom prst="rect">
            <a:avLst/>
          </a:prstGeom>
          <a:solidFill>
            <a:srgbClr val="5B7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992332" y="286083"/>
            <a:ext cx="5955069" cy="766653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ru-RU" sz="21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ЭКОЛОГО-ТУРИСТИЧЕСКИЙ КОМПЛЕКС «СЕМИБРАТКА»</a:t>
            </a:r>
          </a:p>
        </p:txBody>
      </p:sp>
      <p:pic>
        <p:nvPicPr>
          <p:cNvPr id="13" name="Рисунок 12" descr="Logo_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8"/>
            <a:ext cx="1194076" cy="78905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63" y="5877272"/>
            <a:ext cx="2364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Кольцевой маршрут</a:t>
            </a:r>
          </a:p>
          <a:p>
            <a:r>
              <a:rPr lang="ru-RU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км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часа</a:t>
            </a:r>
            <a:endParaRPr lang="ru-RU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43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34801"/>
          </a:xfrm>
          <a:prstGeom prst="rect">
            <a:avLst/>
          </a:prstGeom>
          <a:solidFill>
            <a:srgbClr val="5B772A"/>
          </a:solidFill>
          <a:ln>
            <a:solidFill>
              <a:srgbClr val="5B7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979712" y="314105"/>
            <a:ext cx="6696744" cy="738631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ЭКОПРОСВЕТИТЕЛЬСКИЕ МЕРОПРИЯТИЯ </a:t>
            </a:r>
          </a:p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ЭКОЛОГИЧЕСКИХ ТРОПАХ</a:t>
            </a:r>
            <a:endParaRPr lang="ru-RU" sz="21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041" y="1772816"/>
            <a:ext cx="2967824" cy="379177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>
            <a:defPPr>
              <a:defRPr lang="ru-RU"/>
            </a:defPPr>
            <a:lvl1pPr defTabSz="566555">
              <a:lnSpc>
                <a:spcPct val="114000"/>
              </a:lnSpc>
              <a:spcBef>
                <a:spcPts val="600"/>
              </a:spcBef>
              <a:defRPr sz="1600" b="0">
                <a:latin typeface="Tahoma" pitchFamily="34" charset="0"/>
                <a:cs typeface="Tahoma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dirty="0" smtClean="0"/>
              <a:t>Для учащихся школ на экологических тропах национального парка проходят различные познавательные мероприятия: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ru-RU" dirty="0" smtClean="0"/>
              <a:t>Экологические квесты (для класса или в формате межшкольных соревнований);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ru-RU" dirty="0" smtClean="0"/>
              <a:t>Экскурсии ( в </a:t>
            </a:r>
            <a:r>
              <a:rPr lang="ru-RU" dirty="0" err="1" smtClean="0"/>
              <a:t>т.ч</a:t>
            </a:r>
            <a:r>
              <a:rPr lang="ru-RU" dirty="0" smtClean="0"/>
              <a:t>. театрализованные);</a:t>
            </a:r>
          </a:p>
        </p:txBody>
      </p:sp>
      <p:pic>
        <p:nvPicPr>
          <p:cNvPr id="18" name="Рисунок 17" descr="Logo_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9"/>
            <a:ext cx="1194076" cy="78905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Лена\Лена\Выставки\_Таганай_2021\Фотографии\archive\IMG_69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53"/>
          <a:stretch/>
        </p:blipFill>
        <p:spPr bwMode="auto">
          <a:xfrm>
            <a:off x="3585028" y="1238400"/>
            <a:ext cx="5558971" cy="56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8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"/>
            <a:ext cx="9180512" cy="1268760"/>
          </a:xfrm>
          <a:prstGeom prst="rect">
            <a:avLst/>
          </a:prstGeom>
          <a:solidFill>
            <a:srgbClr val="5B7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822" y="1484784"/>
            <a:ext cx="4104000" cy="23085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251" y="4221088"/>
            <a:ext cx="4104000" cy="23085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480" y="1483125"/>
            <a:ext cx="4104000" cy="23085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479" y="4219429"/>
            <a:ext cx="4104000" cy="23085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79712" y="404664"/>
            <a:ext cx="6696744" cy="415466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defTabSz="566555"/>
            <a:r>
              <a:rPr lang="ru-RU" sz="21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ЭКОЛОГИЧЕСКАЯ ТРОПА «НА КРАЮ ЛЕСА»</a:t>
            </a:r>
            <a:endParaRPr lang="ru-RU" sz="21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Рисунок 9" descr="Logo_w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260649"/>
            <a:ext cx="1194076" cy="78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7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637</Words>
  <Application>Microsoft Office PowerPoint</Application>
  <PresentationFormat>Экран (4:3)</PresentationFormat>
  <Paragraphs>119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Office Theme</vt:lpstr>
      <vt:lpstr>Эколого-просветительская деятельность национальных парков «Таганай» и «Зигальга»: социальное партнёрство, успешные практики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Обустройство экологических троп и маршрутов в национальном парке «Таганай»</dc:title>
  <dc:creator>Computer</dc:creator>
  <cp:lastModifiedBy>Computer</cp:lastModifiedBy>
  <cp:revision>56</cp:revision>
  <dcterms:created xsi:type="dcterms:W3CDTF">2022-11-28T05:36:58Z</dcterms:created>
  <dcterms:modified xsi:type="dcterms:W3CDTF">2024-10-28T10:08:46Z</dcterms:modified>
</cp:coreProperties>
</file>