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19"/>
  </p:notesMasterIdLst>
  <p:sldIdLst>
    <p:sldId id="266" r:id="rId4"/>
    <p:sldId id="272" r:id="rId5"/>
    <p:sldId id="265" r:id="rId6"/>
    <p:sldId id="268" r:id="rId7"/>
    <p:sldId id="269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67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4796"/>
    <a:srgbClr val="E31E24"/>
    <a:srgbClr val="0E3CB0"/>
    <a:srgbClr val="3698CA"/>
    <a:srgbClr val="F2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1" autoAdjust="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4BDE48-A429-450C-931E-BCF1009A4DB8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121D30-3078-424D-AF69-4E0C66DF532C}">
      <dgm:prSet phldrT="[Текст]"/>
      <dgm:spPr/>
      <dgm:t>
        <a:bodyPr/>
        <a:lstStyle/>
        <a:p>
          <a:r>
            <a:rPr lang="ru-RU" dirty="0" smtClean="0"/>
            <a:t>Культура познания</a:t>
          </a:r>
          <a:endParaRPr lang="ru-RU" dirty="0"/>
        </a:p>
      </dgm:t>
    </dgm:pt>
    <dgm:pt modelId="{E450EF54-933C-4B5E-AEC7-F4256B87542D}" type="parTrans" cxnId="{CE8DF52A-F53C-47FA-827E-F22490A00568}">
      <dgm:prSet/>
      <dgm:spPr/>
      <dgm:t>
        <a:bodyPr/>
        <a:lstStyle/>
        <a:p>
          <a:endParaRPr lang="ru-RU"/>
        </a:p>
      </dgm:t>
    </dgm:pt>
    <dgm:pt modelId="{6553D4C2-605A-440A-89C2-8FBE8313894B}" type="sibTrans" cxnId="{CE8DF52A-F53C-47FA-827E-F22490A00568}">
      <dgm:prSet/>
      <dgm:spPr/>
      <dgm:t>
        <a:bodyPr/>
        <a:lstStyle/>
        <a:p>
          <a:endParaRPr lang="ru-RU"/>
        </a:p>
      </dgm:t>
    </dgm:pt>
    <dgm:pt modelId="{A6A4B6A3-ABE6-459D-BCB3-B72C9D48D8E2}">
      <dgm:prSet phldrT="[Текст]"/>
      <dgm:spPr/>
      <dgm:t>
        <a:bodyPr/>
        <a:lstStyle/>
        <a:p>
          <a:r>
            <a:rPr lang="ru-RU" dirty="0" smtClean="0"/>
            <a:t>Культура деятельности</a:t>
          </a:r>
          <a:endParaRPr lang="ru-RU" dirty="0"/>
        </a:p>
      </dgm:t>
    </dgm:pt>
    <dgm:pt modelId="{C2CFD0BF-3F43-402C-83CF-F70D6C637A17}" type="parTrans" cxnId="{9BA577D4-C405-4FEC-B136-33F29522E9CB}">
      <dgm:prSet/>
      <dgm:spPr/>
      <dgm:t>
        <a:bodyPr/>
        <a:lstStyle/>
        <a:p>
          <a:endParaRPr lang="ru-RU"/>
        </a:p>
      </dgm:t>
    </dgm:pt>
    <dgm:pt modelId="{60C6EEE0-824F-43B1-8208-ABCF95BCA7CA}" type="sibTrans" cxnId="{9BA577D4-C405-4FEC-B136-33F29522E9CB}">
      <dgm:prSet/>
      <dgm:spPr/>
      <dgm:t>
        <a:bodyPr/>
        <a:lstStyle/>
        <a:p>
          <a:endParaRPr lang="ru-RU"/>
        </a:p>
      </dgm:t>
    </dgm:pt>
    <dgm:pt modelId="{1E7599BB-4F44-44C5-8B90-D70ED958159B}">
      <dgm:prSet phldrT="[Текст]"/>
      <dgm:spPr/>
      <dgm:t>
        <a:bodyPr/>
        <a:lstStyle/>
        <a:p>
          <a:r>
            <a:rPr lang="ru-RU" dirty="0" smtClean="0"/>
            <a:t>Культура духовного опыта</a:t>
          </a:r>
          <a:endParaRPr lang="ru-RU" dirty="0"/>
        </a:p>
      </dgm:t>
    </dgm:pt>
    <dgm:pt modelId="{93819C4D-DCAC-4ACB-B8B6-62B9CDCDC1BE}" type="parTrans" cxnId="{1B8CD8F0-2DEF-48CD-8E1B-F10B493B6330}">
      <dgm:prSet/>
      <dgm:spPr/>
      <dgm:t>
        <a:bodyPr/>
        <a:lstStyle/>
        <a:p>
          <a:endParaRPr lang="ru-RU"/>
        </a:p>
      </dgm:t>
    </dgm:pt>
    <dgm:pt modelId="{4F322F1B-948F-4442-B98B-1385CB3AB994}" type="sibTrans" cxnId="{1B8CD8F0-2DEF-48CD-8E1B-F10B493B6330}">
      <dgm:prSet/>
      <dgm:spPr/>
      <dgm:t>
        <a:bodyPr/>
        <a:lstStyle/>
        <a:p>
          <a:endParaRPr lang="ru-RU"/>
        </a:p>
      </dgm:t>
    </dgm:pt>
    <dgm:pt modelId="{89DF7746-EFD4-4118-8F85-0FD8BE04004A}">
      <dgm:prSet phldrT="[Текст]"/>
      <dgm:spPr/>
      <dgm:t>
        <a:bodyPr/>
        <a:lstStyle/>
        <a:p>
          <a:r>
            <a:rPr lang="ru-RU" dirty="0" smtClean="0"/>
            <a:t>Культура примера</a:t>
          </a:r>
          <a:endParaRPr lang="ru-RU" dirty="0"/>
        </a:p>
      </dgm:t>
    </dgm:pt>
    <dgm:pt modelId="{AAB22516-8B1C-4242-9167-0041E21918BE}" type="parTrans" cxnId="{E27BA442-407B-40CD-BF7D-5FD8BD1E1A63}">
      <dgm:prSet/>
      <dgm:spPr/>
      <dgm:t>
        <a:bodyPr/>
        <a:lstStyle/>
        <a:p>
          <a:endParaRPr lang="ru-RU"/>
        </a:p>
      </dgm:t>
    </dgm:pt>
    <dgm:pt modelId="{36F0ECE5-2C34-4350-9CD3-6AD0FAA8113E}" type="sibTrans" cxnId="{E27BA442-407B-40CD-BF7D-5FD8BD1E1A63}">
      <dgm:prSet/>
      <dgm:spPr/>
      <dgm:t>
        <a:bodyPr/>
        <a:lstStyle/>
        <a:p>
          <a:endParaRPr lang="ru-RU"/>
        </a:p>
      </dgm:t>
    </dgm:pt>
    <dgm:pt modelId="{B6B5A9E0-0301-46A0-900C-22FA0187C416}" type="pres">
      <dgm:prSet presAssocID="{254BDE48-A429-450C-931E-BCF1009A4DB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104AFC-D0B0-4F8B-8271-D2B700306B37}" type="pres">
      <dgm:prSet presAssocID="{15121D30-3078-424D-AF69-4E0C66DF532C}" presName="circle1" presStyleLbl="node1" presStyleIdx="0" presStyleCnt="4"/>
      <dgm:spPr/>
    </dgm:pt>
    <dgm:pt modelId="{0DFC565A-C36F-4BBE-84E7-FB4D0DA5FFFB}" type="pres">
      <dgm:prSet presAssocID="{15121D30-3078-424D-AF69-4E0C66DF532C}" presName="space" presStyleCnt="0"/>
      <dgm:spPr/>
    </dgm:pt>
    <dgm:pt modelId="{D7819BF6-D582-4FB3-BA11-1939FAF1928F}" type="pres">
      <dgm:prSet presAssocID="{15121D30-3078-424D-AF69-4E0C66DF532C}" presName="rect1" presStyleLbl="alignAcc1" presStyleIdx="0" presStyleCnt="4"/>
      <dgm:spPr/>
      <dgm:t>
        <a:bodyPr/>
        <a:lstStyle/>
        <a:p>
          <a:endParaRPr lang="ru-RU"/>
        </a:p>
      </dgm:t>
    </dgm:pt>
    <dgm:pt modelId="{01DAE411-FDD6-440C-96C1-A55E8F9967D8}" type="pres">
      <dgm:prSet presAssocID="{A6A4B6A3-ABE6-459D-BCB3-B72C9D48D8E2}" presName="vertSpace2" presStyleLbl="node1" presStyleIdx="0" presStyleCnt="4"/>
      <dgm:spPr/>
    </dgm:pt>
    <dgm:pt modelId="{CD1938F8-752B-4218-BBB3-963BE5ABD21F}" type="pres">
      <dgm:prSet presAssocID="{A6A4B6A3-ABE6-459D-BCB3-B72C9D48D8E2}" presName="circle2" presStyleLbl="node1" presStyleIdx="1" presStyleCnt="4"/>
      <dgm:spPr/>
    </dgm:pt>
    <dgm:pt modelId="{163909DA-EC80-4D79-A436-7EE109D3D394}" type="pres">
      <dgm:prSet presAssocID="{A6A4B6A3-ABE6-459D-BCB3-B72C9D48D8E2}" presName="rect2" presStyleLbl="alignAcc1" presStyleIdx="1" presStyleCnt="4"/>
      <dgm:spPr/>
      <dgm:t>
        <a:bodyPr/>
        <a:lstStyle/>
        <a:p>
          <a:endParaRPr lang="ru-RU"/>
        </a:p>
      </dgm:t>
    </dgm:pt>
    <dgm:pt modelId="{8DD9D4A7-9D9A-4C17-A5DC-75928C1B6009}" type="pres">
      <dgm:prSet presAssocID="{1E7599BB-4F44-44C5-8B90-D70ED958159B}" presName="vertSpace3" presStyleLbl="node1" presStyleIdx="1" presStyleCnt="4"/>
      <dgm:spPr/>
    </dgm:pt>
    <dgm:pt modelId="{275E1501-F1AD-49A6-9D2F-EEF691AA1EAB}" type="pres">
      <dgm:prSet presAssocID="{1E7599BB-4F44-44C5-8B90-D70ED958159B}" presName="circle3" presStyleLbl="node1" presStyleIdx="2" presStyleCnt="4"/>
      <dgm:spPr/>
    </dgm:pt>
    <dgm:pt modelId="{2806F40A-1840-4CE0-BBFE-6B5E0BCB3E97}" type="pres">
      <dgm:prSet presAssocID="{1E7599BB-4F44-44C5-8B90-D70ED958159B}" presName="rect3" presStyleLbl="alignAcc1" presStyleIdx="2" presStyleCnt="4"/>
      <dgm:spPr/>
      <dgm:t>
        <a:bodyPr/>
        <a:lstStyle/>
        <a:p>
          <a:endParaRPr lang="ru-RU"/>
        </a:p>
      </dgm:t>
    </dgm:pt>
    <dgm:pt modelId="{959907C0-14C9-46D4-B397-FEDBA014E2BB}" type="pres">
      <dgm:prSet presAssocID="{89DF7746-EFD4-4118-8F85-0FD8BE04004A}" presName="vertSpace4" presStyleLbl="node1" presStyleIdx="2" presStyleCnt="4"/>
      <dgm:spPr/>
    </dgm:pt>
    <dgm:pt modelId="{2C428BEC-5959-45A7-893A-BC7253B46A35}" type="pres">
      <dgm:prSet presAssocID="{89DF7746-EFD4-4118-8F85-0FD8BE04004A}" presName="circle4" presStyleLbl="node1" presStyleIdx="3" presStyleCnt="4"/>
      <dgm:spPr/>
    </dgm:pt>
    <dgm:pt modelId="{D0CC38B3-C9FF-4784-AD71-744C298197DD}" type="pres">
      <dgm:prSet presAssocID="{89DF7746-EFD4-4118-8F85-0FD8BE04004A}" presName="rect4" presStyleLbl="alignAcc1" presStyleIdx="3" presStyleCnt="4"/>
      <dgm:spPr/>
      <dgm:t>
        <a:bodyPr/>
        <a:lstStyle/>
        <a:p>
          <a:endParaRPr lang="ru-RU"/>
        </a:p>
      </dgm:t>
    </dgm:pt>
    <dgm:pt modelId="{A15B7205-2AFD-42B0-8221-F29EA025FEE9}" type="pres">
      <dgm:prSet presAssocID="{15121D30-3078-424D-AF69-4E0C66DF532C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97138-17AE-49A9-B3F0-623077987A74}" type="pres">
      <dgm:prSet presAssocID="{A6A4B6A3-ABE6-459D-BCB3-B72C9D48D8E2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9D84C1-5C89-483D-BAFB-DA2F596525C8}" type="pres">
      <dgm:prSet presAssocID="{1E7599BB-4F44-44C5-8B90-D70ED958159B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E42BED-4574-41D9-8558-9508D9A15E50}" type="pres">
      <dgm:prSet presAssocID="{89DF7746-EFD4-4118-8F85-0FD8BE04004A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A2FB6C-E435-47E5-867A-17D87BF650BD}" type="presOf" srcId="{89DF7746-EFD4-4118-8F85-0FD8BE04004A}" destId="{D0CC38B3-C9FF-4784-AD71-744C298197DD}" srcOrd="0" destOrd="0" presId="urn:microsoft.com/office/officeart/2005/8/layout/target3"/>
    <dgm:cxn modelId="{8A91E52C-2747-46AA-81EE-2C67A99DF3A7}" type="presOf" srcId="{254BDE48-A429-450C-931E-BCF1009A4DB8}" destId="{B6B5A9E0-0301-46A0-900C-22FA0187C416}" srcOrd="0" destOrd="0" presId="urn:microsoft.com/office/officeart/2005/8/layout/target3"/>
    <dgm:cxn modelId="{8C1693AE-EDEE-4D55-B5AA-5227B166928D}" type="presOf" srcId="{A6A4B6A3-ABE6-459D-BCB3-B72C9D48D8E2}" destId="{163909DA-EC80-4D79-A436-7EE109D3D394}" srcOrd="0" destOrd="0" presId="urn:microsoft.com/office/officeart/2005/8/layout/target3"/>
    <dgm:cxn modelId="{71489872-2AD0-443C-96AE-CE1A0F2958B9}" type="presOf" srcId="{15121D30-3078-424D-AF69-4E0C66DF532C}" destId="{D7819BF6-D582-4FB3-BA11-1939FAF1928F}" srcOrd="0" destOrd="0" presId="urn:microsoft.com/office/officeart/2005/8/layout/target3"/>
    <dgm:cxn modelId="{E27BA442-407B-40CD-BF7D-5FD8BD1E1A63}" srcId="{254BDE48-A429-450C-931E-BCF1009A4DB8}" destId="{89DF7746-EFD4-4118-8F85-0FD8BE04004A}" srcOrd="3" destOrd="0" parTransId="{AAB22516-8B1C-4242-9167-0041E21918BE}" sibTransId="{36F0ECE5-2C34-4350-9CD3-6AD0FAA8113E}"/>
    <dgm:cxn modelId="{CE8DF52A-F53C-47FA-827E-F22490A00568}" srcId="{254BDE48-A429-450C-931E-BCF1009A4DB8}" destId="{15121D30-3078-424D-AF69-4E0C66DF532C}" srcOrd="0" destOrd="0" parTransId="{E450EF54-933C-4B5E-AEC7-F4256B87542D}" sibTransId="{6553D4C2-605A-440A-89C2-8FBE8313894B}"/>
    <dgm:cxn modelId="{3310CB27-BC26-476F-B618-C95C87ABCE07}" type="presOf" srcId="{1E7599BB-4F44-44C5-8B90-D70ED958159B}" destId="{929D84C1-5C89-483D-BAFB-DA2F596525C8}" srcOrd="1" destOrd="0" presId="urn:microsoft.com/office/officeart/2005/8/layout/target3"/>
    <dgm:cxn modelId="{1B8CD8F0-2DEF-48CD-8E1B-F10B493B6330}" srcId="{254BDE48-A429-450C-931E-BCF1009A4DB8}" destId="{1E7599BB-4F44-44C5-8B90-D70ED958159B}" srcOrd="2" destOrd="0" parTransId="{93819C4D-DCAC-4ACB-B8B6-62B9CDCDC1BE}" sibTransId="{4F322F1B-948F-4442-B98B-1385CB3AB994}"/>
    <dgm:cxn modelId="{093DCB07-1EE3-4D93-88F4-70BB5F1B2887}" type="presOf" srcId="{15121D30-3078-424D-AF69-4E0C66DF532C}" destId="{A15B7205-2AFD-42B0-8221-F29EA025FEE9}" srcOrd="1" destOrd="0" presId="urn:microsoft.com/office/officeart/2005/8/layout/target3"/>
    <dgm:cxn modelId="{A751AC38-C07E-4117-8B40-2A66F78DBE21}" type="presOf" srcId="{1E7599BB-4F44-44C5-8B90-D70ED958159B}" destId="{2806F40A-1840-4CE0-BBFE-6B5E0BCB3E97}" srcOrd="0" destOrd="0" presId="urn:microsoft.com/office/officeart/2005/8/layout/target3"/>
    <dgm:cxn modelId="{E2FD45C2-088F-4C5F-85B4-595279614B1F}" type="presOf" srcId="{A6A4B6A3-ABE6-459D-BCB3-B72C9D48D8E2}" destId="{C6E97138-17AE-49A9-B3F0-623077987A74}" srcOrd="1" destOrd="0" presId="urn:microsoft.com/office/officeart/2005/8/layout/target3"/>
    <dgm:cxn modelId="{9BA577D4-C405-4FEC-B136-33F29522E9CB}" srcId="{254BDE48-A429-450C-931E-BCF1009A4DB8}" destId="{A6A4B6A3-ABE6-459D-BCB3-B72C9D48D8E2}" srcOrd="1" destOrd="0" parTransId="{C2CFD0BF-3F43-402C-83CF-F70D6C637A17}" sibTransId="{60C6EEE0-824F-43B1-8208-ABCF95BCA7CA}"/>
    <dgm:cxn modelId="{01DD3582-76F1-47FE-8067-DAE4B64E7408}" type="presOf" srcId="{89DF7746-EFD4-4118-8F85-0FD8BE04004A}" destId="{7BE42BED-4574-41D9-8558-9508D9A15E50}" srcOrd="1" destOrd="0" presId="urn:microsoft.com/office/officeart/2005/8/layout/target3"/>
    <dgm:cxn modelId="{839060F1-C76E-4EAC-A959-6AE902566F0A}" type="presParOf" srcId="{B6B5A9E0-0301-46A0-900C-22FA0187C416}" destId="{82104AFC-D0B0-4F8B-8271-D2B700306B37}" srcOrd="0" destOrd="0" presId="urn:microsoft.com/office/officeart/2005/8/layout/target3"/>
    <dgm:cxn modelId="{86A3BF58-DB3A-4B1D-8834-61764D572EA0}" type="presParOf" srcId="{B6B5A9E0-0301-46A0-900C-22FA0187C416}" destId="{0DFC565A-C36F-4BBE-84E7-FB4D0DA5FFFB}" srcOrd="1" destOrd="0" presId="urn:microsoft.com/office/officeart/2005/8/layout/target3"/>
    <dgm:cxn modelId="{5AC64EA6-776B-4AD1-ACB7-5B35EBE91923}" type="presParOf" srcId="{B6B5A9E0-0301-46A0-900C-22FA0187C416}" destId="{D7819BF6-D582-4FB3-BA11-1939FAF1928F}" srcOrd="2" destOrd="0" presId="urn:microsoft.com/office/officeart/2005/8/layout/target3"/>
    <dgm:cxn modelId="{15D36B20-DEA1-480B-9327-2A255CA62410}" type="presParOf" srcId="{B6B5A9E0-0301-46A0-900C-22FA0187C416}" destId="{01DAE411-FDD6-440C-96C1-A55E8F9967D8}" srcOrd="3" destOrd="0" presId="urn:microsoft.com/office/officeart/2005/8/layout/target3"/>
    <dgm:cxn modelId="{F782DFDD-C463-43A7-BC75-08003C231352}" type="presParOf" srcId="{B6B5A9E0-0301-46A0-900C-22FA0187C416}" destId="{CD1938F8-752B-4218-BBB3-963BE5ABD21F}" srcOrd="4" destOrd="0" presId="urn:microsoft.com/office/officeart/2005/8/layout/target3"/>
    <dgm:cxn modelId="{C7BF4735-DD7B-43AE-98ED-3A505024B9B8}" type="presParOf" srcId="{B6B5A9E0-0301-46A0-900C-22FA0187C416}" destId="{163909DA-EC80-4D79-A436-7EE109D3D394}" srcOrd="5" destOrd="0" presId="urn:microsoft.com/office/officeart/2005/8/layout/target3"/>
    <dgm:cxn modelId="{BEA07858-A365-41FC-B031-20FF2636932D}" type="presParOf" srcId="{B6B5A9E0-0301-46A0-900C-22FA0187C416}" destId="{8DD9D4A7-9D9A-4C17-A5DC-75928C1B6009}" srcOrd="6" destOrd="0" presId="urn:microsoft.com/office/officeart/2005/8/layout/target3"/>
    <dgm:cxn modelId="{E886C974-DB71-4ECD-8E0B-FC97B59CF6F9}" type="presParOf" srcId="{B6B5A9E0-0301-46A0-900C-22FA0187C416}" destId="{275E1501-F1AD-49A6-9D2F-EEF691AA1EAB}" srcOrd="7" destOrd="0" presId="urn:microsoft.com/office/officeart/2005/8/layout/target3"/>
    <dgm:cxn modelId="{B3A477BE-2D0E-40CF-88EF-AD2A11192715}" type="presParOf" srcId="{B6B5A9E0-0301-46A0-900C-22FA0187C416}" destId="{2806F40A-1840-4CE0-BBFE-6B5E0BCB3E97}" srcOrd="8" destOrd="0" presId="urn:microsoft.com/office/officeart/2005/8/layout/target3"/>
    <dgm:cxn modelId="{52EEBCEA-E620-4A79-9D64-2DEB83B57C74}" type="presParOf" srcId="{B6B5A9E0-0301-46A0-900C-22FA0187C416}" destId="{959907C0-14C9-46D4-B397-FEDBA014E2BB}" srcOrd="9" destOrd="0" presId="urn:microsoft.com/office/officeart/2005/8/layout/target3"/>
    <dgm:cxn modelId="{4ABAA796-19C0-487B-94C1-763F55C003A0}" type="presParOf" srcId="{B6B5A9E0-0301-46A0-900C-22FA0187C416}" destId="{2C428BEC-5959-45A7-893A-BC7253B46A35}" srcOrd="10" destOrd="0" presId="urn:microsoft.com/office/officeart/2005/8/layout/target3"/>
    <dgm:cxn modelId="{17EFF63D-065F-4808-A7CF-07CECCB0BAAE}" type="presParOf" srcId="{B6B5A9E0-0301-46A0-900C-22FA0187C416}" destId="{D0CC38B3-C9FF-4784-AD71-744C298197DD}" srcOrd="11" destOrd="0" presId="urn:microsoft.com/office/officeart/2005/8/layout/target3"/>
    <dgm:cxn modelId="{3B740B7B-3E50-45D3-B026-541E9B30193F}" type="presParOf" srcId="{B6B5A9E0-0301-46A0-900C-22FA0187C416}" destId="{A15B7205-2AFD-42B0-8221-F29EA025FEE9}" srcOrd="12" destOrd="0" presId="urn:microsoft.com/office/officeart/2005/8/layout/target3"/>
    <dgm:cxn modelId="{E0CFD1CC-CFE4-43CC-BB95-1AE51757A18A}" type="presParOf" srcId="{B6B5A9E0-0301-46A0-900C-22FA0187C416}" destId="{C6E97138-17AE-49A9-B3F0-623077987A74}" srcOrd="13" destOrd="0" presId="urn:microsoft.com/office/officeart/2005/8/layout/target3"/>
    <dgm:cxn modelId="{23504B2B-6A27-4AD7-B5FE-47737BC2F345}" type="presParOf" srcId="{B6B5A9E0-0301-46A0-900C-22FA0187C416}" destId="{929D84C1-5C89-483D-BAFB-DA2F596525C8}" srcOrd="14" destOrd="0" presId="urn:microsoft.com/office/officeart/2005/8/layout/target3"/>
    <dgm:cxn modelId="{A3A0CC23-2006-44F7-BC21-3D74EAB091B6}" type="presParOf" srcId="{B6B5A9E0-0301-46A0-900C-22FA0187C416}" destId="{7BE42BED-4574-41D9-8558-9508D9A15E50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04AFC-D0B0-4F8B-8271-D2B700306B37}">
      <dsp:nvSpPr>
        <dsp:cNvPr id="0" name=""/>
        <dsp:cNvSpPr/>
      </dsp:nvSpPr>
      <dsp:spPr>
        <a:xfrm>
          <a:off x="0" y="0"/>
          <a:ext cx="4476750" cy="447675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19BF6-D582-4FB3-BA11-1939FAF1928F}">
      <dsp:nvSpPr>
        <dsp:cNvPr id="0" name=""/>
        <dsp:cNvSpPr/>
      </dsp:nvSpPr>
      <dsp:spPr>
        <a:xfrm>
          <a:off x="2238375" y="0"/>
          <a:ext cx="8134350" cy="4476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Культура познания</a:t>
          </a:r>
          <a:endParaRPr lang="ru-RU" sz="4400" kern="1200" dirty="0"/>
        </a:p>
      </dsp:txBody>
      <dsp:txXfrm>
        <a:off x="2238375" y="0"/>
        <a:ext cx="8134350" cy="951309"/>
      </dsp:txXfrm>
    </dsp:sp>
    <dsp:sp modelId="{CD1938F8-752B-4218-BBB3-963BE5ABD21F}">
      <dsp:nvSpPr>
        <dsp:cNvPr id="0" name=""/>
        <dsp:cNvSpPr/>
      </dsp:nvSpPr>
      <dsp:spPr>
        <a:xfrm>
          <a:off x="587573" y="951309"/>
          <a:ext cx="3301603" cy="330160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3909DA-EC80-4D79-A436-7EE109D3D394}">
      <dsp:nvSpPr>
        <dsp:cNvPr id="0" name=""/>
        <dsp:cNvSpPr/>
      </dsp:nvSpPr>
      <dsp:spPr>
        <a:xfrm>
          <a:off x="2238375" y="951309"/>
          <a:ext cx="8134350" cy="330160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Культура деятельности</a:t>
          </a:r>
          <a:endParaRPr lang="ru-RU" sz="4400" kern="1200" dirty="0"/>
        </a:p>
      </dsp:txBody>
      <dsp:txXfrm>
        <a:off x="2238375" y="951309"/>
        <a:ext cx="8134350" cy="951309"/>
      </dsp:txXfrm>
    </dsp:sp>
    <dsp:sp modelId="{275E1501-F1AD-49A6-9D2F-EEF691AA1EAB}">
      <dsp:nvSpPr>
        <dsp:cNvPr id="0" name=""/>
        <dsp:cNvSpPr/>
      </dsp:nvSpPr>
      <dsp:spPr>
        <a:xfrm>
          <a:off x="1175146" y="1902618"/>
          <a:ext cx="2126456" cy="212645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6F40A-1840-4CE0-BBFE-6B5E0BCB3E97}">
      <dsp:nvSpPr>
        <dsp:cNvPr id="0" name=""/>
        <dsp:cNvSpPr/>
      </dsp:nvSpPr>
      <dsp:spPr>
        <a:xfrm>
          <a:off x="2238375" y="1902618"/>
          <a:ext cx="8134350" cy="21264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Культура духовного опыта</a:t>
          </a:r>
          <a:endParaRPr lang="ru-RU" sz="4400" kern="1200" dirty="0"/>
        </a:p>
      </dsp:txBody>
      <dsp:txXfrm>
        <a:off x="2238375" y="1902618"/>
        <a:ext cx="8134350" cy="951309"/>
      </dsp:txXfrm>
    </dsp:sp>
    <dsp:sp modelId="{2C428BEC-5959-45A7-893A-BC7253B46A35}">
      <dsp:nvSpPr>
        <dsp:cNvPr id="0" name=""/>
        <dsp:cNvSpPr/>
      </dsp:nvSpPr>
      <dsp:spPr>
        <a:xfrm>
          <a:off x="1762720" y="2853928"/>
          <a:ext cx="951309" cy="9513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CC38B3-C9FF-4784-AD71-744C298197DD}">
      <dsp:nvSpPr>
        <dsp:cNvPr id="0" name=""/>
        <dsp:cNvSpPr/>
      </dsp:nvSpPr>
      <dsp:spPr>
        <a:xfrm>
          <a:off x="2238375" y="2853928"/>
          <a:ext cx="8134350" cy="9513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Культура примера</a:t>
          </a:r>
          <a:endParaRPr lang="ru-RU" sz="4400" kern="1200" dirty="0"/>
        </a:p>
      </dsp:txBody>
      <dsp:txXfrm>
        <a:off x="2238375" y="2853928"/>
        <a:ext cx="8134350" cy="951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4245B-6C98-4B75-8BE7-2F876DFE5DE2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690FF-66FE-4A0F-8066-B105112000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47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90FF-66FE-4A0F-8066-B105112000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4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690FF-66FE-4A0F-8066-B1051120003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32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95332" y="1952096"/>
            <a:ext cx="67818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5331" y="4431771"/>
            <a:ext cx="67818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52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3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339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79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839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58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33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744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32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063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2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978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66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34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F758AF-259B-4024-84E2-B680FE9A8845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20F441-FB38-4E1A-A3E8-9BAFAC374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622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619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067939"/>
            <a:ext cx="10515600" cy="3109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70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329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623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6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986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326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17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62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23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28330"/>
            <a:ext cx="10515600" cy="49795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067939"/>
            <a:ext cx="10515600" cy="31090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90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84730E-93B5-4FEB-9BA5-62B22E99BB4E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A82298-6596-42BA-883A-06AD425B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121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02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16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96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6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78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61179-3B20-442F-B76C-6548D0CD8A0A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DB57E-5C08-45A7-908E-25203FEECD2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Блок-схема: данные 4"/>
          <p:cNvSpPr/>
          <p:nvPr userDrawn="1"/>
        </p:nvSpPr>
        <p:spPr>
          <a:xfrm>
            <a:off x="-1" y="0"/>
            <a:ext cx="8861838" cy="8404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9" name="Блок-схема: данные 4"/>
          <p:cNvSpPr/>
          <p:nvPr userDrawn="1"/>
        </p:nvSpPr>
        <p:spPr>
          <a:xfrm>
            <a:off x="-1" y="1"/>
            <a:ext cx="8790915" cy="8057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524972" y="156658"/>
            <a:ext cx="8057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Государственное бюджетное </a:t>
            </a:r>
            <a:r>
              <a:rPr lang="ru-RU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учреждение дополнительного </a:t>
            </a:r>
            <a:r>
              <a:rPr lang="ru-R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профессионального образования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«Челябинский институт развития образования</a:t>
            </a:r>
            <a:r>
              <a:rPr lang="ru-RU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01877" y="1122363"/>
            <a:ext cx="4527026" cy="54257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456318" y="1807203"/>
            <a:ext cx="1083587" cy="15035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84" y="156658"/>
            <a:ext cx="2649264" cy="11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066" y="494550"/>
            <a:ext cx="103716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1066" y="2000932"/>
            <a:ext cx="10371667" cy="4476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0" y="6627812"/>
            <a:ext cx="4037847" cy="230188"/>
            <a:chOff x="-1" y="0"/>
            <a:chExt cx="8861838" cy="840468"/>
          </a:xfrm>
        </p:grpSpPr>
        <p:sp>
          <p:nvSpPr>
            <p:cNvPr id="14" name="Блок-схема: данные 4"/>
            <p:cNvSpPr/>
            <p:nvPr/>
          </p:nvSpPr>
          <p:spPr>
            <a:xfrm>
              <a:off x="-1" y="0"/>
              <a:ext cx="8861838" cy="84046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8029"/>
                <a:gd name="connsiteY0" fmla="*/ 10088 h 10088"/>
                <a:gd name="connsiteX1" fmla="*/ 29 w 8029"/>
                <a:gd name="connsiteY1" fmla="*/ 0 h 10088"/>
                <a:gd name="connsiteX2" fmla="*/ 8029 w 8029"/>
                <a:gd name="connsiteY2" fmla="*/ 0 h 10088"/>
                <a:gd name="connsiteX3" fmla="*/ 6029 w 8029"/>
                <a:gd name="connsiteY3" fmla="*/ 10000 h 10088"/>
                <a:gd name="connsiteX4" fmla="*/ 0 w 8029"/>
                <a:gd name="connsiteY4" fmla="*/ 10088 h 10088"/>
                <a:gd name="connsiteX0" fmla="*/ 0 w 9972"/>
                <a:gd name="connsiteY0" fmla="*/ 9913 h 9913"/>
                <a:gd name="connsiteX1" fmla="*/ 8 w 9972"/>
                <a:gd name="connsiteY1" fmla="*/ 0 h 9913"/>
                <a:gd name="connsiteX2" fmla="*/ 9972 w 9972"/>
                <a:gd name="connsiteY2" fmla="*/ 0 h 9913"/>
                <a:gd name="connsiteX3" fmla="*/ 7481 w 9972"/>
                <a:gd name="connsiteY3" fmla="*/ 9913 h 9913"/>
                <a:gd name="connsiteX4" fmla="*/ 0 w 9972"/>
                <a:gd name="connsiteY4" fmla="*/ 9913 h 9913"/>
                <a:gd name="connsiteX0" fmla="*/ 0 w 10000"/>
                <a:gd name="connsiteY0" fmla="*/ 10000 h 10000"/>
                <a:gd name="connsiteX1" fmla="*/ 8 w 10000"/>
                <a:gd name="connsiteY1" fmla="*/ 0 h 10000"/>
                <a:gd name="connsiteX2" fmla="*/ 10000 w 10000"/>
                <a:gd name="connsiteY2" fmla="*/ 0 h 10000"/>
                <a:gd name="connsiteX3" fmla="*/ 8563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2" y="6637"/>
                    <a:pt x="-4" y="3363"/>
                    <a:pt x="8" y="0"/>
                  </a:cubicBezTo>
                  <a:lnTo>
                    <a:pt x="10000" y="0"/>
                  </a:lnTo>
                  <a:lnTo>
                    <a:pt x="8563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E31E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>
                <a:latin typeface="Book Antiqua" panose="02040602050305030304" pitchFamily="18" charset="0"/>
              </a:endParaRPr>
            </a:p>
          </p:txBody>
        </p:sp>
        <p:sp>
          <p:nvSpPr>
            <p:cNvPr id="15" name="Блок-схема: данные 4"/>
            <p:cNvSpPr/>
            <p:nvPr/>
          </p:nvSpPr>
          <p:spPr>
            <a:xfrm>
              <a:off x="-1" y="1"/>
              <a:ext cx="8790915" cy="80575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8029"/>
                <a:gd name="connsiteY0" fmla="*/ 10088 h 10088"/>
                <a:gd name="connsiteX1" fmla="*/ 29 w 8029"/>
                <a:gd name="connsiteY1" fmla="*/ 0 h 10088"/>
                <a:gd name="connsiteX2" fmla="*/ 8029 w 8029"/>
                <a:gd name="connsiteY2" fmla="*/ 0 h 10088"/>
                <a:gd name="connsiteX3" fmla="*/ 6029 w 8029"/>
                <a:gd name="connsiteY3" fmla="*/ 10000 h 10088"/>
                <a:gd name="connsiteX4" fmla="*/ 0 w 8029"/>
                <a:gd name="connsiteY4" fmla="*/ 10088 h 10088"/>
                <a:gd name="connsiteX0" fmla="*/ 0 w 9972"/>
                <a:gd name="connsiteY0" fmla="*/ 9913 h 9913"/>
                <a:gd name="connsiteX1" fmla="*/ 8 w 9972"/>
                <a:gd name="connsiteY1" fmla="*/ 0 h 9913"/>
                <a:gd name="connsiteX2" fmla="*/ 9972 w 9972"/>
                <a:gd name="connsiteY2" fmla="*/ 0 h 9913"/>
                <a:gd name="connsiteX3" fmla="*/ 7481 w 9972"/>
                <a:gd name="connsiteY3" fmla="*/ 9913 h 9913"/>
                <a:gd name="connsiteX4" fmla="*/ 0 w 9972"/>
                <a:gd name="connsiteY4" fmla="*/ 9913 h 9913"/>
                <a:gd name="connsiteX0" fmla="*/ 0 w 10000"/>
                <a:gd name="connsiteY0" fmla="*/ 10000 h 10000"/>
                <a:gd name="connsiteX1" fmla="*/ 8 w 10000"/>
                <a:gd name="connsiteY1" fmla="*/ 0 h 10000"/>
                <a:gd name="connsiteX2" fmla="*/ 10000 w 10000"/>
                <a:gd name="connsiteY2" fmla="*/ 0 h 10000"/>
                <a:gd name="connsiteX3" fmla="*/ 8563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12" y="6637"/>
                    <a:pt x="-4" y="3363"/>
                    <a:pt x="8" y="0"/>
                  </a:cubicBezTo>
                  <a:lnTo>
                    <a:pt x="10000" y="0"/>
                  </a:lnTo>
                  <a:lnTo>
                    <a:pt x="8563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2647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400" b="1" dirty="0">
                <a:latin typeface="Book Antiqua" panose="02040602050305030304" pitchFamily="18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32" b="29993"/>
          <a:stretch/>
        </p:blipFill>
        <p:spPr>
          <a:xfrm>
            <a:off x="11216091" y="88295"/>
            <a:ext cx="824499" cy="8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0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данные 4"/>
          <p:cNvSpPr/>
          <p:nvPr userDrawn="1"/>
        </p:nvSpPr>
        <p:spPr>
          <a:xfrm>
            <a:off x="-1" y="0"/>
            <a:ext cx="8861838" cy="84046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0" name="Блок-схема: данные 4"/>
          <p:cNvSpPr/>
          <p:nvPr userDrawn="1"/>
        </p:nvSpPr>
        <p:spPr>
          <a:xfrm>
            <a:off x="-1" y="1"/>
            <a:ext cx="8790915" cy="80575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29"/>
              <a:gd name="connsiteY0" fmla="*/ 10088 h 10088"/>
              <a:gd name="connsiteX1" fmla="*/ 29 w 8029"/>
              <a:gd name="connsiteY1" fmla="*/ 0 h 10088"/>
              <a:gd name="connsiteX2" fmla="*/ 8029 w 8029"/>
              <a:gd name="connsiteY2" fmla="*/ 0 h 10088"/>
              <a:gd name="connsiteX3" fmla="*/ 6029 w 8029"/>
              <a:gd name="connsiteY3" fmla="*/ 10000 h 10088"/>
              <a:gd name="connsiteX4" fmla="*/ 0 w 8029"/>
              <a:gd name="connsiteY4" fmla="*/ 10088 h 10088"/>
              <a:gd name="connsiteX0" fmla="*/ 0 w 9972"/>
              <a:gd name="connsiteY0" fmla="*/ 9913 h 9913"/>
              <a:gd name="connsiteX1" fmla="*/ 8 w 9972"/>
              <a:gd name="connsiteY1" fmla="*/ 0 h 9913"/>
              <a:gd name="connsiteX2" fmla="*/ 9972 w 9972"/>
              <a:gd name="connsiteY2" fmla="*/ 0 h 9913"/>
              <a:gd name="connsiteX3" fmla="*/ 7481 w 9972"/>
              <a:gd name="connsiteY3" fmla="*/ 9913 h 9913"/>
              <a:gd name="connsiteX4" fmla="*/ 0 w 9972"/>
              <a:gd name="connsiteY4" fmla="*/ 9913 h 9913"/>
              <a:gd name="connsiteX0" fmla="*/ 0 w 10000"/>
              <a:gd name="connsiteY0" fmla="*/ 10000 h 10000"/>
              <a:gd name="connsiteX1" fmla="*/ 8 w 10000"/>
              <a:gd name="connsiteY1" fmla="*/ 0 h 10000"/>
              <a:gd name="connsiteX2" fmla="*/ 10000 w 10000"/>
              <a:gd name="connsiteY2" fmla="*/ 0 h 10000"/>
              <a:gd name="connsiteX3" fmla="*/ 8563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2" y="6637"/>
                  <a:pt x="-4" y="3363"/>
                  <a:pt x="8" y="0"/>
                </a:cubicBezTo>
                <a:lnTo>
                  <a:pt x="10000" y="0"/>
                </a:lnTo>
                <a:lnTo>
                  <a:pt x="8563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264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latin typeface="Book Antiqua" panose="0204060205030503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24972" y="156658"/>
            <a:ext cx="8057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+mn-lt"/>
              </a:rPr>
              <a:t>Государственное бюджетное </a:t>
            </a:r>
            <a:r>
              <a:rPr lang="ru-RU" sz="1400" dirty="0" smtClean="0">
                <a:solidFill>
                  <a:schemeClr val="bg1"/>
                </a:solidFill>
                <a:latin typeface="+mn-lt"/>
              </a:rPr>
              <a:t>учреждение дополнительного </a:t>
            </a:r>
            <a:r>
              <a:rPr lang="ru-RU" sz="1400" dirty="0">
                <a:solidFill>
                  <a:schemeClr val="bg1"/>
                </a:solidFill>
                <a:latin typeface="+mn-lt"/>
              </a:rPr>
              <a:t>профессионального образования</a:t>
            </a:r>
          </a:p>
          <a:p>
            <a:pPr algn="r"/>
            <a:r>
              <a:rPr lang="ru-RU" sz="1600" b="1" dirty="0">
                <a:solidFill>
                  <a:schemeClr val="bg1"/>
                </a:solidFill>
                <a:latin typeface="+mn-lt"/>
              </a:rPr>
              <a:t>«Челябинский институт развития образования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</a:rPr>
              <a:t>»</a:t>
            </a:r>
            <a:endParaRPr lang="ru-RU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4119073" y="3444995"/>
            <a:ext cx="947137" cy="905028"/>
          </a:xfrm>
          <a:prstGeom prst="rect">
            <a:avLst/>
          </a:prstGeom>
          <a:solidFill>
            <a:srgbClr val="264796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ru-RU" sz="1400" kern="0" smtClea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5" name="Google Shape;559;p43"/>
          <p:cNvGrpSpPr/>
          <p:nvPr userDrawn="1"/>
        </p:nvGrpSpPr>
        <p:grpSpPr>
          <a:xfrm>
            <a:off x="4321282" y="3599351"/>
            <a:ext cx="573220" cy="552687"/>
            <a:chOff x="1236875" y="1623900"/>
            <a:chExt cx="465200" cy="455475"/>
          </a:xfrm>
        </p:grpSpPr>
        <p:sp>
          <p:nvSpPr>
            <p:cNvPr id="16" name="Google Shape;560;p43"/>
            <p:cNvSpPr/>
            <p:nvPr/>
          </p:nvSpPr>
          <p:spPr>
            <a:xfrm>
              <a:off x="1236875" y="1623900"/>
              <a:ext cx="465200" cy="445125"/>
            </a:xfrm>
            <a:custGeom>
              <a:avLst/>
              <a:gdLst/>
              <a:ahLst/>
              <a:cxnLst/>
              <a:rect l="l" t="t" r="r" b="b"/>
              <a:pathLst>
                <a:path w="18608" h="17805" fill="none" extrusionOk="0">
                  <a:moveTo>
                    <a:pt x="13493" y="14127"/>
                  </a:moveTo>
                  <a:lnTo>
                    <a:pt x="18608" y="17804"/>
                  </a:lnTo>
                  <a:lnTo>
                    <a:pt x="18608" y="17804"/>
                  </a:lnTo>
                  <a:lnTo>
                    <a:pt x="18608" y="17731"/>
                  </a:lnTo>
                  <a:lnTo>
                    <a:pt x="18608" y="6723"/>
                  </a:lnTo>
                  <a:lnTo>
                    <a:pt x="9304" y="1"/>
                  </a:lnTo>
                  <a:lnTo>
                    <a:pt x="1" y="6723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1" y="17804"/>
                  </a:lnTo>
                  <a:lnTo>
                    <a:pt x="5115" y="14127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61;p43"/>
            <p:cNvSpPr/>
            <p:nvPr/>
          </p:nvSpPr>
          <p:spPr>
            <a:xfrm>
              <a:off x="1244800" y="207875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71" y="24"/>
                  </a:lnTo>
                  <a:lnTo>
                    <a:pt x="17804" y="24"/>
                  </a:lnTo>
                  <a:lnTo>
                    <a:pt x="17804" y="24"/>
                  </a:lnTo>
                  <a:lnTo>
                    <a:pt x="17877" y="0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62;p43"/>
            <p:cNvSpPr/>
            <p:nvPr/>
          </p:nvSpPr>
          <p:spPr>
            <a:xfrm>
              <a:off x="1236875" y="1791950"/>
              <a:ext cx="465200" cy="171725"/>
            </a:xfrm>
            <a:custGeom>
              <a:avLst/>
              <a:gdLst/>
              <a:ahLst/>
              <a:cxnLst/>
              <a:rect l="l" t="t" r="r" b="b"/>
              <a:pathLst>
                <a:path w="18608" h="6869" fill="none" extrusionOk="0">
                  <a:moveTo>
                    <a:pt x="18608" y="1"/>
                  </a:moveTo>
                  <a:lnTo>
                    <a:pt x="9450" y="6820"/>
                  </a:lnTo>
                  <a:lnTo>
                    <a:pt x="9450" y="6820"/>
                  </a:lnTo>
                  <a:lnTo>
                    <a:pt x="9377" y="6845"/>
                  </a:lnTo>
                  <a:lnTo>
                    <a:pt x="9304" y="6869"/>
                  </a:lnTo>
                  <a:lnTo>
                    <a:pt x="9304" y="6869"/>
                  </a:lnTo>
                  <a:lnTo>
                    <a:pt x="9231" y="6845"/>
                  </a:lnTo>
                  <a:lnTo>
                    <a:pt x="9158" y="682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63;p43"/>
            <p:cNvSpPr/>
            <p:nvPr/>
          </p:nvSpPr>
          <p:spPr>
            <a:xfrm>
              <a:off x="1330025" y="1750550"/>
              <a:ext cx="278900" cy="110850"/>
            </a:xfrm>
            <a:custGeom>
              <a:avLst/>
              <a:gdLst/>
              <a:ahLst/>
              <a:cxnLst/>
              <a:rect l="l" t="t" r="r" b="b"/>
              <a:pathLst>
                <a:path w="11156" h="4434" fill="none" extrusionOk="0">
                  <a:moveTo>
                    <a:pt x="1" y="4433"/>
                  </a:moveTo>
                  <a:lnTo>
                    <a:pt x="1" y="1"/>
                  </a:lnTo>
                  <a:lnTo>
                    <a:pt x="11155" y="1"/>
                  </a:lnTo>
                  <a:lnTo>
                    <a:pt x="11155" y="44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64;p43"/>
            <p:cNvSpPr/>
            <p:nvPr/>
          </p:nvSpPr>
          <p:spPr>
            <a:xfrm>
              <a:off x="1402500" y="18102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5;p43"/>
            <p:cNvSpPr/>
            <p:nvPr/>
          </p:nvSpPr>
          <p:spPr>
            <a:xfrm>
              <a:off x="1402500" y="1844325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0" y="0"/>
                  </a:moveTo>
                  <a:lnTo>
                    <a:pt x="5358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6;p43"/>
            <p:cNvSpPr/>
            <p:nvPr/>
          </p:nvSpPr>
          <p:spPr>
            <a:xfrm>
              <a:off x="1402500" y="1878425"/>
              <a:ext cx="85250" cy="25"/>
            </a:xfrm>
            <a:custGeom>
              <a:avLst/>
              <a:gdLst/>
              <a:ahLst/>
              <a:cxnLst/>
              <a:rect l="l" t="t" r="r" b="b"/>
              <a:pathLst>
                <a:path w="3410" h="1" fill="none" extrusionOk="0">
                  <a:moveTo>
                    <a:pt x="0" y="0"/>
                  </a:moveTo>
                  <a:lnTo>
                    <a:pt x="341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Группа 65"/>
          <p:cNvGrpSpPr/>
          <p:nvPr userDrawn="1"/>
        </p:nvGrpSpPr>
        <p:grpSpPr>
          <a:xfrm>
            <a:off x="5304644" y="1105632"/>
            <a:ext cx="916634" cy="834456"/>
            <a:chOff x="2518715" y="1309648"/>
            <a:chExt cx="916634" cy="834456"/>
          </a:xfrm>
        </p:grpSpPr>
        <p:sp>
          <p:nvSpPr>
            <p:cNvPr id="24" name="Прямоугольник 23"/>
            <p:cNvSpPr/>
            <p:nvPr userDrawn="1"/>
          </p:nvSpPr>
          <p:spPr>
            <a:xfrm>
              <a:off x="2518715" y="1309648"/>
              <a:ext cx="916634" cy="834456"/>
            </a:xfrm>
            <a:prstGeom prst="rect">
              <a:avLst/>
            </a:prstGeom>
            <a:solidFill>
              <a:srgbClr val="264796"/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ru-RU" sz="1400" kern="0" smtClea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32" name="Google Shape;732;p43"/>
            <p:cNvGrpSpPr/>
            <p:nvPr userDrawn="1"/>
          </p:nvGrpSpPr>
          <p:grpSpPr>
            <a:xfrm>
              <a:off x="2677669" y="1501260"/>
              <a:ext cx="609818" cy="502450"/>
              <a:chOff x="5268225" y="4341925"/>
              <a:chExt cx="468850" cy="387275"/>
            </a:xfrm>
          </p:grpSpPr>
          <p:sp>
            <p:nvSpPr>
              <p:cNvPr id="33" name="Google Shape;733;p43"/>
              <p:cNvSpPr/>
              <p:nvPr/>
            </p:nvSpPr>
            <p:spPr>
              <a:xfrm>
                <a:off x="5652425" y="4676800"/>
                <a:ext cx="657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096" fill="none" extrusionOk="0">
                    <a:moveTo>
                      <a:pt x="1" y="1"/>
                    </a:moveTo>
                    <a:lnTo>
                      <a:pt x="1" y="780"/>
                    </a:lnTo>
                    <a:lnTo>
                      <a:pt x="1" y="780"/>
                    </a:lnTo>
                    <a:lnTo>
                      <a:pt x="25" y="1048"/>
                    </a:lnTo>
                    <a:lnTo>
                      <a:pt x="122" y="1291"/>
                    </a:lnTo>
                    <a:lnTo>
                      <a:pt x="244" y="1511"/>
                    </a:lnTo>
                    <a:lnTo>
                      <a:pt x="390" y="1705"/>
                    </a:lnTo>
                    <a:lnTo>
                      <a:pt x="585" y="1852"/>
                    </a:lnTo>
                    <a:lnTo>
                      <a:pt x="804" y="1973"/>
                    </a:lnTo>
                    <a:lnTo>
                      <a:pt x="1048" y="2071"/>
                    </a:lnTo>
                    <a:lnTo>
                      <a:pt x="1316" y="2095"/>
                    </a:lnTo>
                    <a:lnTo>
                      <a:pt x="1316" y="2095"/>
                    </a:lnTo>
                    <a:lnTo>
                      <a:pt x="1584" y="2071"/>
                    </a:lnTo>
                    <a:lnTo>
                      <a:pt x="1827" y="1973"/>
                    </a:lnTo>
                    <a:lnTo>
                      <a:pt x="2046" y="1852"/>
                    </a:lnTo>
                    <a:lnTo>
                      <a:pt x="2241" y="1705"/>
                    </a:lnTo>
                    <a:lnTo>
                      <a:pt x="2412" y="1511"/>
                    </a:lnTo>
                    <a:lnTo>
                      <a:pt x="2533" y="1291"/>
                    </a:lnTo>
                    <a:lnTo>
                      <a:pt x="2607" y="1048"/>
                    </a:lnTo>
                    <a:lnTo>
                      <a:pt x="2631" y="780"/>
                    </a:lnTo>
                    <a:lnTo>
                      <a:pt x="2631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734;p43"/>
              <p:cNvSpPr/>
              <p:nvPr/>
            </p:nvSpPr>
            <p:spPr>
              <a:xfrm>
                <a:off x="5287100" y="4676800"/>
                <a:ext cx="65775" cy="524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096" fill="none" extrusionOk="0">
                    <a:moveTo>
                      <a:pt x="1" y="1"/>
                    </a:moveTo>
                    <a:lnTo>
                      <a:pt x="1" y="780"/>
                    </a:lnTo>
                    <a:lnTo>
                      <a:pt x="1" y="780"/>
                    </a:lnTo>
                    <a:lnTo>
                      <a:pt x="25" y="1048"/>
                    </a:lnTo>
                    <a:lnTo>
                      <a:pt x="98" y="1291"/>
                    </a:lnTo>
                    <a:lnTo>
                      <a:pt x="220" y="1511"/>
                    </a:lnTo>
                    <a:lnTo>
                      <a:pt x="390" y="1705"/>
                    </a:lnTo>
                    <a:lnTo>
                      <a:pt x="585" y="1852"/>
                    </a:lnTo>
                    <a:lnTo>
                      <a:pt x="804" y="1973"/>
                    </a:lnTo>
                    <a:lnTo>
                      <a:pt x="1048" y="2071"/>
                    </a:lnTo>
                    <a:lnTo>
                      <a:pt x="1316" y="2095"/>
                    </a:lnTo>
                    <a:lnTo>
                      <a:pt x="1316" y="2095"/>
                    </a:lnTo>
                    <a:lnTo>
                      <a:pt x="1584" y="2071"/>
                    </a:lnTo>
                    <a:lnTo>
                      <a:pt x="1827" y="1973"/>
                    </a:lnTo>
                    <a:lnTo>
                      <a:pt x="2046" y="1852"/>
                    </a:lnTo>
                    <a:lnTo>
                      <a:pt x="2241" y="1705"/>
                    </a:lnTo>
                    <a:lnTo>
                      <a:pt x="2387" y="1511"/>
                    </a:lnTo>
                    <a:lnTo>
                      <a:pt x="2509" y="1291"/>
                    </a:lnTo>
                    <a:lnTo>
                      <a:pt x="2607" y="1048"/>
                    </a:lnTo>
                    <a:lnTo>
                      <a:pt x="2631" y="780"/>
                    </a:lnTo>
                    <a:lnTo>
                      <a:pt x="2631" y="1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735;p43"/>
              <p:cNvSpPr/>
              <p:nvPr/>
            </p:nvSpPr>
            <p:spPr>
              <a:xfrm>
                <a:off x="5268225" y="4341925"/>
                <a:ext cx="468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18754" h="13323" fill="none" extrusionOk="0">
                    <a:moveTo>
                      <a:pt x="18754" y="5553"/>
                    </a:moveTo>
                    <a:lnTo>
                      <a:pt x="18754" y="5553"/>
                    </a:lnTo>
                    <a:lnTo>
                      <a:pt x="18730" y="5334"/>
                    </a:lnTo>
                    <a:lnTo>
                      <a:pt x="18681" y="5091"/>
                    </a:lnTo>
                    <a:lnTo>
                      <a:pt x="18583" y="4847"/>
                    </a:lnTo>
                    <a:lnTo>
                      <a:pt x="18462" y="4628"/>
                    </a:lnTo>
                    <a:lnTo>
                      <a:pt x="18291" y="4433"/>
                    </a:lnTo>
                    <a:lnTo>
                      <a:pt x="18121" y="4287"/>
                    </a:lnTo>
                    <a:lnTo>
                      <a:pt x="18023" y="4214"/>
                    </a:lnTo>
                    <a:lnTo>
                      <a:pt x="17926" y="4165"/>
                    </a:lnTo>
                    <a:lnTo>
                      <a:pt x="17828" y="4141"/>
                    </a:lnTo>
                    <a:lnTo>
                      <a:pt x="17731" y="4141"/>
                    </a:lnTo>
                    <a:lnTo>
                      <a:pt x="16489" y="4141"/>
                    </a:lnTo>
                    <a:lnTo>
                      <a:pt x="15588" y="1803"/>
                    </a:lnTo>
                    <a:lnTo>
                      <a:pt x="15588" y="1803"/>
                    </a:lnTo>
                    <a:lnTo>
                      <a:pt x="15490" y="1583"/>
                    </a:lnTo>
                    <a:lnTo>
                      <a:pt x="15344" y="1364"/>
                    </a:lnTo>
                    <a:lnTo>
                      <a:pt x="15174" y="1169"/>
                    </a:lnTo>
                    <a:lnTo>
                      <a:pt x="15003" y="975"/>
                    </a:lnTo>
                    <a:lnTo>
                      <a:pt x="14784" y="804"/>
                    </a:lnTo>
                    <a:lnTo>
                      <a:pt x="14565" y="658"/>
                    </a:lnTo>
                    <a:lnTo>
                      <a:pt x="14346" y="536"/>
                    </a:lnTo>
                    <a:lnTo>
                      <a:pt x="14102" y="439"/>
                    </a:lnTo>
                    <a:lnTo>
                      <a:pt x="14102" y="439"/>
                    </a:lnTo>
                    <a:lnTo>
                      <a:pt x="13810" y="390"/>
                    </a:lnTo>
                    <a:lnTo>
                      <a:pt x="13444" y="317"/>
                    </a:lnTo>
                    <a:lnTo>
                      <a:pt x="12933" y="220"/>
                    </a:lnTo>
                    <a:lnTo>
                      <a:pt x="12275" y="147"/>
                    </a:lnTo>
                    <a:lnTo>
                      <a:pt x="11472" y="73"/>
                    </a:lnTo>
                    <a:lnTo>
                      <a:pt x="10498" y="25"/>
                    </a:lnTo>
                    <a:lnTo>
                      <a:pt x="9377" y="0"/>
                    </a:lnTo>
                    <a:lnTo>
                      <a:pt x="9377" y="0"/>
                    </a:lnTo>
                    <a:lnTo>
                      <a:pt x="8257" y="25"/>
                    </a:lnTo>
                    <a:lnTo>
                      <a:pt x="7283" y="73"/>
                    </a:lnTo>
                    <a:lnTo>
                      <a:pt x="6479" y="147"/>
                    </a:lnTo>
                    <a:lnTo>
                      <a:pt x="5821" y="220"/>
                    </a:lnTo>
                    <a:lnTo>
                      <a:pt x="5310" y="317"/>
                    </a:lnTo>
                    <a:lnTo>
                      <a:pt x="4945" y="390"/>
                    </a:lnTo>
                    <a:lnTo>
                      <a:pt x="4652" y="439"/>
                    </a:lnTo>
                    <a:lnTo>
                      <a:pt x="4652" y="439"/>
                    </a:lnTo>
                    <a:lnTo>
                      <a:pt x="4409" y="536"/>
                    </a:lnTo>
                    <a:lnTo>
                      <a:pt x="4190" y="658"/>
                    </a:lnTo>
                    <a:lnTo>
                      <a:pt x="3970" y="804"/>
                    </a:lnTo>
                    <a:lnTo>
                      <a:pt x="3751" y="975"/>
                    </a:lnTo>
                    <a:lnTo>
                      <a:pt x="3581" y="1169"/>
                    </a:lnTo>
                    <a:lnTo>
                      <a:pt x="3410" y="1364"/>
                    </a:lnTo>
                    <a:lnTo>
                      <a:pt x="3264" y="1583"/>
                    </a:lnTo>
                    <a:lnTo>
                      <a:pt x="3167" y="1803"/>
                    </a:lnTo>
                    <a:lnTo>
                      <a:pt x="2266" y="4141"/>
                    </a:lnTo>
                    <a:lnTo>
                      <a:pt x="1023" y="4141"/>
                    </a:lnTo>
                    <a:lnTo>
                      <a:pt x="1023" y="4141"/>
                    </a:lnTo>
                    <a:lnTo>
                      <a:pt x="926" y="4141"/>
                    </a:lnTo>
                    <a:lnTo>
                      <a:pt x="829" y="4165"/>
                    </a:lnTo>
                    <a:lnTo>
                      <a:pt x="731" y="4214"/>
                    </a:lnTo>
                    <a:lnTo>
                      <a:pt x="634" y="4287"/>
                    </a:lnTo>
                    <a:lnTo>
                      <a:pt x="463" y="4433"/>
                    </a:lnTo>
                    <a:lnTo>
                      <a:pt x="293" y="4628"/>
                    </a:lnTo>
                    <a:lnTo>
                      <a:pt x="171" y="4847"/>
                    </a:lnTo>
                    <a:lnTo>
                      <a:pt x="74" y="5091"/>
                    </a:lnTo>
                    <a:lnTo>
                      <a:pt x="25" y="5334"/>
                    </a:lnTo>
                    <a:lnTo>
                      <a:pt x="1" y="5553"/>
                    </a:lnTo>
                    <a:lnTo>
                      <a:pt x="1" y="5553"/>
                    </a:lnTo>
                    <a:lnTo>
                      <a:pt x="25" y="5748"/>
                    </a:lnTo>
                    <a:lnTo>
                      <a:pt x="74" y="5894"/>
                    </a:lnTo>
                    <a:lnTo>
                      <a:pt x="171" y="6016"/>
                    </a:lnTo>
                    <a:lnTo>
                      <a:pt x="293" y="6089"/>
                    </a:lnTo>
                    <a:lnTo>
                      <a:pt x="463" y="6138"/>
                    </a:lnTo>
                    <a:lnTo>
                      <a:pt x="634" y="6187"/>
                    </a:lnTo>
                    <a:lnTo>
                      <a:pt x="1023" y="6187"/>
                    </a:lnTo>
                    <a:lnTo>
                      <a:pt x="1462" y="6187"/>
                    </a:lnTo>
                    <a:lnTo>
                      <a:pt x="1145" y="7015"/>
                    </a:lnTo>
                    <a:lnTo>
                      <a:pt x="1145" y="7015"/>
                    </a:lnTo>
                    <a:lnTo>
                      <a:pt x="999" y="7526"/>
                    </a:lnTo>
                    <a:lnTo>
                      <a:pt x="877" y="8086"/>
                    </a:lnTo>
                    <a:lnTo>
                      <a:pt x="780" y="8671"/>
                    </a:lnTo>
                    <a:lnTo>
                      <a:pt x="756" y="9207"/>
                    </a:lnTo>
                    <a:lnTo>
                      <a:pt x="756" y="13323"/>
                    </a:lnTo>
                    <a:lnTo>
                      <a:pt x="17999" y="13323"/>
                    </a:lnTo>
                    <a:lnTo>
                      <a:pt x="17999" y="9207"/>
                    </a:lnTo>
                    <a:lnTo>
                      <a:pt x="17999" y="9207"/>
                    </a:lnTo>
                    <a:lnTo>
                      <a:pt x="17975" y="8671"/>
                    </a:lnTo>
                    <a:lnTo>
                      <a:pt x="17877" y="8086"/>
                    </a:lnTo>
                    <a:lnTo>
                      <a:pt x="17755" y="7526"/>
                    </a:lnTo>
                    <a:lnTo>
                      <a:pt x="17609" y="7015"/>
                    </a:lnTo>
                    <a:lnTo>
                      <a:pt x="17293" y="6187"/>
                    </a:lnTo>
                    <a:lnTo>
                      <a:pt x="17731" y="6187"/>
                    </a:lnTo>
                    <a:lnTo>
                      <a:pt x="17731" y="6187"/>
                    </a:lnTo>
                    <a:lnTo>
                      <a:pt x="18121" y="6187"/>
                    </a:lnTo>
                    <a:lnTo>
                      <a:pt x="18291" y="6138"/>
                    </a:lnTo>
                    <a:lnTo>
                      <a:pt x="18462" y="6089"/>
                    </a:lnTo>
                    <a:lnTo>
                      <a:pt x="18583" y="6016"/>
                    </a:lnTo>
                    <a:lnTo>
                      <a:pt x="18681" y="5894"/>
                    </a:lnTo>
                    <a:lnTo>
                      <a:pt x="18730" y="5748"/>
                    </a:lnTo>
                    <a:lnTo>
                      <a:pt x="18754" y="5553"/>
                    </a:lnTo>
                    <a:lnTo>
                      <a:pt x="18754" y="5553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736;p43"/>
              <p:cNvSpPr/>
              <p:nvPr/>
            </p:nvSpPr>
            <p:spPr>
              <a:xfrm>
                <a:off x="5351025" y="4375400"/>
                <a:ext cx="30325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12130" h="5993" fill="none" extrusionOk="0">
                    <a:moveTo>
                      <a:pt x="1" y="4628"/>
                    </a:moveTo>
                    <a:lnTo>
                      <a:pt x="1" y="4628"/>
                    </a:lnTo>
                    <a:lnTo>
                      <a:pt x="171" y="4019"/>
                    </a:lnTo>
                    <a:lnTo>
                      <a:pt x="585" y="2656"/>
                    </a:lnTo>
                    <a:lnTo>
                      <a:pt x="805" y="1925"/>
                    </a:lnTo>
                    <a:lnTo>
                      <a:pt x="1024" y="1292"/>
                    </a:lnTo>
                    <a:lnTo>
                      <a:pt x="1194" y="829"/>
                    </a:lnTo>
                    <a:lnTo>
                      <a:pt x="1267" y="707"/>
                    </a:lnTo>
                    <a:lnTo>
                      <a:pt x="1316" y="658"/>
                    </a:lnTo>
                    <a:lnTo>
                      <a:pt x="1316" y="658"/>
                    </a:lnTo>
                    <a:lnTo>
                      <a:pt x="1535" y="561"/>
                    </a:lnTo>
                    <a:lnTo>
                      <a:pt x="1852" y="464"/>
                    </a:lnTo>
                    <a:lnTo>
                      <a:pt x="2315" y="342"/>
                    </a:lnTo>
                    <a:lnTo>
                      <a:pt x="2948" y="220"/>
                    </a:lnTo>
                    <a:lnTo>
                      <a:pt x="3776" y="98"/>
                    </a:lnTo>
                    <a:lnTo>
                      <a:pt x="4799" y="25"/>
                    </a:lnTo>
                    <a:lnTo>
                      <a:pt x="5408" y="1"/>
                    </a:lnTo>
                    <a:lnTo>
                      <a:pt x="6065" y="1"/>
                    </a:lnTo>
                    <a:lnTo>
                      <a:pt x="6065" y="1"/>
                    </a:lnTo>
                    <a:lnTo>
                      <a:pt x="6723" y="1"/>
                    </a:lnTo>
                    <a:lnTo>
                      <a:pt x="7332" y="25"/>
                    </a:lnTo>
                    <a:lnTo>
                      <a:pt x="8355" y="98"/>
                    </a:lnTo>
                    <a:lnTo>
                      <a:pt x="9183" y="220"/>
                    </a:lnTo>
                    <a:lnTo>
                      <a:pt x="9816" y="342"/>
                    </a:lnTo>
                    <a:lnTo>
                      <a:pt x="10279" y="464"/>
                    </a:lnTo>
                    <a:lnTo>
                      <a:pt x="10595" y="561"/>
                    </a:lnTo>
                    <a:lnTo>
                      <a:pt x="10814" y="658"/>
                    </a:lnTo>
                    <a:lnTo>
                      <a:pt x="10814" y="658"/>
                    </a:lnTo>
                    <a:lnTo>
                      <a:pt x="10863" y="707"/>
                    </a:lnTo>
                    <a:lnTo>
                      <a:pt x="10936" y="829"/>
                    </a:lnTo>
                    <a:lnTo>
                      <a:pt x="11107" y="1292"/>
                    </a:lnTo>
                    <a:lnTo>
                      <a:pt x="11326" y="1925"/>
                    </a:lnTo>
                    <a:lnTo>
                      <a:pt x="11545" y="2656"/>
                    </a:lnTo>
                    <a:lnTo>
                      <a:pt x="11959" y="4019"/>
                    </a:lnTo>
                    <a:lnTo>
                      <a:pt x="12130" y="4628"/>
                    </a:lnTo>
                    <a:lnTo>
                      <a:pt x="12130" y="4628"/>
                    </a:lnTo>
                    <a:lnTo>
                      <a:pt x="12105" y="4677"/>
                    </a:lnTo>
                    <a:lnTo>
                      <a:pt x="12057" y="4750"/>
                    </a:lnTo>
                    <a:lnTo>
                      <a:pt x="11959" y="4823"/>
                    </a:lnTo>
                    <a:lnTo>
                      <a:pt x="11813" y="4921"/>
                    </a:lnTo>
                    <a:lnTo>
                      <a:pt x="11618" y="5042"/>
                    </a:lnTo>
                    <a:lnTo>
                      <a:pt x="11375" y="5164"/>
                    </a:lnTo>
                    <a:lnTo>
                      <a:pt x="11058" y="5262"/>
                    </a:lnTo>
                    <a:lnTo>
                      <a:pt x="10717" y="5383"/>
                    </a:lnTo>
                    <a:lnTo>
                      <a:pt x="10327" y="5505"/>
                    </a:lnTo>
                    <a:lnTo>
                      <a:pt x="9865" y="5627"/>
                    </a:lnTo>
                    <a:lnTo>
                      <a:pt x="9377" y="5724"/>
                    </a:lnTo>
                    <a:lnTo>
                      <a:pt x="8817" y="5822"/>
                    </a:lnTo>
                    <a:lnTo>
                      <a:pt x="8208" y="5895"/>
                    </a:lnTo>
                    <a:lnTo>
                      <a:pt x="7551" y="5944"/>
                    </a:lnTo>
                    <a:lnTo>
                      <a:pt x="6845" y="5992"/>
                    </a:lnTo>
                    <a:lnTo>
                      <a:pt x="6065" y="5992"/>
                    </a:lnTo>
                    <a:lnTo>
                      <a:pt x="6065" y="5992"/>
                    </a:lnTo>
                    <a:lnTo>
                      <a:pt x="5286" y="5992"/>
                    </a:lnTo>
                    <a:lnTo>
                      <a:pt x="4580" y="5944"/>
                    </a:lnTo>
                    <a:lnTo>
                      <a:pt x="3922" y="5895"/>
                    </a:lnTo>
                    <a:lnTo>
                      <a:pt x="3313" y="5822"/>
                    </a:lnTo>
                    <a:lnTo>
                      <a:pt x="2753" y="5724"/>
                    </a:lnTo>
                    <a:lnTo>
                      <a:pt x="2266" y="5627"/>
                    </a:lnTo>
                    <a:lnTo>
                      <a:pt x="1803" y="5505"/>
                    </a:lnTo>
                    <a:lnTo>
                      <a:pt x="1413" y="5383"/>
                    </a:lnTo>
                    <a:lnTo>
                      <a:pt x="1072" y="5262"/>
                    </a:lnTo>
                    <a:lnTo>
                      <a:pt x="756" y="5164"/>
                    </a:lnTo>
                    <a:lnTo>
                      <a:pt x="512" y="5042"/>
                    </a:lnTo>
                    <a:lnTo>
                      <a:pt x="317" y="4921"/>
                    </a:lnTo>
                    <a:lnTo>
                      <a:pt x="171" y="4823"/>
                    </a:lnTo>
                    <a:lnTo>
                      <a:pt x="74" y="4750"/>
                    </a:lnTo>
                    <a:lnTo>
                      <a:pt x="25" y="4677"/>
                    </a:lnTo>
                    <a:lnTo>
                      <a:pt x="1" y="4628"/>
                    </a:lnTo>
                    <a:lnTo>
                      <a:pt x="1" y="4628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737;p43"/>
              <p:cNvSpPr/>
              <p:nvPr/>
            </p:nvSpPr>
            <p:spPr>
              <a:xfrm>
                <a:off x="5326675" y="4569025"/>
                <a:ext cx="8100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607" fill="none" extrusionOk="0">
                    <a:moveTo>
                      <a:pt x="1632" y="2607"/>
                    </a:moveTo>
                    <a:lnTo>
                      <a:pt x="1632" y="2607"/>
                    </a:lnTo>
                    <a:lnTo>
                      <a:pt x="1291" y="2582"/>
                    </a:lnTo>
                    <a:lnTo>
                      <a:pt x="999" y="2509"/>
                    </a:lnTo>
                    <a:lnTo>
                      <a:pt x="731" y="2388"/>
                    </a:lnTo>
                    <a:lnTo>
                      <a:pt x="488" y="2217"/>
                    </a:lnTo>
                    <a:lnTo>
                      <a:pt x="293" y="2047"/>
                    </a:lnTo>
                    <a:lnTo>
                      <a:pt x="122" y="1803"/>
                    </a:lnTo>
                    <a:lnTo>
                      <a:pt x="74" y="1706"/>
                    </a:lnTo>
                    <a:lnTo>
                      <a:pt x="49" y="1559"/>
                    </a:lnTo>
                    <a:lnTo>
                      <a:pt x="25" y="1438"/>
                    </a:lnTo>
                    <a:lnTo>
                      <a:pt x="1" y="1316"/>
                    </a:lnTo>
                    <a:lnTo>
                      <a:pt x="1" y="1316"/>
                    </a:lnTo>
                    <a:lnTo>
                      <a:pt x="25" y="1170"/>
                    </a:lnTo>
                    <a:lnTo>
                      <a:pt x="49" y="1048"/>
                    </a:lnTo>
                    <a:lnTo>
                      <a:pt x="74" y="926"/>
                    </a:lnTo>
                    <a:lnTo>
                      <a:pt x="122" y="804"/>
                    </a:lnTo>
                    <a:lnTo>
                      <a:pt x="293" y="585"/>
                    </a:lnTo>
                    <a:lnTo>
                      <a:pt x="488" y="390"/>
                    </a:lnTo>
                    <a:lnTo>
                      <a:pt x="731" y="220"/>
                    </a:lnTo>
                    <a:lnTo>
                      <a:pt x="999" y="98"/>
                    </a:lnTo>
                    <a:lnTo>
                      <a:pt x="1291" y="25"/>
                    </a:lnTo>
                    <a:lnTo>
                      <a:pt x="1632" y="1"/>
                    </a:lnTo>
                    <a:lnTo>
                      <a:pt x="1632" y="1"/>
                    </a:lnTo>
                    <a:lnTo>
                      <a:pt x="1803" y="1"/>
                    </a:lnTo>
                    <a:lnTo>
                      <a:pt x="1949" y="49"/>
                    </a:lnTo>
                    <a:lnTo>
                      <a:pt x="2120" y="98"/>
                    </a:lnTo>
                    <a:lnTo>
                      <a:pt x="2266" y="171"/>
                    </a:lnTo>
                    <a:lnTo>
                      <a:pt x="2412" y="269"/>
                    </a:lnTo>
                    <a:lnTo>
                      <a:pt x="2534" y="390"/>
                    </a:lnTo>
                    <a:lnTo>
                      <a:pt x="2777" y="634"/>
                    </a:lnTo>
                    <a:lnTo>
                      <a:pt x="2972" y="926"/>
                    </a:lnTo>
                    <a:lnTo>
                      <a:pt x="3118" y="1219"/>
                    </a:lnTo>
                    <a:lnTo>
                      <a:pt x="3215" y="1535"/>
                    </a:lnTo>
                    <a:lnTo>
                      <a:pt x="3240" y="1681"/>
                    </a:lnTo>
                    <a:lnTo>
                      <a:pt x="3240" y="1803"/>
                    </a:lnTo>
                    <a:lnTo>
                      <a:pt x="3240" y="1803"/>
                    </a:lnTo>
                    <a:lnTo>
                      <a:pt x="3240" y="1949"/>
                    </a:lnTo>
                    <a:lnTo>
                      <a:pt x="3215" y="2047"/>
                    </a:lnTo>
                    <a:lnTo>
                      <a:pt x="3167" y="2144"/>
                    </a:lnTo>
                    <a:lnTo>
                      <a:pt x="3118" y="2241"/>
                    </a:lnTo>
                    <a:lnTo>
                      <a:pt x="3045" y="2314"/>
                    </a:lnTo>
                    <a:lnTo>
                      <a:pt x="2972" y="2388"/>
                    </a:lnTo>
                    <a:lnTo>
                      <a:pt x="2777" y="2485"/>
                    </a:lnTo>
                    <a:lnTo>
                      <a:pt x="2534" y="2558"/>
                    </a:lnTo>
                    <a:lnTo>
                      <a:pt x="2266" y="2582"/>
                    </a:lnTo>
                    <a:lnTo>
                      <a:pt x="1949" y="2607"/>
                    </a:lnTo>
                    <a:lnTo>
                      <a:pt x="1632" y="2607"/>
                    </a:lnTo>
                    <a:lnTo>
                      <a:pt x="1632" y="2607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738;p43"/>
              <p:cNvSpPr/>
              <p:nvPr/>
            </p:nvSpPr>
            <p:spPr>
              <a:xfrm>
                <a:off x="5447225" y="4615925"/>
                <a:ext cx="1108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" fill="none" extrusionOk="0">
                    <a:moveTo>
                      <a:pt x="1" y="0"/>
                    </a:moveTo>
                    <a:lnTo>
                      <a:pt x="4434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739;p43"/>
              <p:cNvSpPr/>
              <p:nvPr/>
            </p:nvSpPr>
            <p:spPr>
              <a:xfrm>
                <a:off x="5439925" y="4589125"/>
                <a:ext cx="125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18" h="1" fill="none" extrusionOk="0">
                    <a:moveTo>
                      <a:pt x="1" y="0"/>
                    </a:moveTo>
                    <a:lnTo>
                      <a:pt x="5018" y="0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740;p43"/>
              <p:cNvSpPr/>
              <p:nvPr/>
            </p:nvSpPr>
            <p:spPr>
              <a:xfrm>
                <a:off x="5597625" y="4569025"/>
                <a:ext cx="8100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2607" fill="none" extrusionOk="0">
                    <a:moveTo>
                      <a:pt x="1608" y="2607"/>
                    </a:moveTo>
                    <a:lnTo>
                      <a:pt x="1608" y="2607"/>
                    </a:lnTo>
                    <a:lnTo>
                      <a:pt x="1291" y="2607"/>
                    </a:lnTo>
                    <a:lnTo>
                      <a:pt x="975" y="2582"/>
                    </a:lnTo>
                    <a:lnTo>
                      <a:pt x="707" y="2558"/>
                    </a:lnTo>
                    <a:lnTo>
                      <a:pt x="463" y="2485"/>
                    </a:lnTo>
                    <a:lnTo>
                      <a:pt x="268" y="2388"/>
                    </a:lnTo>
                    <a:lnTo>
                      <a:pt x="195" y="2314"/>
                    </a:lnTo>
                    <a:lnTo>
                      <a:pt x="122" y="2241"/>
                    </a:lnTo>
                    <a:lnTo>
                      <a:pt x="74" y="2144"/>
                    </a:lnTo>
                    <a:lnTo>
                      <a:pt x="25" y="2047"/>
                    </a:lnTo>
                    <a:lnTo>
                      <a:pt x="1" y="1949"/>
                    </a:lnTo>
                    <a:lnTo>
                      <a:pt x="1" y="1803"/>
                    </a:lnTo>
                    <a:lnTo>
                      <a:pt x="1" y="1803"/>
                    </a:lnTo>
                    <a:lnTo>
                      <a:pt x="1" y="1681"/>
                    </a:lnTo>
                    <a:lnTo>
                      <a:pt x="25" y="1535"/>
                    </a:lnTo>
                    <a:lnTo>
                      <a:pt x="122" y="1219"/>
                    </a:lnTo>
                    <a:lnTo>
                      <a:pt x="268" y="926"/>
                    </a:lnTo>
                    <a:lnTo>
                      <a:pt x="463" y="634"/>
                    </a:lnTo>
                    <a:lnTo>
                      <a:pt x="707" y="390"/>
                    </a:lnTo>
                    <a:lnTo>
                      <a:pt x="829" y="269"/>
                    </a:lnTo>
                    <a:lnTo>
                      <a:pt x="975" y="171"/>
                    </a:lnTo>
                    <a:lnTo>
                      <a:pt x="1121" y="98"/>
                    </a:lnTo>
                    <a:lnTo>
                      <a:pt x="1291" y="49"/>
                    </a:lnTo>
                    <a:lnTo>
                      <a:pt x="1438" y="1"/>
                    </a:lnTo>
                    <a:lnTo>
                      <a:pt x="1608" y="1"/>
                    </a:lnTo>
                    <a:lnTo>
                      <a:pt x="1608" y="1"/>
                    </a:lnTo>
                    <a:lnTo>
                      <a:pt x="1949" y="25"/>
                    </a:lnTo>
                    <a:lnTo>
                      <a:pt x="2241" y="98"/>
                    </a:lnTo>
                    <a:lnTo>
                      <a:pt x="2509" y="220"/>
                    </a:lnTo>
                    <a:lnTo>
                      <a:pt x="2753" y="390"/>
                    </a:lnTo>
                    <a:lnTo>
                      <a:pt x="2948" y="585"/>
                    </a:lnTo>
                    <a:lnTo>
                      <a:pt x="3118" y="804"/>
                    </a:lnTo>
                    <a:lnTo>
                      <a:pt x="3167" y="926"/>
                    </a:lnTo>
                    <a:lnTo>
                      <a:pt x="3191" y="1048"/>
                    </a:lnTo>
                    <a:lnTo>
                      <a:pt x="3215" y="1170"/>
                    </a:lnTo>
                    <a:lnTo>
                      <a:pt x="3240" y="1316"/>
                    </a:lnTo>
                    <a:lnTo>
                      <a:pt x="3240" y="1316"/>
                    </a:lnTo>
                    <a:lnTo>
                      <a:pt x="3215" y="1438"/>
                    </a:lnTo>
                    <a:lnTo>
                      <a:pt x="3191" y="1559"/>
                    </a:lnTo>
                    <a:lnTo>
                      <a:pt x="3167" y="1706"/>
                    </a:lnTo>
                    <a:lnTo>
                      <a:pt x="3118" y="1803"/>
                    </a:lnTo>
                    <a:lnTo>
                      <a:pt x="2948" y="2047"/>
                    </a:lnTo>
                    <a:lnTo>
                      <a:pt x="2753" y="2217"/>
                    </a:lnTo>
                    <a:lnTo>
                      <a:pt x="2509" y="2388"/>
                    </a:lnTo>
                    <a:lnTo>
                      <a:pt x="2241" y="2509"/>
                    </a:lnTo>
                    <a:lnTo>
                      <a:pt x="1949" y="2582"/>
                    </a:lnTo>
                    <a:lnTo>
                      <a:pt x="1608" y="2607"/>
                    </a:lnTo>
                    <a:lnTo>
                      <a:pt x="1608" y="2607"/>
                    </a:lnTo>
                  </a:path>
                </a:pathLst>
              </a:custGeom>
              <a:noFill/>
              <a:ln w="121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TextBox 40"/>
          <p:cNvSpPr txBox="1"/>
          <p:nvPr userDrawn="1"/>
        </p:nvSpPr>
        <p:spPr>
          <a:xfrm>
            <a:off x="3248690" y="4350023"/>
            <a:ext cx="272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 b="1" kern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info@chiro74.ru</a:t>
            </a:r>
            <a:endParaRPr lang="ru-RU" sz="1800" b="1" kern="0" dirty="0">
              <a:solidFill>
                <a:srgbClr val="000000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5226013" y="4356674"/>
            <a:ext cx="314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800" b="1" dirty="0" smtClean="0">
                <a:latin typeface="+mn-lt"/>
              </a:rPr>
              <a:t>8 (</a:t>
            </a:r>
            <a:r>
              <a:rPr lang="ru-RU" sz="1800" b="1" dirty="0">
                <a:latin typeface="+mn-lt"/>
              </a:rPr>
              <a:t>351) 217 </a:t>
            </a:r>
            <a:r>
              <a:rPr lang="ru-RU" sz="1800" b="1" dirty="0" smtClean="0">
                <a:latin typeface="+mn-lt"/>
              </a:rPr>
              <a:t>30 89</a:t>
            </a:r>
            <a:endParaRPr lang="ru-RU" sz="1800" b="1" dirty="0">
              <a:latin typeface="+mn-lt"/>
            </a:endParaRPr>
          </a:p>
        </p:txBody>
      </p:sp>
      <p:sp>
        <p:nvSpPr>
          <p:cNvPr id="44" name="TextBox 43"/>
          <p:cNvSpPr txBox="1"/>
          <p:nvPr userDrawn="1"/>
        </p:nvSpPr>
        <p:spPr>
          <a:xfrm>
            <a:off x="2774537" y="2052055"/>
            <a:ext cx="6112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800" b="1" kern="0" dirty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</a:t>
            </a:r>
            <a:r>
              <a:rPr lang="ru-RU" sz="1800" b="1" kern="0" dirty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111, г. Челябинск, ул. Комсомольская, д. 20А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454087, г. Челябинск, ул. Блюхера, д. 91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454091, г. Челябинск, ул. Красноармейская, д. 88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800" b="1" kern="0" dirty="0" smtClean="0">
                <a:solidFill>
                  <a:srgbClr val="000000"/>
                </a:solidFill>
                <a:latin typeface="+mn-lt"/>
                <a:cs typeface="Arial"/>
                <a:sym typeface="Arial"/>
              </a:rPr>
              <a:t>454048, г. Челябинск, ул. Худякова, д. 20 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ru-RU" sz="1800" b="1" kern="0" dirty="0">
              <a:solidFill>
                <a:srgbClr val="000000"/>
              </a:solidFill>
              <a:latin typeface="Book Antiqua" panose="02040602050305030304" pitchFamily="18" charset="0"/>
              <a:cs typeface="Arial"/>
              <a:sym typeface="Arial"/>
            </a:endParaRPr>
          </a:p>
        </p:txBody>
      </p:sp>
      <p:sp>
        <p:nvSpPr>
          <p:cNvPr id="62" name="Google Shape;59;g142ea23b5d2_0_0"/>
          <p:cNvSpPr txBox="1"/>
          <p:nvPr userDrawn="1"/>
        </p:nvSpPr>
        <p:spPr bwMode="auto">
          <a:xfrm>
            <a:off x="3944233" y="4637434"/>
            <a:ext cx="3659389" cy="5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68" tIns="121568" rIns="121568" bIns="121568" anchor="t" anchorCtr="0">
            <a:spAutoFit/>
          </a:bodyPr>
          <a:lstStyle/>
          <a:p>
            <a:pPr marL="16933" algn="ctr">
              <a:lnSpc>
                <a:spcPct val="150000"/>
              </a:lnSpc>
              <a:spcBef>
                <a:spcPts val="133"/>
              </a:spcBef>
              <a:buSzPts val="1000"/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МЫ</a:t>
            </a:r>
            <a:r>
              <a:rPr lang="ru-RU" sz="1400" b="1" baseline="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В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СОЦИАЛЬНЫХ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Jost"/>
                <a:cs typeface="Jost"/>
              </a:rPr>
              <a:t>СЕТЯХ</a:t>
            </a:r>
            <a:endParaRPr sz="1400" b="1" dirty="0">
              <a:solidFill>
                <a:schemeClr val="accent5">
                  <a:lumMod val="50000"/>
                </a:schemeClr>
              </a:solidFill>
              <a:latin typeface="+mn-lt"/>
              <a:ea typeface="Jost"/>
              <a:cs typeface="Jost"/>
            </a:endParaRP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6307702" y="3443835"/>
            <a:ext cx="982907" cy="902509"/>
            <a:chOff x="6340839" y="2922348"/>
            <a:chExt cx="916634" cy="834456"/>
          </a:xfrm>
        </p:grpSpPr>
        <p:sp>
          <p:nvSpPr>
            <p:cNvPr id="54" name="Прямоугольник 53"/>
            <p:cNvSpPr/>
            <p:nvPr userDrawn="1"/>
          </p:nvSpPr>
          <p:spPr>
            <a:xfrm>
              <a:off x="6340839" y="2922348"/>
              <a:ext cx="916634" cy="834456"/>
            </a:xfrm>
            <a:prstGeom prst="rect">
              <a:avLst/>
            </a:prstGeom>
            <a:solidFill>
              <a:srgbClr val="264796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ru-RU" sz="1400" kern="0" smtClea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Google Shape;653;p43"/>
            <p:cNvSpPr/>
            <p:nvPr userDrawn="1"/>
          </p:nvSpPr>
          <p:spPr>
            <a:xfrm>
              <a:off x="6600126" y="3032974"/>
              <a:ext cx="398059" cy="627392"/>
            </a:xfrm>
            <a:custGeom>
              <a:avLst/>
              <a:gdLst/>
              <a:ahLst/>
              <a:cxnLst/>
              <a:rect l="l" t="t" r="r" b="b"/>
              <a:pathLst>
                <a:path w="11838" h="20508" fill="none" extrusionOk="0">
                  <a:moveTo>
                    <a:pt x="10547" y="1"/>
                  </a:moveTo>
                  <a:lnTo>
                    <a:pt x="1292" y="1"/>
                  </a:lnTo>
                  <a:lnTo>
                    <a:pt x="1292" y="1"/>
                  </a:lnTo>
                  <a:lnTo>
                    <a:pt x="1024" y="25"/>
                  </a:lnTo>
                  <a:lnTo>
                    <a:pt x="780" y="98"/>
                  </a:lnTo>
                  <a:lnTo>
                    <a:pt x="561" y="220"/>
                  </a:lnTo>
                  <a:lnTo>
                    <a:pt x="366" y="366"/>
                  </a:lnTo>
                  <a:lnTo>
                    <a:pt x="220" y="561"/>
                  </a:lnTo>
                  <a:lnTo>
                    <a:pt x="98" y="780"/>
                  </a:lnTo>
                  <a:lnTo>
                    <a:pt x="25" y="1024"/>
                  </a:lnTo>
                  <a:lnTo>
                    <a:pt x="1" y="1292"/>
                  </a:lnTo>
                  <a:lnTo>
                    <a:pt x="1" y="19217"/>
                  </a:lnTo>
                  <a:lnTo>
                    <a:pt x="1" y="19217"/>
                  </a:lnTo>
                  <a:lnTo>
                    <a:pt x="25" y="19485"/>
                  </a:lnTo>
                  <a:lnTo>
                    <a:pt x="98" y="19728"/>
                  </a:lnTo>
                  <a:lnTo>
                    <a:pt x="220" y="19948"/>
                  </a:lnTo>
                  <a:lnTo>
                    <a:pt x="366" y="20142"/>
                  </a:lnTo>
                  <a:lnTo>
                    <a:pt x="561" y="20289"/>
                  </a:lnTo>
                  <a:lnTo>
                    <a:pt x="780" y="20410"/>
                  </a:lnTo>
                  <a:lnTo>
                    <a:pt x="1024" y="20483"/>
                  </a:lnTo>
                  <a:lnTo>
                    <a:pt x="1292" y="20508"/>
                  </a:lnTo>
                  <a:lnTo>
                    <a:pt x="10547" y="20508"/>
                  </a:lnTo>
                  <a:lnTo>
                    <a:pt x="10547" y="20508"/>
                  </a:lnTo>
                  <a:lnTo>
                    <a:pt x="10814" y="20483"/>
                  </a:lnTo>
                  <a:lnTo>
                    <a:pt x="11058" y="20410"/>
                  </a:lnTo>
                  <a:lnTo>
                    <a:pt x="11277" y="20289"/>
                  </a:lnTo>
                  <a:lnTo>
                    <a:pt x="11472" y="20142"/>
                  </a:lnTo>
                  <a:lnTo>
                    <a:pt x="11618" y="19948"/>
                  </a:lnTo>
                  <a:lnTo>
                    <a:pt x="11740" y="19728"/>
                  </a:lnTo>
                  <a:lnTo>
                    <a:pt x="11813" y="19485"/>
                  </a:lnTo>
                  <a:lnTo>
                    <a:pt x="11837" y="19217"/>
                  </a:lnTo>
                  <a:lnTo>
                    <a:pt x="11837" y="1292"/>
                  </a:lnTo>
                  <a:lnTo>
                    <a:pt x="11837" y="1292"/>
                  </a:lnTo>
                  <a:lnTo>
                    <a:pt x="11813" y="1024"/>
                  </a:lnTo>
                  <a:lnTo>
                    <a:pt x="11740" y="780"/>
                  </a:lnTo>
                  <a:lnTo>
                    <a:pt x="11618" y="561"/>
                  </a:lnTo>
                  <a:lnTo>
                    <a:pt x="11472" y="366"/>
                  </a:lnTo>
                  <a:lnTo>
                    <a:pt x="11277" y="220"/>
                  </a:lnTo>
                  <a:lnTo>
                    <a:pt x="11058" y="98"/>
                  </a:lnTo>
                  <a:lnTo>
                    <a:pt x="10814" y="25"/>
                  </a:lnTo>
                  <a:lnTo>
                    <a:pt x="10547" y="1"/>
                  </a:lnTo>
                  <a:lnTo>
                    <a:pt x="10547" y="1"/>
                  </a:lnTo>
                  <a:close/>
                  <a:moveTo>
                    <a:pt x="5554" y="975"/>
                  </a:moveTo>
                  <a:lnTo>
                    <a:pt x="6284" y="975"/>
                  </a:lnTo>
                  <a:lnTo>
                    <a:pt x="6284" y="975"/>
                  </a:lnTo>
                  <a:lnTo>
                    <a:pt x="6406" y="999"/>
                  </a:lnTo>
                  <a:lnTo>
                    <a:pt x="6479" y="1073"/>
                  </a:lnTo>
                  <a:lnTo>
                    <a:pt x="6552" y="1146"/>
                  </a:lnTo>
                  <a:lnTo>
                    <a:pt x="6577" y="1267"/>
                  </a:lnTo>
                  <a:lnTo>
                    <a:pt x="6577" y="1267"/>
                  </a:lnTo>
                  <a:lnTo>
                    <a:pt x="6552" y="1365"/>
                  </a:lnTo>
                  <a:lnTo>
                    <a:pt x="6479" y="1462"/>
                  </a:lnTo>
                  <a:lnTo>
                    <a:pt x="6406" y="1511"/>
                  </a:lnTo>
                  <a:lnTo>
                    <a:pt x="6284" y="1535"/>
                  </a:lnTo>
                  <a:lnTo>
                    <a:pt x="5554" y="1535"/>
                  </a:lnTo>
                  <a:lnTo>
                    <a:pt x="5554" y="1535"/>
                  </a:lnTo>
                  <a:lnTo>
                    <a:pt x="5432" y="1511"/>
                  </a:lnTo>
                  <a:lnTo>
                    <a:pt x="5359" y="1462"/>
                  </a:lnTo>
                  <a:lnTo>
                    <a:pt x="5286" y="1365"/>
                  </a:lnTo>
                  <a:lnTo>
                    <a:pt x="5262" y="1267"/>
                  </a:lnTo>
                  <a:lnTo>
                    <a:pt x="5262" y="1267"/>
                  </a:lnTo>
                  <a:lnTo>
                    <a:pt x="5286" y="1146"/>
                  </a:lnTo>
                  <a:lnTo>
                    <a:pt x="5359" y="1073"/>
                  </a:lnTo>
                  <a:lnTo>
                    <a:pt x="5432" y="999"/>
                  </a:lnTo>
                  <a:lnTo>
                    <a:pt x="5554" y="975"/>
                  </a:lnTo>
                  <a:lnTo>
                    <a:pt x="5554" y="975"/>
                  </a:lnTo>
                  <a:close/>
                  <a:moveTo>
                    <a:pt x="5919" y="19436"/>
                  </a:moveTo>
                  <a:lnTo>
                    <a:pt x="5919" y="19436"/>
                  </a:lnTo>
                  <a:lnTo>
                    <a:pt x="5749" y="19412"/>
                  </a:lnTo>
                  <a:lnTo>
                    <a:pt x="5578" y="19363"/>
                  </a:lnTo>
                  <a:lnTo>
                    <a:pt x="5432" y="19290"/>
                  </a:lnTo>
                  <a:lnTo>
                    <a:pt x="5310" y="19193"/>
                  </a:lnTo>
                  <a:lnTo>
                    <a:pt x="5213" y="19071"/>
                  </a:lnTo>
                  <a:lnTo>
                    <a:pt x="5140" y="18925"/>
                  </a:lnTo>
                  <a:lnTo>
                    <a:pt x="5091" y="18754"/>
                  </a:lnTo>
                  <a:lnTo>
                    <a:pt x="5067" y="18584"/>
                  </a:lnTo>
                  <a:lnTo>
                    <a:pt x="5067" y="18584"/>
                  </a:lnTo>
                  <a:lnTo>
                    <a:pt x="5091" y="18413"/>
                  </a:lnTo>
                  <a:lnTo>
                    <a:pt x="5140" y="18243"/>
                  </a:lnTo>
                  <a:lnTo>
                    <a:pt x="5213" y="18097"/>
                  </a:lnTo>
                  <a:lnTo>
                    <a:pt x="5310" y="17975"/>
                  </a:lnTo>
                  <a:lnTo>
                    <a:pt x="5432" y="17877"/>
                  </a:lnTo>
                  <a:lnTo>
                    <a:pt x="5578" y="17804"/>
                  </a:lnTo>
                  <a:lnTo>
                    <a:pt x="5749" y="17756"/>
                  </a:lnTo>
                  <a:lnTo>
                    <a:pt x="5919" y="17731"/>
                  </a:lnTo>
                  <a:lnTo>
                    <a:pt x="5919" y="17731"/>
                  </a:lnTo>
                  <a:lnTo>
                    <a:pt x="6090" y="17756"/>
                  </a:lnTo>
                  <a:lnTo>
                    <a:pt x="6260" y="17804"/>
                  </a:lnTo>
                  <a:lnTo>
                    <a:pt x="6406" y="17877"/>
                  </a:lnTo>
                  <a:lnTo>
                    <a:pt x="6528" y="17975"/>
                  </a:lnTo>
                  <a:lnTo>
                    <a:pt x="6625" y="18097"/>
                  </a:lnTo>
                  <a:lnTo>
                    <a:pt x="6699" y="18243"/>
                  </a:lnTo>
                  <a:lnTo>
                    <a:pt x="6747" y="18413"/>
                  </a:lnTo>
                  <a:lnTo>
                    <a:pt x="6772" y="18584"/>
                  </a:lnTo>
                  <a:lnTo>
                    <a:pt x="6772" y="18584"/>
                  </a:lnTo>
                  <a:lnTo>
                    <a:pt x="6747" y="18754"/>
                  </a:lnTo>
                  <a:lnTo>
                    <a:pt x="6699" y="18925"/>
                  </a:lnTo>
                  <a:lnTo>
                    <a:pt x="6625" y="19071"/>
                  </a:lnTo>
                  <a:lnTo>
                    <a:pt x="6528" y="19193"/>
                  </a:lnTo>
                  <a:lnTo>
                    <a:pt x="6406" y="19290"/>
                  </a:lnTo>
                  <a:lnTo>
                    <a:pt x="6260" y="19363"/>
                  </a:lnTo>
                  <a:lnTo>
                    <a:pt x="6090" y="19412"/>
                  </a:lnTo>
                  <a:lnTo>
                    <a:pt x="5919" y="19436"/>
                  </a:lnTo>
                  <a:lnTo>
                    <a:pt x="5919" y="19436"/>
                  </a:lnTo>
                  <a:close/>
                  <a:moveTo>
                    <a:pt x="10547" y="16660"/>
                  </a:moveTo>
                  <a:lnTo>
                    <a:pt x="1292" y="16660"/>
                  </a:lnTo>
                  <a:lnTo>
                    <a:pt x="1292" y="2558"/>
                  </a:lnTo>
                  <a:lnTo>
                    <a:pt x="10547" y="2558"/>
                  </a:lnTo>
                  <a:lnTo>
                    <a:pt x="10547" y="16660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Группа 6"/>
          <p:cNvGrpSpPr/>
          <p:nvPr userDrawn="1"/>
        </p:nvGrpSpPr>
        <p:grpSpPr>
          <a:xfrm>
            <a:off x="2043250" y="5133787"/>
            <a:ext cx="8105501" cy="1639328"/>
            <a:chOff x="2086735" y="4868862"/>
            <a:chExt cx="8105501" cy="1639328"/>
          </a:xfrm>
        </p:grpSpPr>
        <p:pic>
          <p:nvPicPr>
            <p:cNvPr id="63" name="Picture 2" descr="http://qrcoder.ru/code/?https%3A%2F%2Frcokio.ru%2F&amp;4&amp;0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025" y="4952385"/>
              <a:ext cx="1267200" cy="1267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 userDrawn="1"/>
          </p:nvSpPr>
          <p:spPr>
            <a:xfrm>
              <a:off x="2086735" y="6217831"/>
              <a:ext cx="14877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+mn-lt"/>
                </a:rPr>
                <a:t>сайт ГБУ ДПО ЧИРО</a:t>
              </a:r>
              <a:endParaRPr lang="ru-RU" sz="1200" b="1" dirty="0">
                <a:latin typeface="+mn-lt"/>
              </a:endParaRPr>
            </a:p>
          </p:txBody>
        </p:sp>
        <p:sp>
          <p:nvSpPr>
            <p:cNvPr id="50" name="TextBox 49"/>
            <p:cNvSpPr txBox="1"/>
            <p:nvPr userDrawn="1"/>
          </p:nvSpPr>
          <p:spPr>
            <a:xfrm>
              <a:off x="4298449" y="6217832"/>
              <a:ext cx="12369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err="1" smtClean="0">
                  <a:latin typeface="+mn-lt"/>
                </a:rPr>
                <a:t>Телеграм</a:t>
              </a:r>
              <a:r>
                <a:rPr lang="ru-RU" sz="1200" b="1" dirty="0" smtClean="0">
                  <a:latin typeface="+mn-lt"/>
                </a:rPr>
                <a:t>-канал</a:t>
              </a:r>
              <a:endParaRPr lang="ru-RU" sz="1200" b="1" dirty="0">
                <a:latin typeface="+mn-lt"/>
              </a:endParaRP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6098713" y="6217833"/>
              <a:ext cx="1823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+mn-lt"/>
                </a:rPr>
                <a:t>Сообщество</a:t>
              </a:r>
              <a:r>
                <a:rPr lang="ru-RU" sz="1200" b="1" baseline="0" dirty="0" smtClean="0">
                  <a:latin typeface="+mn-lt"/>
                </a:rPr>
                <a:t> в </a:t>
              </a:r>
              <a:r>
                <a:rPr lang="ru-RU" sz="1200" b="1" baseline="0" dirty="0" err="1" smtClean="0">
                  <a:latin typeface="+mn-lt"/>
                </a:rPr>
                <a:t>ВКонтакте</a:t>
              </a:r>
              <a:endParaRPr lang="ru-RU" sz="1200" b="1" dirty="0">
                <a:latin typeface="+mn-lt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 userDrawn="1"/>
          </p:nvPicPr>
          <p:blipFill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182" y="4868862"/>
              <a:ext cx="1374382" cy="1374382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0" t="3964" r="16630" b="5414"/>
            <a:stretch/>
          </p:blipFill>
          <p:spPr>
            <a:xfrm>
              <a:off x="4283320" y="4966454"/>
              <a:ext cx="1267200" cy="117919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271" y="4868862"/>
              <a:ext cx="1375200" cy="13752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 userDrawn="1"/>
          </p:nvSpPr>
          <p:spPr>
            <a:xfrm>
              <a:off x="7949506" y="6231191"/>
              <a:ext cx="2242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latin typeface="+mn-lt"/>
                </a:rPr>
                <a:t>Сообщество в Одноклассниках</a:t>
              </a:r>
              <a:endParaRPr lang="ru-RU" sz="1200" b="1" dirty="0">
                <a:latin typeface="+mn-lt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386" y="156658"/>
            <a:ext cx="2595458" cy="11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95331" y="1751162"/>
            <a:ext cx="6781801" cy="22720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  <a:t>Всероссийский научно-практический онлайн форум «Непрерывное экологическое образование и просвещение в системе общего образования: современные исследования, достижения и </a:t>
            </a:r>
            <a:r>
              <a:rPr lang="ru-RU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инновации</a:t>
            </a:r>
            <a:r>
              <a:rPr 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  <a:t>» </a:t>
            </a:r>
            <a:r>
              <a:rPr lang="ru-RU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cs typeface="Calibri" panose="020F0502020204030204" pitchFamily="34" charset="0"/>
              </a:rPr>
              <a:t>30 </a:t>
            </a:r>
            <a:r>
              <a:rPr 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  <a:t>октября 2024 года</a:t>
            </a:r>
            <a:br>
              <a:rPr lang="ru-RU" sz="2400" b="1" dirty="0">
                <a:solidFill>
                  <a:srgbClr val="002060"/>
                </a:solidFill>
                <a:cs typeface="Calibri" panose="020F0502020204030204" pitchFamily="34" charset="0"/>
              </a:rPr>
            </a:br>
            <a:endParaRPr lang="ru-RU" sz="24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62113" y="4468483"/>
            <a:ext cx="6154533" cy="18092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Толмачёва Алёна  Александровна,  доцент кафедры развития дошкольного образования ГБУ ДПО «</a:t>
            </a:r>
            <a:r>
              <a:rPr lang="ru-RU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ЧИРО»,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кандидат педагогических наук </a:t>
            </a:r>
          </a:p>
        </p:txBody>
      </p:sp>
    </p:spTree>
    <p:extLst>
      <p:ext uri="{BB962C8B-B14F-4D97-AF65-F5344CB8AC3E}">
        <p14:creationId xmlns:p14="http://schemas.microsoft.com/office/powerpoint/2010/main" val="345779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Реализация </a:t>
            </a:r>
            <a:r>
              <a:rPr lang="ru-RU" sz="3200" b="1" dirty="0" err="1" smtClean="0">
                <a:solidFill>
                  <a:srgbClr val="264796"/>
                </a:solidFill>
                <a:latin typeface="+mn-lt"/>
              </a:rPr>
              <a:t>экокультурных</a:t>
            </a:r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 практик в ДОО Челябинской области</a:t>
            </a:r>
            <a:endParaRPr lang="ru-RU" sz="3200" b="1" dirty="0">
              <a:solidFill>
                <a:srgbClr val="264796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85307" y="1836428"/>
            <a:ext cx="43610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Мероприятия на открытом воздухе с погружением в природную среду</a:t>
            </a:r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2"/>
          <a:srcRect l="22288" t="16819" r="6520" b="12486"/>
          <a:stretch/>
        </p:blipFill>
        <p:spPr bwMode="auto">
          <a:xfrm>
            <a:off x="1094950" y="1744287"/>
            <a:ext cx="5191340" cy="3440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27892" y="53764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264796"/>
                </a:solidFill>
              </a:rPr>
              <a:t>МКДОУ</a:t>
            </a:r>
            <a:r>
              <a:rPr lang="ru-RU" dirty="0" smtClean="0">
                <a:solidFill>
                  <a:srgbClr val="264796"/>
                </a:solidFill>
              </a:rPr>
              <a:t> </a:t>
            </a:r>
            <a:r>
              <a:rPr lang="ru-RU" b="1" dirty="0" smtClean="0">
                <a:solidFill>
                  <a:srgbClr val="264796"/>
                </a:solidFill>
              </a:rPr>
              <a:t>«Детский </a:t>
            </a:r>
            <a:r>
              <a:rPr lang="ru-RU" b="1" dirty="0">
                <a:solidFill>
                  <a:srgbClr val="264796"/>
                </a:solidFill>
              </a:rPr>
              <a:t>сад № 8 «Умка»  села </a:t>
            </a:r>
            <a:r>
              <a:rPr lang="ru-RU" b="1" dirty="0" smtClean="0">
                <a:solidFill>
                  <a:srgbClr val="264796"/>
                </a:solidFill>
              </a:rPr>
              <a:t>Варны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264796"/>
                </a:solidFill>
              </a:rPr>
              <a:t>Учитель-логопед </a:t>
            </a:r>
            <a:r>
              <a:rPr lang="ru-RU" b="1" dirty="0" err="1" smtClean="0">
                <a:solidFill>
                  <a:srgbClr val="264796"/>
                </a:solidFill>
              </a:rPr>
              <a:t>Елышева</a:t>
            </a:r>
            <a:r>
              <a:rPr lang="ru-RU" b="1" dirty="0" smtClean="0">
                <a:solidFill>
                  <a:srgbClr val="264796"/>
                </a:solidFill>
              </a:rPr>
              <a:t> Анастасия Сергеевна</a:t>
            </a:r>
            <a:endParaRPr lang="ru-RU" dirty="0">
              <a:solidFill>
                <a:srgbClr val="264796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17959" t="26796" r="36985" b="28164"/>
          <a:stretch/>
        </p:blipFill>
        <p:spPr bwMode="auto">
          <a:xfrm>
            <a:off x="6589293" y="3464407"/>
            <a:ext cx="4515392" cy="2400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24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Реализация </a:t>
            </a:r>
            <a:r>
              <a:rPr lang="ru-RU" sz="3200" b="1" dirty="0" err="1" smtClean="0">
                <a:solidFill>
                  <a:srgbClr val="264796"/>
                </a:solidFill>
                <a:latin typeface="+mn-lt"/>
              </a:rPr>
              <a:t>экокультурных</a:t>
            </a:r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 практик в ДОО Челябинской области</a:t>
            </a:r>
            <a:endParaRPr lang="ru-RU" sz="3200" b="1" dirty="0">
              <a:solidFill>
                <a:srgbClr val="264796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85307" y="1836428"/>
            <a:ext cx="43610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вовлечение </a:t>
            </a:r>
            <a:r>
              <a:rPr lang="ru-RU" sz="2400" dirty="0"/>
              <a:t>детей дошкольного возраста в заботу об окружающей среде через реализацию мероприятий образовательной области «Художественно-эстетическое развитие» в форме продуктивной </a:t>
            </a:r>
            <a:r>
              <a:rPr lang="ru-RU" sz="2400" dirty="0" smtClean="0"/>
              <a:t>деятельности</a:t>
            </a:r>
            <a:endParaRPr lang="ru-RU" sz="2400" dirty="0"/>
          </a:p>
        </p:txBody>
      </p:sp>
      <p:pic>
        <p:nvPicPr>
          <p:cNvPr id="9" name="Объект 8"/>
          <p:cNvPicPr>
            <a:picLocks noGrp="1"/>
          </p:cNvPicPr>
          <p:nvPr>
            <p:ph idx="1"/>
          </p:nvPr>
        </p:nvPicPr>
        <p:blipFill rotWithShape="1">
          <a:blip r:embed="rId2"/>
          <a:srcRect l="22769" t="11403" r="23912" b="16477"/>
          <a:stretch/>
        </p:blipFill>
        <p:spPr bwMode="auto">
          <a:xfrm>
            <a:off x="1116622" y="1836427"/>
            <a:ext cx="5022805" cy="35310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20071" y="5468788"/>
            <a:ext cx="54159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26479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МДОУ «ЦРР – д/с № 31» г. </a:t>
            </a:r>
            <a:r>
              <a:rPr lang="ru-RU" b="1" dirty="0" smtClean="0">
                <a:solidFill>
                  <a:srgbClr val="26479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Магнитогорска</a:t>
            </a:r>
          </a:p>
          <a:p>
            <a:pPr algn="ctr"/>
            <a:r>
              <a:rPr lang="ru-RU" b="1" dirty="0" smtClean="0">
                <a:solidFill>
                  <a:srgbClr val="264796"/>
                </a:solidFill>
                <a:latin typeface="Times New Roman" panose="02020603050405020304" pitchFamily="18" charset="0"/>
              </a:rPr>
              <a:t>воспитатель </a:t>
            </a:r>
            <a:r>
              <a:rPr lang="ru-RU" b="1" dirty="0">
                <a:solidFill>
                  <a:srgbClr val="264796"/>
                </a:solidFill>
              </a:rPr>
              <a:t>Скиба Наталья </a:t>
            </a:r>
            <a:r>
              <a:rPr lang="ru-RU" b="1" dirty="0" smtClean="0">
                <a:solidFill>
                  <a:srgbClr val="264796"/>
                </a:solidFill>
              </a:rPr>
              <a:t>Михайловна </a:t>
            </a:r>
          </a:p>
          <a:p>
            <a:pPr algn="ctr"/>
            <a:r>
              <a:rPr lang="ru-RU" b="1" dirty="0" smtClean="0">
                <a:solidFill>
                  <a:srgbClr val="264796"/>
                </a:solidFill>
              </a:rPr>
              <a:t>воспитатель </a:t>
            </a:r>
            <a:r>
              <a:rPr lang="ru-RU" b="1" dirty="0" err="1" smtClean="0">
                <a:solidFill>
                  <a:srgbClr val="264796"/>
                </a:solidFill>
              </a:rPr>
              <a:t>Мухаметшина</a:t>
            </a:r>
            <a:r>
              <a:rPr lang="ru-RU" b="1" dirty="0" smtClean="0">
                <a:solidFill>
                  <a:srgbClr val="264796"/>
                </a:solidFill>
              </a:rPr>
              <a:t> </a:t>
            </a:r>
            <a:r>
              <a:rPr lang="ru-RU" b="1" dirty="0" err="1">
                <a:solidFill>
                  <a:srgbClr val="264796"/>
                </a:solidFill>
              </a:rPr>
              <a:t>Айжан</a:t>
            </a:r>
            <a:r>
              <a:rPr lang="ru-RU" b="1" dirty="0">
                <a:solidFill>
                  <a:srgbClr val="264796"/>
                </a:solidFill>
              </a:rPr>
              <a:t> </a:t>
            </a:r>
            <a:r>
              <a:rPr lang="ru-RU" b="1" dirty="0" err="1" smtClean="0">
                <a:solidFill>
                  <a:srgbClr val="264796"/>
                </a:solidFill>
              </a:rPr>
              <a:t>Мухамедгалевна</a:t>
            </a:r>
            <a:endParaRPr lang="ru-RU" b="1" dirty="0">
              <a:solidFill>
                <a:srgbClr val="2647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Реализация </a:t>
            </a:r>
            <a:r>
              <a:rPr lang="ru-RU" sz="3200" b="1" dirty="0" err="1" smtClean="0">
                <a:solidFill>
                  <a:srgbClr val="264796"/>
                </a:solidFill>
                <a:latin typeface="+mn-lt"/>
              </a:rPr>
              <a:t>экокультурных</a:t>
            </a:r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 практик в ДОО Челябинской области</a:t>
            </a:r>
            <a:endParaRPr lang="ru-RU" sz="3200" b="1" dirty="0">
              <a:solidFill>
                <a:srgbClr val="264796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91976" y="2026985"/>
            <a:ext cx="43610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экологические акции, праздники, посвященные </a:t>
            </a:r>
            <a:r>
              <a:rPr lang="ru-RU" dirty="0"/>
              <a:t>календарным экологическим событиям</a:t>
            </a:r>
            <a:endParaRPr lang="ru-RU" sz="24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D899A16-74BB-4474-9F54-F34A3D369DA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6749" y="1627226"/>
            <a:ext cx="3429165" cy="342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C3B69D-5B9B-41F1-8FC7-DCB9B8528AF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0262" y="1758117"/>
            <a:ext cx="3292330" cy="3298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338532" y="5301734"/>
            <a:ext cx="58434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264796"/>
                </a:solidFill>
                <a:ea typeface="Calibri" panose="020F0502020204030204" pitchFamily="34" charset="0"/>
              </a:rPr>
              <a:t>МДОУ «Д/с №66» г. </a:t>
            </a:r>
            <a:r>
              <a:rPr lang="ru-RU" b="1" dirty="0" smtClean="0">
                <a:solidFill>
                  <a:srgbClr val="264796"/>
                </a:solidFill>
                <a:ea typeface="Calibri" panose="020F0502020204030204" pitchFamily="34" charset="0"/>
              </a:rPr>
              <a:t>Магнитогорска</a:t>
            </a:r>
          </a:p>
          <a:p>
            <a:pPr algn="ctr"/>
            <a:r>
              <a:rPr lang="ru-RU" b="1" dirty="0" smtClean="0">
                <a:solidFill>
                  <a:srgbClr val="264796"/>
                </a:solidFill>
              </a:rPr>
              <a:t>старший воспитатель Дубровская </a:t>
            </a:r>
            <a:r>
              <a:rPr lang="ru-RU" b="1" dirty="0">
                <a:solidFill>
                  <a:srgbClr val="264796"/>
                </a:solidFill>
              </a:rPr>
              <a:t>Светлана </a:t>
            </a:r>
            <a:r>
              <a:rPr lang="ru-RU" b="1" dirty="0" smtClean="0">
                <a:solidFill>
                  <a:srgbClr val="264796"/>
                </a:solidFill>
              </a:rPr>
              <a:t>Геннадьевна</a:t>
            </a:r>
            <a:endParaRPr lang="ru-RU" b="1" dirty="0">
              <a:solidFill>
                <a:srgbClr val="264796"/>
              </a:solidFill>
            </a:endParaRPr>
          </a:p>
          <a:p>
            <a:pPr algn="ctr"/>
            <a:r>
              <a:rPr lang="ru-RU" b="1" dirty="0" smtClean="0">
                <a:solidFill>
                  <a:srgbClr val="264796"/>
                </a:solidFill>
              </a:rPr>
              <a:t>старший воспитатель Фокина </a:t>
            </a:r>
            <a:r>
              <a:rPr lang="ru-RU" b="1" dirty="0">
                <a:solidFill>
                  <a:srgbClr val="264796"/>
                </a:solidFill>
              </a:rPr>
              <a:t>Татьяна </a:t>
            </a:r>
            <a:r>
              <a:rPr lang="ru-RU" b="1" dirty="0" smtClean="0">
                <a:solidFill>
                  <a:srgbClr val="264796"/>
                </a:solidFill>
              </a:rPr>
              <a:t>Васильевна</a:t>
            </a:r>
            <a:endParaRPr lang="ru-RU" b="1" dirty="0">
              <a:solidFill>
                <a:srgbClr val="264796"/>
              </a:solidFill>
            </a:endParaRPr>
          </a:p>
          <a:p>
            <a:pPr algn="ctr"/>
            <a:r>
              <a:rPr lang="ru-RU" b="1" dirty="0" smtClean="0">
                <a:solidFill>
                  <a:srgbClr val="264796"/>
                </a:solidFill>
              </a:rPr>
              <a:t>воспитатель </a:t>
            </a:r>
            <a:r>
              <a:rPr lang="ru-RU" b="1" dirty="0" err="1" smtClean="0">
                <a:solidFill>
                  <a:srgbClr val="264796"/>
                </a:solidFill>
              </a:rPr>
              <a:t>Ходыко</a:t>
            </a:r>
            <a:r>
              <a:rPr lang="ru-RU" b="1" dirty="0" smtClean="0">
                <a:solidFill>
                  <a:srgbClr val="264796"/>
                </a:solidFill>
              </a:rPr>
              <a:t> </a:t>
            </a:r>
            <a:r>
              <a:rPr lang="ru-RU" b="1" dirty="0">
                <a:solidFill>
                  <a:srgbClr val="264796"/>
                </a:solidFill>
              </a:rPr>
              <a:t>Лариса </a:t>
            </a:r>
            <a:r>
              <a:rPr lang="ru-RU" b="1" dirty="0" smtClean="0">
                <a:solidFill>
                  <a:srgbClr val="264796"/>
                </a:solidFill>
              </a:rPr>
              <a:t>Николаевна</a:t>
            </a:r>
            <a:endParaRPr lang="ru-RU" b="1" dirty="0">
              <a:solidFill>
                <a:srgbClr val="2647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3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9654" y="236502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latin typeface="__fkGroteskNeue_598ab8"/>
              </a:rPr>
              <a:t>"Экологическое образование — это образование человека, гражданина Вселенной, способного жить безопасно и счастливо в будущем мире, не подрывая при этом основ развития и жизни следующих поколений людей" </a:t>
            </a:r>
            <a:endParaRPr lang="ru-RU" i="1" dirty="0" smtClean="0">
              <a:latin typeface="__fkGroteskNeue_598ab8"/>
            </a:endParaRPr>
          </a:p>
          <a:p>
            <a:pPr algn="r"/>
            <a:r>
              <a:rPr lang="ru-RU" i="1" dirty="0" smtClean="0">
                <a:latin typeface="__fkGroteskNeue_598ab8"/>
              </a:rPr>
              <a:t>Г. А. Ягодин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575622"/>
            <a:ext cx="5182408" cy="35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1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52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77746" y="1644365"/>
            <a:ext cx="6781801" cy="2387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Экокультурные практики в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дошкольных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образовательных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организациях </a:t>
            </a: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38159" y="4792256"/>
            <a:ext cx="5878488" cy="14854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Толмачёва Алёна  Александровна,  доцент кафедры развития дошкольного образования ГБУ ДПО «ЧИРО», кандидат педагогических наук </a:t>
            </a:r>
          </a:p>
        </p:txBody>
      </p:sp>
    </p:spTree>
    <p:extLst>
      <p:ext uri="{BB962C8B-B14F-4D97-AF65-F5344CB8AC3E}">
        <p14:creationId xmlns:p14="http://schemas.microsoft.com/office/powerpoint/2010/main" val="306875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95331" y="1478567"/>
            <a:ext cx="6781801" cy="23876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Экокультурные практики в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дошкольных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образовательных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организациях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Толмачёва Алёна  Александровна,  доцент кафедры развития дошкольного образования ГБУ ДПО «ЧИРО», кандидат педагогических наук </a:t>
            </a:r>
          </a:p>
        </p:txBody>
      </p:sp>
    </p:spTree>
    <p:extLst>
      <p:ext uri="{BB962C8B-B14F-4D97-AF65-F5344CB8AC3E}">
        <p14:creationId xmlns:p14="http://schemas.microsoft.com/office/powerpoint/2010/main" val="182664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264796"/>
                </a:solidFill>
              </a:rPr>
              <a:t>приказ Министерства образования и науки Челябинской области от 22 апреля 2024 года № 01/1027 «О проведении регионального конкурса методических материалов «Лучший </a:t>
            </a:r>
            <a:r>
              <a:rPr lang="ru-RU" sz="3200" b="1" dirty="0" err="1">
                <a:solidFill>
                  <a:srgbClr val="264796"/>
                </a:solidFill>
              </a:rPr>
              <a:t>экоурок</a:t>
            </a:r>
            <a:r>
              <a:rPr lang="ru-RU" sz="3200" b="1" dirty="0">
                <a:solidFill>
                  <a:srgbClr val="264796"/>
                </a:solidFill>
              </a:rPr>
              <a:t>»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6457" t="18813" r="27365" b="11631"/>
          <a:stretch/>
        </p:blipFill>
        <p:spPr bwMode="auto">
          <a:xfrm>
            <a:off x="6431376" y="1967592"/>
            <a:ext cx="5283732" cy="4476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1066" y="224100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Номинация «Методическая копилка воспитателя дошкольной образовательной организации - «Лучший </a:t>
            </a:r>
            <a:r>
              <a:rPr lang="ru-RU" sz="2400" dirty="0" err="1" smtClean="0"/>
              <a:t>экоурок</a:t>
            </a:r>
            <a:r>
              <a:rPr lang="ru-RU" sz="2400" dirty="0" smtClean="0"/>
              <a:t>»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1066" y="3894887"/>
            <a:ext cx="52239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64796"/>
                </a:solidFill>
              </a:rPr>
              <a:t>УЧАСТНИКИ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 smtClean="0"/>
              <a:t>72 Дошкольных образовательных организации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 smtClean="0"/>
              <a:t>23 муниципальных района и городских округа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777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323" y="478223"/>
            <a:ext cx="10371667" cy="8280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Экокультурные практики в ДОО как основа экологической культуры детей</a:t>
            </a:r>
            <a:endParaRPr lang="ru-RU" sz="3200" b="1" dirty="0">
              <a:solidFill>
                <a:srgbClr val="264796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693571"/>
              </p:ext>
            </p:extLst>
          </p:nvPr>
        </p:nvGraphicFramePr>
        <p:xfrm>
          <a:off x="490538" y="2000250"/>
          <a:ext cx="10372725" cy="4476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57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Реализация </a:t>
            </a:r>
            <a:r>
              <a:rPr lang="ru-RU" sz="3200" b="1" dirty="0" err="1" smtClean="0">
                <a:solidFill>
                  <a:srgbClr val="264796"/>
                </a:solidFill>
                <a:latin typeface="+mn-lt"/>
              </a:rPr>
              <a:t>экокультурных</a:t>
            </a:r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 практик в ДОО Челябинской области</a:t>
            </a:r>
            <a:endParaRPr lang="ru-RU" sz="3200" b="1" dirty="0">
              <a:solidFill>
                <a:srgbClr val="264796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952" y="1820113"/>
            <a:ext cx="5627096" cy="33165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5952" y="5252748"/>
            <a:ext cx="57693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>
                <a:solidFill>
                  <a:srgbClr val="264796"/>
                </a:solidFill>
                <a:ea typeface="Times New Roman" panose="02020603050405020304" pitchFamily="18" charset="0"/>
              </a:rPr>
              <a:t>МБДОУ«Детский</a:t>
            </a:r>
            <a:r>
              <a:rPr lang="ru-RU" b="1" dirty="0" smtClean="0">
                <a:solidFill>
                  <a:srgbClr val="264796"/>
                </a:solidFill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264796"/>
                </a:solidFill>
                <a:ea typeface="Times New Roman" panose="02020603050405020304" pitchFamily="18" charset="0"/>
              </a:rPr>
              <a:t>сад №16 «Бригантина», г. </a:t>
            </a:r>
            <a:r>
              <a:rPr lang="ru-RU" b="1" dirty="0" smtClean="0">
                <a:solidFill>
                  <a:srgbClr val="264796"/>
                </a:solidFill>
                <a:ea typeface="Times New Roman" panose="02020603050405020304" pitchFamily="18" charset="0"/>
              </a:rPr>
              <a:t>Трехгорный</a:t>
            </a:r>
          </a:p>
          <a:p>
            <a:pPr algn="ctr"/>
            <a:r>
              <a:rPr lang="ru-RU" b="1" dirty="0" smtClean="0">
                <a:solidFill>
                  <a:srgbClr val="264796"/>
                </a:solidFill>
              </a:rPr>
              <a:t>Воспитатель высшей категории</a:t>
            </a:r>
          </a:p>
          <a:p>
            <a:pPr algn="ctr"/>
            <a:r>
              <a:rPr lang="ru-RU" b="1" dirty="0" err="1" smtClean="0">
                <a:solidFill>
                  <a:srgbClr val="264796"/>
                </a:solidFill>
              </a:rPr>
              <a:t>Бакина</a:t>
            </a:r>
            <a:r>
              <a:rPr lang="ru-RU" b="1" dirty="0" smtClean="0">
                <a:solidFill>
                  <a:srgbClr val="264796"/>
                </a:solidFill>
              </a:rPr>
              <a:t> </a:t>
            </a:r>
            <a:r>
              <a:rPr lang="ru-RU" b="1" dirty="0">
                <a:solidFill>
                  <a:srgbClr val="264796"/>
                </a:solidFill>
              </a:rPr>
              <a:t>Ирина Владимировна</a:t>
            </a:r>
            <a:endParaRPr lang="ru-RU" dirty="0">
              <a:solidFill>
                <a:srgbClr val="26479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85307" y="1836428"/>
            <a:ext cx="43610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интегрированные занятия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включающие </a:t>
            </a:r>
            <a:r>
              <a:rPr lang="ru-RU" sz="2400" dirty="0"/>
              <a:t>в себя познавательно-исследовательскую </a:t>
            </a:r>
            <a:endParaRPr lang="ru-RU" sz="2400" dirty="0" smtClean="0"/>
          </a:p>
          <a:p>
            <a:r>
              <a:rPr lang="ru-RU" sz="2400" dirty="0" smtClean="0"/>
              <a:t>и </a:t>
            </a:r>
            <a:r>
              <a:rPr lang="ru-RU" sz="2400" dirty="0" err="1"/>
              <a:t>эскпериментальную</a:t>
            </a:r>
            <a:r>
              <a:rPr lang="ru-RU" sz="2400" dirty="0"/>
              <a:t> деятельность детей, </a:t>
            </a:r>
            <a:endParaRPr lang="ru-RU" sz="2400" dirty="0" smtClean="0"/>
          </a:p>
          <a:p>
            <a:r>
              <a:rPr lang="ru-RU" sz="2400" dirty="0" smtClean="0"/>
              <a:t>сочетающие </a:t>
            </a:r>
            <a:r>
              <a:rPr lang="ru-RU" sz="2400" dirty="0"/>
              <a:t>задачи разных образовательных областей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экологической тематике</a:t>
            </a:r>
          </a:p>
        </p:txBody>
      </p:sp>
    </p:spTree>
    <p:extLst>
      <p:ext uri="{BB962C8B-B14F-4D97-AF65-F5344CB8AC3E}">
        <p14:creationId xmlns:p14="http://schemas.microsoft.com/office/powerpoint/2010/main" val="393580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Реализация </a:t>
            </a:r>
            <a:r>
              <a:rPr lang="ru-RU" sz="3200" b="1" dirty="0" err="1" smtClean="0">
                <a:solidFill>
                  <a:srgbClr val="264796"/>
                </a:solidFill>
                <a:latin typeface="+mn-lt"/>
              </a:rPr>
              <a:t>экокультурных</a:t>
            </a:r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 практик в ДОО Челябинской области</a:t>
            </a:r>
            <a:endParaRPr lang="ru-RU" sz="3200" b="1" dirty="0">
              <a:solidFill>
                <a:srgbClr val="264796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61205" y="5380672"/>
            <a:ext cx="7595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264796"/>
                </a:solidFill>
                <a:cs typeface="Times New Roman" panose="02020603050405020304" pitchFamily="18" charset="0"/>
              </a:rPr>
              <a:t>МДОУ«Центр</a:t>
            </a:r>
            <a:r>
              <a:rPr lang="ru-RU" b="1" dirty="0" smtClean="0">
                <a:solidFill>
                  <a:srgbClr val="264796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264796"/>
                </a:solidFill>
                <a:cs typeface="Times New Roman" panose="02020603050405020304" pitchFamily="18" charset="0"/>
              </a:rPr>
              <a:t>развития ребенка – детский сад № 72» </a:t>
            </a:r>
            <a:r>
              <a:rPr lang="ru-RU" b="1" dirty="0" smtClean="0">
                <a:solidFill>
                  <a:srgbClr val="264796"/>
                </a:solidFill>
                <a:cs typeface="Times New Roman" panose="02020603050405020304" pitchFamily="18" charset="0"/>
              </a:rPr>
              <a:t>г. Магнитогорска</a:t>
            </a:r>
          </a:p>
          <a:p>
            <a:pPr algn="ctr"/>
            <a:r>
              <a:rPr lang="ru-RU" b="1" dirty="0">
                <a:solidFill>
                  <a:srgbClr val="264796"/>
                </a:solidFill>
                <a:cs typeface="Times New Roman" panose="02020603050405020304" pitchFamily="18" charset="0"/>
              </a:rPr>
              <a:t>Старший воспитатель </a:t>
            </a:r>
            <a:r>
              <a:rPr lang="ru-RU" b="1" dirty="0" err="1">
                <a:solidFill>
                  <a:srgbClr val="264796"/>
                </a:solidFill>
                <a:cs typeface="Times New Roman" panose="02020603050405020304" pitchFamily="18" charset="0"/>
              </a:rPr>
              <a:t>Урвачева</a:t>
            </a:r>
            <a:r>
              <a:rPr lang="ru-RU" b="1" dirty="0">
                <a:solidFill>
                  <a:srgbClr val="264796"/>
                </a:solidFill>
                <a:cs typeface="Times New Roman" panose="02020603050405020304" pitchFamily="18" charset="0"/>
              </a:rPr>
              <a:t> Надежда Васильевна</a:t>
            </a:r>
          </a:p>
          <a:p>
            <a:pPr algn="ctr"/>
            <a:r>
              <a:rPr lang="ru-RU" b="1" dirty="0">
                <a:solidFill>
                  <a:srgbClr val="264796"/>
                </a:solidFill>
                <a:cs typeface="Times New Roman" panose="02020603050405020304" pitchFamily="18" charset="0"/>
              </a:rPr>
              <a:t>Воспитатель </a:t>
            </a:r>
            <a:r>
              <a:rPr lang="ru-RU" b="1" dirty="0" err="1">
                <a:solidFill>
                  <a:srgbClr val="264796"/>
                </a:solidFill>
                <a:cs typeface="Times New Roman" panose="02020603050405020304" pitchFamily="18" charset="0"/>
              </a:rPr>
              <a:t>Юнусбаева</a:t>
            </a:r>
            <a:r>
              <a:rPr lang="ru-RU" b="1" dirty="0">
                <a:solidFill>
                  <a:srgbClr val="264796"/>
                </a:solidFill>
                <a:cs typeface="Times New Roman" panose="02020603050405020304" pitchFamily="18" charset="0"/>
              </a:rPr>
              <a:t> Ксения Николаевна</a:t>
            </a:r>
          </a:p>
          <a:p>
            <a:pPr algn="ctr"/>
            <a:endParaRPr lang="ru-RU" b="1" dirty="0" smtClean="0">
              <a:solidFill>
                <a:srgbClr val="26479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85307" y="1836428"/>
            <a:ext cx="43610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интегрированные занятия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включающие </a:t>
            </a:r>
            <a:r>
              <a:rPr lang="ru-RU" sz="2400" dirty="0"/>
              <a:t>в себя познавательно-исследовательскую </a:t>
            </a:r>
            <a:endParaRPr lang="ru-RU" sz="2400" dirty="0" smtClean="0"/>
          </a:p>
          <a:p>
            <a:r>
              <a:rPr lang="ru-RU" sz="2400" dirty="0" smtClean="0"/>
              <a:t>и </a:t>
            </a:r>
            <a:r>
              <a:rPr lang="ru-RU" sz="2400" dirty="0" err="1"/>
              <a:t>эскпериментальную</a:t>
            </a:r>
            <a:r>
              <a:rPr lang="ru-RU" sz="2400" dirty="0"/>
              <a:t> деятельность детей, </a:t>
            </a:r>
            <a:endParaRPr lang="ru-RU" sz="2400" dirty="0" smtClean="0"/>
          </a:p>
          <a:p>
            <a:r>
              <a:rPr lang="ru-RU" sz="2400" dirty="0" smtClean="0"/>
              <a:t>сочетающие </a:t>
            </a:r>
            <a:r>
              <a:rPr lang="ru-RU" sz="2400" dirty="0"/>
              <a:t>задачи разных образовательных областей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экологической тематике</a:t>
            </a: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id="{CC1E68C3-F9A3-449E-B097-8248632D8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6" y="1535277"/>
            <a:ext cx="4956628" cy="3717471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8FFE00-8335-4B9B-9E69-7F3696F94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35" y="1535277"/>
            <a:ext cx="4984421" cy="37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Реализация </a:t>
            </a:r>
            <a:r>
              <a:rPr lang="ru-RU" sz="3200" b="1" dirty="0" err="1" smtClean="0">
                <a:solidFill>
                  <a:srgbClr val="264796"/>
                </a:solidFill>
                <a:latin typeface="+mn-lt"/>
              </a:rPr>
              <a:t>экокультурных</a:t>
            </a:r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 практик в ДОО Челябинской области</a:t>
            </a:r>
            <a:endParaRPr lang="ru-RU" sz="3200" b="1" dirty="0">
              <a:solidFill>
                <a:srgbClr val="264796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9514" y="5432362"/>
            <a:ext cx="4979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Times New Roman" pitchFamily="18" charset="0"/>
              </a:rPr>
              <a:t>МКДОУ </a:t>
            </a:r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№ 4 </a:t>
            </a:r>
            <a:r>
              <a:rPr lang="ru-RU" b="1" dirty="0" err="1">
                <a:solidFill>
                  <a:srgbClr val="002060"/>
                </a:solidFill>
                <a:cs typeface="Times New Roman" pitchFamily="18" charset="0"/>
              </a:rPr>
              <a:t>г.Аши</a:t>
            </a:r>
            <a:endParaRPr lang="ru-RU" b="1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cs typeface="Times New Roman" pitchFamily="18" charset="0"/>
              </a:rPr>
              <a:t>Воспитатель Пономарева Юлия Александровна</a:t>
            </a:r>
            <a:endParaRPr lang="ru-RU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69941" y="1483316"/>
            <a:ext cx="446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ea typeface="Calibri" panose="020F0502020204030204" pitchFamily="34" charset="0"/>
              </a:rPr>
              <a:t>Использование игровых практик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21286" y="5463347"/>
            <a:ext cx="4691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itchFamily="18" charset="0"/>
              </a:rPr>
              <a:t>Дидактическое пособие по экологическому воспитанию для детей старшего дошкольного возраста «Кубики-</a:t>
            </a:r>
            <a:r>
              <a:rPr lang="ru-RU" dirty="0" err="1">
                <a:solidFill>
                  <a:srgbClr val="002060"/>
                </a:solidFill>
                <a:cs typeface="Times New Roman" pitchFamily="18" charset="0"/>
              </a:rPr>
              <a:t>трансформеры</a:t>
            </a:r>
            <a:r>
              <a:rPr lang="ru-RU" dirty="0">
                <a:solidFill>
                  <a:srgbClr val="002060"/>
                </a:solidFill>
                <a:cs typeface="Times New Roman" pitchFamily="18" charset="0"/>
              </a:rPr>
              <a:t>»</a:t>
            </a:r>
            <a:endParaRPr lang="ru-RU" dirty="0"/>
          </a:p>
        </p:txBody>
      </p:sp>
      <p:pic>
        <p:nvPicPr>
          <p:cNvPr id="9" name="Объект 8"/>
          <p:cNvPicPr>
            <a:picLocks noGrp="1"/>
          </p:cNvPicPr>
          <p:nvPr>
            <p:ph idx="1"/>
          </p:nvPr>
        </p:nvPicPr>
        <p:blipFill rotWithShape="1">
          <a:blip r:embed="rId2"/>
          <a:srcRect l="32068" t="16248" r="16141" b="13911"/>
          <a:stretch/>
        </p:blipFill>
        <p:spPr bwMode="auto">
          <a:xfrm>
            <a:off x="7297627" y="2189445"/>
            <a:ext cx="4006812" cy="3024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37040" t="20524" r="22073" b="17618"/>
          <a:stretch/>
        </p:blipFill>
        <p:spPr bwMode="auto">
          <a:xfrm>
            <a:off x="969514" y="2189445"/>
            <a:ext cx="4827129" cy="30568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110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Реализация </a:t>
            </a:r>
            <a:r>
              <a:rPr lang="ru-RU" sz="3200" b="1" dirty="0" err="1" smtClean="0">
                <a:solidFill>
                  <a:srgbClr val="264796"/>
                </a:solidFill>
                <a:latin typeface="+mn-lt"/>
              </a:rPr>
              <a:t>экокультурных</a:t>
            </a:r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 практик в ДОО Челябинской области</a:t>
            </a:r>
            <a:endParaRPr lang="ru-RU" sz="3200" b="1" dirty="0">
              <a:solidFill>
                <a:srgbClr val="264796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52371" y="5437385"/>
            <a:ext cx="62211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264796"/>
                </a:solidFill>
              </a:rPr>
              <a:t>МКДОУ</a:t>
            </a:r>
            <a:r>
              <a:rPr lang="ru-RU" b="1" dirty="0">
                <a:solidFill>
                  <a:srgbClr val="264796"/>
                </a:solidFill>
              </a:rPr>
              <a:t> </a:t>
            </a:r>
            <a:r>
              <a:rPr lang="ru-RU" b="1" dirty="0" smtClean="0">
                <a:solidFill>
                  <a:srgbClr val="264796"/>
                </a:solidFill>
              </a:rPr>
              <a:t>«Детский </a:t>
            </a:r>
            <a:r>
              <a:rPr lang="ru-RU" b="1" dirty="0">
                <a:solidFill>
                  <a:srgbClr val="264796"/>
                </a:solidFill>
              </a:rPr>
              <a:t>сад комбинированного вида №</a:t>
            </a:r>
            <a:r>
              <a:rPr lang="ru-RU" b="1" dirty="0" smtClean="0">
                <a:solidFill>
                  <a:srgbClr val="264796"/>
                </a:solidFill>
              </a:rPr>
              <a:t>22»</a:t>
            </a:r>
            <a:r>
              <a:rPr lang="ru-RU" b="1" dirty="0">
                <a:solidFill>
                  <a:srgbClr val="264796"/>
                </a:solidFill>
              </a:rPr>
              <a:t> г</a:t>
            </a:r>
            <a:r>
              <a:rPr lang="ru-RU" b="1" dirty="0" smtClean="0">
                <a:solidFill>
                  <a:srgbClr val="264796"/>
                </a:solidFill>
              </a:rPr>
              <a:t>. Аша</a:t>
            </a:r>
          </a:p>
          <a:p>
            <a:pPr algn="ctr"/>
            <a:r>
              <a:rPr lang="ru-RU" b="1" dirty="0" smtClean="0">
                <a:solidFill>
                  <a:srgbClr val="264796"/>
                </a:solidFill>
              </a:rPr>
              <a:t>Воспитатель </a:t>
            </a:r>
            <a:r>
              <a:rPr lang="ru-RU" b="1" dirty="0" err="1" smtClean="0">
                <a:solidFill>
                  <a:srgbClr val="264796"/>
                </a:solidFill>
              </a:rPr>
              <a:t>Бушаева</a:t>
            </a:r>
            <a:r>
              <a:rPr lang="ru-RU" b="1" dirty="0" smtClean="0">
                <a:solidFill>
                  <a:srgbClr val="264796"/>
                </a:solidFill>
              </a:rPr>
              <a:t> </a:t>
            </a:r>
            <a:r>
              <a:rPr lang="ru-RU" b="1" dirty="0">
                <a:solidFill>
                  <a:srgbClr val="264796"/>
                </a:solidFill>
              </a:rPr>
              <a:t>Марина Вячеславовна</a:t>
            </a:r>
          </a:p>
          <a:p>
            <a:r>
              <a:rPr lang="ru-RU" dirty="0" smtClean="0"/>
              <a:t> </a:t>
            </a:r>
            <a:endParaRPr lang="ru-RU" dirty="0">
              <a:solidFill>
                <a:srgbClr val="26479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01862" y="1836428"/>
            <a:ext cx="5344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Использование игровых практик</a:t>
            </a:r>
            <a:endParaRPr lang="ru-RU" sz="2400" dirty="0"/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2"/>
          <a:srcRect l="30625" t="17958" r="30572" b="12201"/>
          <a:stretch/>
        </p:blipFill>
        <p:spPr bwMode="auto">
          <a:xfrm>
            <a:off x="805952" y="1699328"/>
            <a:ext cx="4421760" cy="4476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://qrcoder.ru/code/?https%3A%2F%2Fnsportal.ru%2Fsites%2Fdefault%2Ffiles%2F2024%2F09%2F29%2Fproekt_igrushka_-trenazher_bushaeva_m._v._.pdf&amp;4&amp;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981" y="3004253"/>
            <a:ext cx="1866900" cy="1866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6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Реализация </a:t>
            </a:r>
            <a:r>
              <a:rPr lang="ru-RU" sz="3200" b="1" dirty="0" err="1" smtClean="0">
                <a:solidFill>
                  <a:srgbClr val="264796"/>
                </a:solidFill>
                <a:latin typeface="+mn-lt"/>
              </a:rPr>
              <a:t>экокультурных</a:t>
            </a:r>
            <a:r>
              <a:rPr lang="ru-RU" sz="3200" b="1" dirty="0" smtClean="0">
                <a:solidFill>
                  <a:srgbClr val="264796"/>
                </a:solidFill>
                <a:latin typeface="+mn-lt"/>
              </a:rPr>
              <a:t> практик в ДОО Челябинской области</a:t>
            </a:r>
            <a:endParaRPr lang="ru-RU" sz="3200" b="1" dirty="0">
              <a:solidFill>
                <a:srgbClr val="264796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85307" y="1836428"/>
            <a:ext cx="4590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Использование игровых практик</a:t>
            </a:r>
            <a:endParaRPr lang="ru-RU" sz="2400" dirty="0"/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2"/>
          <a:srcRect l="29664" t="15679" r="14377" b="8495"/>
          <a:stretch/>
        </p:blipFill>
        <p:spPr bwMode="auto">
          <a:xfrm>
            <a:off x="700444" y="1722712"/>
            <a:ext cx="3672340" cy="2476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30785" t="15964" r="13896" b="8496"/>
          <a:stretch/>
        </p:blipFill>
        <p:spPr bwMode="auto">
          <a:xfrm>
            <a:off x="1792579" y="2993475"/>
            <a:ext cx="3286125" cy="2524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12507" t="285" r="12774"/>
          <a:stretch/>
        </p:blipFill>
        <p:spPr bwMode="auto">
          <a:xfrm>
            <a:off x="4664057" y="2298093"/>
            <a:ext cx="3013563" cy="25011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29665" t="16819" r="15017" b="8780"/>
          <a:stretch/>
        </p:blipFill>
        <p:spPr bwMode="auto">
          <a:xfrm>
            <a:off x="7576608" y="3031575"/>
            <a:ext cx="3286125" cy="2486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20830" y="5494666"/>
            <a:ext cx="10300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26479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МДОУ </a:t>
            </a:r>
            <a:r>
              <a:rPr lang="ru-RU" b="1" dirty="0">
                <a:solidFill>
                  <a:srgbClr val="26479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«Детский сад № 145 общеобразовательного вида» </a:t>
            </a:r>
            <a:r>
              <a:rPr lang="ru-RU" b="1" dirty="0" smtClean="0">
                <a:solidFill>
                  <a:srgbClr val="26479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г. Магнитогорска</a:t>
            </a:r>
          </a:p>
          <a:p>
            <a:pPr algn="ctr"/>
            <a:r>
              <a:rPr lang="ru-RU" b="1" dirty="0" smtClean="0">
                <a:solidFill>
                  <a:srgbClr val="264796"/>
                </a:solidFill>
              </a:rPr>
              <a:t>старший воспитатель </a:t>
            </a:r>
            <a:r>
              <a:rPr lang="ru-RU" b="1" dirty="0" err="1" smtClean="0">
                <a:solidFill>
                  <a:srgbClr val="264796"/>
                </a:solidFill>
              </a:rPr>
              <a:t>Мокрогузова</a:t>
            </a:r>
            <a:r>
              <a:rPr lang="ru-RU" b="1" dirty="0" smtClean="0">
                <a:solidFill>
                  <a:srgbClr val="264796"/>
                </a:solidFill>
              </a:rPr>
              <a:t> </a:t>
            </a:r>
            <a:r>
              <a:rPr lang="ru-RU" b="1" dirty="0">
                <a:solidFill>
                  <a:srgbClr val="264796"/>
                </a:solidFill>
              </a:rPr>
              <a:t>Лариса Николаевна  </a:t>
            </a:r>
          </a:p>
          <a:p>
            <a:pPr algn="ctr"/>
            <a:r>
              <a:rPr lang="ru-RU" b="1" dirty="0">
                <a:solidFill>
                  <a:srgbClr val="264796"/>
                </a:solidFill>
              </a:rPr>
              <a:t> </a:t>
            </a:r>
            <a:r>
              <a:rPr lang="ru-RU" b="1" dirty="0" smtClean="0">
                <a:solidFill>
                  <a:srgbClr val="264796"/>
                </a:solidFill>
              </a:rPr>
              <a:t>педагог-психолог </a:t>
            </a:r>
            <a:r>
              <a:rPr lang="ru-RU" b="1" dirty="0" err="1" smtClean="0">
                <a:solidFill>
                  <a:srgbClr val="264796"/>
                </a:solidFill>
              </a:rPr>
              <a:t>Самигуллина</a:t>
            </a:r>
            <a:r>
              <a:rPr lang="ru-RU" b="1" dirty="0" smtClean="0">
                <a:solidFill>
                  <a:srgbClr val="264796"/>
                </a:solidFill>
              </a:rPr>
              <a:t> Елена</a:t>
            </a:r>
            <a:endParaRPr lang="ru-RU" b="1" dirty="0">
              <a:solidFill>
                <a:srgbClr val="264796"/>
              </a:solidFill>
            </a:endParaRPr>
          </a:p>
          <a:p>
            <a:pPr algn="ctr"/>
            <a:r>
              <a:rPr lang="ru-RU" b="1" dirty="0">
                <a:solidFill>
                  <a:srgbClr val="264796"/>
                </a:solidFill>
              </a:rPr>
              <a:t> </a:t>
            </a:r>
            <a:r>
              <a:rPr lang="ru-RU" b="1" dirty="0" smtClean="0">
                <a:solidFill>
                  <a:srgbClr val="264796"/>
                </a:solidFill>
              </a:rPr>
              <a:t>учитель-логопед Степанова </a:t>
            </a:r>
            <a:r>
              <a:rPr lang="ru-RU" b="1" dirty="0">
                <a:solidFill>
                  <a:srgbClr val="264796"/>
                </a:solidFill>
              </a:rPr>
              <a:t>Елена </a:t>
            </a:r>
            <a:r>
              <a:rPr lang="ru-RU" b="1" dirty="0" smtClean="0">
                <a:solidFill>
                  <a:srgbClr val="264796"/>
                </a:solidFill>
              </a:rPr>
              <a:t>Леонидовна</a:t>
            </a:r>
            <a:endParaRPr lang="ru-RU" sz="1600" b="1" dirty="0">
              <a:solidFill>
                <a:srgbClr val="2647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6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 Light/Constantia">
      <a:majorFont>
        <a:latin typeface="Calibri Light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474</Words>
  <Application>Microsoft Office PowerPoint</Application>
  <PresentationFormat>Широкоэкранный</PresentationFormat>
  <Paragraphs>70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__fkGroteskNeue_598ab8</vt:lpstr>
      <vt:lpstr>Arial</vt:lpstr>
      <vt:lpstr>Book Antiqua</vt:lpstr>
      <vt:lpstr>Calibri</vt:lpstr>
      <vt:lpstr>Calibri Light</vt:lpstr>
      <vt:lpstr>Constantia</vt:lpstr>
      <vt:lpstr>Jost</vt:lpstr>
      <vt:lpstr>Times New Roman</vt:lpstr>
      <vt:lpstr>Тема Office</vt:lpstr>
      <vt:lpstr>Специальное оформление</vt:lpstr>
      <vt:lpstr>1_Специальное оформление</vt:lpstr>
      <vt:lpstr>Всероссийский научно-практический онлайн форум «Непрерывное экологическое образование и просвещение в системе общего образования: современные исследования, достижения и инновации»  30 октября 2024 года </vt:lpstr>
      <vt:lpstr>Экокультурные практики в дошкольных образовательных организациях </vt:lpstr>
      <vt:lpstr>приказ Министерства образования и науки Челябинской области от 22 апреля 2024 года № 01/1027 «О проведении регионального конкурса методических материалов «Лучший экоурок»</vt:lpstr>
      <vt:lpstr>Экокультурные практики в ДОО как основа экологической культуры детей</vt:lpstr>
      <vt:lpstr>Реализация экокультурных практик в ДОО Челябинской области</vt:lpstr>
      <vt:lpstr>Реализация экокультурных практик в ДОО Челябинской области</vt:lpstr>
      <vt:lpstr>Реализация экокультурных практик в ДОО Челябинской области</vt:lpstr>
      <vt:lpstr>Реализация экокультурных практик в ДОО Челябинской области</vt:lpstr>
      <vt:lpstr>Реализация экокультурных практик в ДОО Челябинской области</vt:lpstr>
      <vt:lpstr>Реализация экокультурных практик в ДОО Челябинской области</vt:lpstr>
      <vt:lpstr>Реализация экокультурных практик в ДОО Челябинской области</vt:lpstr>
      <vt:lpstr>Реализация экокультурных практик в ДОО Челябинской области</vt:lpstr>
      <vt:lpstr>Презентация PowerPoint</vt:lpstr>
      <vt:lpstr>Презентация PowerPoint</vt:lpstr>
      <vt:lpstr>Экокультурные практики в дошкольных образовательных организациях </vt:lpstr>
    </vt:vector>
  </TitlesOfParts>
  <Company>ГБУ ДПО РЦОКИО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Старцун Мария Сергеевна</dc:creator>
  <cp:lastModifiedBy>Толмачева Алена Алекснадровна</cp:lastModifiedBy>
  <cp:revision>87</cp:revision>
  <dcterms:created xsi:type="dcterms:W3CDTF">2022-11-08T05:17:39Z</dcterms:created>
  <dcterms:modified xsi:type="dcterms:W3CDTF">2024-10-29T10:04:37Z</dcterms:modified>
</cp:coreProperties>
</file>