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12"/>
  </p:notesMasterIdLst>
  <p:sldIdLst>
    <p:sldId id="266" r:id="rId4"/>
    <p:sldId id="265" r:id="rId5"/>
    <p:sldId id="270" r:id="rId6"/>
    <p:sldId id="269" r:id="rId7"/>
    <p:sldId id="273" r:id="rId8"/>
    <p:sldId id="274" r:id="rId9"/>
    <p:sldId id="275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796"/>
    <a:srgbClr val="E31E24"/>
    <a:srgbClr val="0E3CB0"/>
    <a:srgbClr val="3698CA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1" autoAdjust="0"/>
  </p:normalViewPr>
  <p:slideViewPr>
    <p:cSldViewPr snapToGrid="0">
      <p:cViewPr varScale="1">
        <p:scale>
          <a:sx n="62" d="100"/>
          <a:sy n="62" d="100"/>
        </p:scale>
        <p:origin x="84" y="4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245B-6C98-4B75-8BE7-2F876DFE5DE2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90FF-66FE-4A0F-8066-B105112000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699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образования»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4" y="156658"/>
            <a:ext cx="2649264" cy="11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32" b="29993"/>
          <a:stretch/>
        </p:blipFill>
        <p:spPr>
          <a:xfrm>
            <a:off x="11216091" y="88295"/>
            <a:ext cx="824499" cy="8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образования»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3444995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599351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4350023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4356674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>
                <a:latin typeface="+mn-lt"/>
              </a:rPr>
              <a:t>8 (351) 217 30 89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454091, г. Челябинск, ул. Красноармейская, д. 88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454048, г. Челябинск, ул. Худякова, д. 20 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637434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СОЦИАЛЬНЫХ 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3443835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5133787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сайт ГБУ ДПО ЧИРО</a:t>
              </a: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>
                  <a:latin typeface="+mn-lt"/>
                </a:rPr>
                <a:t>Телеграм</a:t>
              </a:r>
              <a:r>
                <a:rPr lang="ru-RU" sz="1200" b="1" dirty="0">
                  <a:latin typeface="+mn-lt"/>
                </a:rPr>
                <a:t>-канал</a:t>
              </a: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</a:t>
              </a:r>
              <a:r>
                <a:rPr lang="ru-RU" sz="1200" b="1" baseline="0" dirty="0">
                  <a:latin typeface="+mn-lt"/>
                </a:rPr>
                <a:t> в </a:t>
              </a:r>
              <a:r>
                <a:rPr lang="ru-RU" sz="1200" b="1" baseline="0" dirty="0" err="1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 в Одноклассниках</a:t>
              </a:r>
            </a:p>
          </p:txBody>
        </p:sp>
      </p:grp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86" y="156658"/>
            <a:ext cx="2595458" cy="112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59;&#1057;%203.6_&#1087;&#1088;&#1080;&#1083;&#1086;&#1078;&#1077;&#1085;&#1080;&#1077;.docx" TargetMode="External"/><Relationship Id="rId2" Type="http://schemas.openxmlformats.org/officeDocument/2006/relationships/hyperlink" Target="+2.11_&#1087;&#1088;&#1080;&#1083;&#1086;&#1078;&#1077;&#1085;&#1080;&#1077;.docx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5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  <a:t>О печатных изданиях ГБУ ДПО «ЧИРО» по актуальным аспектам дополнительного профессионального образования, </a:t>
            </a:r>
            <a:br>
              <a:rPr lang="ru-RU" sz="25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</a:br>
            <a:r>
              <a:rPr lang="ru-RU" sz="25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  <a:t>планируемых  к публикации</a:t>
            </a:r>
            <a:br>
              <a:rPr lang="ru-RU" sz="24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algn="r">
              <a:lnSpc>
                <a:spcPct val="115000"/>
              </a:lnSpc>
              <a:spcBef>
                <a:spcPts val="0"/>
              </a:spcBef>
            </a:pPr>
            <a:r>
              <a:rPr lang="ru-RU" sz="1800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Скочилова Е.Ю., </a:t>
            </a:r>
            <a:r>
              <a:rPr lang="ru-RU" altLang="ru-RU" sz="1800" dirty="0">
                <a:solidFill>
                  <a:srgbClr val="002060"/>
                </a:solidFill>
                <a:latin typeface="Calibri" panose="020F0502020204030204"/>
                <a:cs typeface="Times New Roman" panose="02020603050405020304" pitchFamily="18" charset="0"/>
              </a:rPr>
              <a:t>начальник отдела  научно-методического </a:t>
            </a:r>
          </a:p>
          <a:p>
            <a:pPr lvl="0" algn="r">
              <a:lnSpc>
                <a:spcPct val="115000"/>
              </a:lnSpc>
              <a:spcBef>
                <a:spcPts val="0"/>
              </a:spcBef>
            </a:pPr>
            <a:r>
              <a:rPr lang="ru-RU" altLang="ru-RU" sz="1800" dirty="0">
                <a:solidFill>
                  <a:srgbClr val="002060"/>
                </a:solidFill>
                <a:latin typeface="Calibri" panose="020F0502020204030204"/>
                <a:cs typeface="Times New Roman" panose="02020603050405020304" pitchFamily="18" charset="0"/>
              </a:rPr>
              <a:t>обеспечения дополнительного профессионального</a:t>
            </a:r>
          </a:p>
          <a:p>
            <a:pPr lvl="0" algn="r">
              <a:lnSpc>
                <a:spcPct val="115000"/>
              </a:lnSpc>
              <a:spcBef>
                <a:spcPts val="0"/>
              </a:spcBef>
            </a:pPr>
            <a:r>
              <a:rPr lang="ru-RU" altLang="ru-RU" sz="1800" dirty="0">
                <a:solidFill>
                  <a:srgbClr val="002060"/>
                </a:solidFill>
                <a:latin typeface="Calibri" panose="020F0502020204030204"/>
                <a:cs typeface="Times New Roman" panose="02020603050405020304" pitchFamily="18" charset="0"/>
              </a:rPr>
              <a:t> образования ГБУ ДПО «ЧИРО</a:t>
            </a:r>
            <a:r>
              <a:rPr lang="ru-RU" altLang="ru-RU" sz="1800" dirty="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200416"/>
            <a:ext cx="10371667" cy="1619697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Times New Roman" panose="02020603050405020304" pitchFamily="18" charset="0"/>
              </a:rPr>
              <a:t>Подготовка учебно-методической и научно-методической продукции ГБУ ДПО «ЧИРО»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099" y="1578279"/>
            <a:ext cx="11624153" cy="4898721"/>
          </a:xfrm>
        </p:spPr>
        <p:txBody>
          <a:bodyPr numCol="1"/>
          <a:lstStyle/>
          <a:p>
            <a:pPr marL="0" lvl="0" indent="357188" algn="just"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spc="-10" dirty="0">
                <a:solidFill>
                  <a:prstClr val="black"/>
                </a:solidFill>
                <a:ea typeface="Times New Roman" panose="02020603050405020304" pitchFamily="18" charset="0"/>
              </a:rPr>
              <a:t>С целью обеспечения научно-методических и учебно-методических условий реализации дополнительных профессиональных программ </a:t>
            </a:r>
            <a:r>
              <a:rPr lang="ru-RU" dirty="0">
                <a:solidFill>
                  <a:prstClr val="black"/>
                </a:solidFill>
                <a:ea typeface="Times New Roman" panose="02020603050405020304" pitchFamily="18" charset="0"/>
              </a:rPr>
              <a:t>в рамках государственной работы</a:t>
            </a:r>
            <a:r>
              <a:rPr lang="ru-RU" sz="2400" dirty="0">
                <a:solidFill>
                  <a:prstClr val="black"/>
                </a:solidFill>
                <a:ea typeface="Times New Roman" panose="02020603050405020304" pitchFamily="18" charset="0"/>
              </a:rPr>
              <a:t> «</a:t>
            </a:r>
            <a:r>
              <a:rPr lang="ru-RU" dirty="0">
                <a:solidFill>
                  <a:prstClr val="black"/>
                </a:solidFill>
                <a:ea typeface="Times New Roman" panose="02020603050405020304" pitchFamily="18" charset="0"/>
              </a:rPr>
              <a:t>Методическое обеспечение образовательной деятельности» по направлению редакционно-издательской и типографской деятельности</a:t>
            </a:r>
          </a:p>
          <a:p>
            <a:pPr marL="0" lvl="0" indent="0" algn="just">
              <a:buNone/>
              <a:tabLst>
                <a:tab pos="630555" algn="l"/>
              </a:tabLst>
            </a:pPr>
            <a:endParaRPr lang="ru-RU" dirty="0">
              <a:solidFill>
                <a:prstClr val="black"/>
              </a:solidFill>
              <a:ea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/>
              <a:t>План издания печатной учебно-методической и научно – методической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продукции ГБУ ДПО «ЧИРО» на 2024 год (приказ ГБУ ДПО «ЧИРО» от 16.02.2024 г. № 200 – ОД)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76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942" y="0"/>
            <a:ext cx="10649791" cy="1215025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Times New Roman" panose="02020603050405020304" pitchFamily="18" charset="0"/>
              </a:rPr>
              <a:t>Подготовка учебно-методической и научно-методической продукции ГБУ ДПО «ЧИРО»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411" y="1027135"/>
            <a:ext cx="11098060" cy="54498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</a:rPr>
              <a:t>в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I</a:t>
            </a:r>
            <a:r>
              <a:rPr lang="en-US" b="1" dirty="0">
                <a:solidFill>
                  <a:srgbClr val="0070C0"/>
                </a:solidFill>
              </a:rPr>
              <a:t>I</a:t>
            </a:r>
            <a:r>
              <a:rPr lang="ru-RU" b="1" dirty="0">
                <a:solidFill>
                  <a:srgbClr val="0070C0"/>
                </a:solidFill>
              </a:rPr>
              <a:t> квартале (апрель) 2024 года </a:t>
            </a:r>
          </a:p>
          <a:p>
            <a:pPr marL="0" indent="0" algn="ctr">
              <a:buNone/>
            </a:pPr>
            <a:r>
              <a:rPr lang="ru-RU" dirty="0"/>
              <a:t>подготовлены к публикации </a:t>
            </a:r>
            <a:r>
              <a:rPr lang="ru-RU" b="1" dirty="0">
                <a:solidFill>
                  <a:srgbClr val="FF0000"/>
                </a:solidFill>
              </a:rPr>
              <a:t>10 изданий </a:t>
            </a:r>
            <a:r>
              <a:rPr lang="ru-RU" dirty="0">
                <a:solidFill>
                  <a:srgbClr val="FF0000"/>
                </a:solidFill>
              </a:rPr>
              <a:t>  </a:t>
            </a:r>
            <a:r>
              <a:rPr lang="ru-RU" dirty="0"/>
              <a:t>учебно-методического и научно-методического характера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/>
              <a:t>производственно-практическое издание – </a:t>
            </a:r>
            <a:r>
              <a:rPr lang="ru-RU" dirty="0">
                <a:solidFill>
                  <a:srgbClr val="FF0000"/>
                </a:solidFill>
              </a:rPr>
              <a:t>7 </a:t>
            </a:r>
            <a:r>
              <a:rPr lang="ru-RU" dirty="0"/>
              <a:t>(методические рекомендации – 5; учебно-методическое пособие – 1; сборник материалов – 1);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/>
              <a:t>учебное издание – </a:t>
            </a:r>
            <a:r>
              <a:rPr lang="ru-RU" dirty="0">
                <a:solidFill>
                  <a:srgbClr val="FF0000"/>
                </a:solidFill>
              </a:rPr>
              <a:t>3</a:t>
            </a:r>
            <a:r>
              <a:rPr lang="ru-RU" dirty="0"/>
              <a:t> ( практикум – 1, учебное пособие – 1, сборник сочинений – 1).</a:t>
            </a:r>
          </a:p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Разработаны   издания (3) с участием специалистов дошкольных образовательных организаций Челябинской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084512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237995"/>
            <a:ext cx="10371667" cy="914400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Times New Roman" panose="02020603050405020304" pitchFamily="18" charset="0"/>
              </a:rPr>
              <a:t>Подготовка учебно-методической и научно-методической продукции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1066" y="1286948"/>
            <a:ext cx="10371667" cy="5101325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None/>
              <a:tabLst>
                <a:tab pos="630555" algn="l"/>
              </a:tabLst>
            </a:pPr>
            <a:r>
              <a:rPr lang="ru-RU" sz="2400" b="1" dirty="0">
                <a:solidFill>
                  <a:srgbClr val="5B9BD5"/>
                </a:solidFill>
                <a:ea typeface="Times New Roman" panose="02020603050405020304" pitchFamily="18" charset="0"/>
              </a:rPr>
              <a:t>в разработке изданий участвовали структурные подразделения (7)</a:t>
            </a:r>
          </a:p>
          <a:p>
            <a:pPr marL="0" lvl="0" indent="0" algn="ctr">
              <a:spcBef>
                <a:spcPts val="0"/>
              </a:spcBef>
              <a:buNone/>
              <a:tabLst>
                <a:tab pos="630555" algn="l"/>
              </a:tabLst>
            </a:pPr>
            <a:endParaRPr lang="ru-RU" sz="2400" b="1" dirty="0">
              <a:solidFill>
                <a:srgbClr val="5B9BD5"/>
              </a:solidFill>
              <a:ea typeface="Times New Roman" panose="02020603050405020304" pitchFamily="18" charset="0"/>
            </a:endParaRPr>
          </a:p>
          <a:p>
            <a:pPr marL="263525" lvl="0" indent="355600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>
                <a:effectLst/>
                <a:ea typeface="Times New Roman" panose="02020603050405020304" pitchFamily="18" charset="0"/>
              </a:rPr>
              <a:t>управление ведомственных информационных систем и цифровой трансформации</a:t>
            </a:r>
            <a:endParaRPr lang="ru-RU" sz="2000" dirty="0">
              <a:solidFill>
                <a:prstClr val="black"/>
              </a:solidFill>
              <a:ea typeface="Times New Roman" panose="02020603050405020304" pitchFamily="18" charset="0"/>
            </a:endParaRPr>
          </a:p>
          <a:p>
            <a:pPr marL="685800" lvl="0" indent="-4572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  <a:ea typeface="Times New Roman" panose="02020603050405020304" pitchFamily="18" charset="0"/>
              </a:rPr>
              <a:t>кафедра социально-гуманитарного и этнокультурного образования</a:t>
            </a:r>
          </a:p>
          <a:p>
            <a:pPr marL="685800" lvl="0" indent="-4572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  <a:ea typeface="Times New Roman" panose="02020603050405020304" pitchFamily="18" charset="0"/>
              </a:rPr>
              <a:t>кафедра филологического образования и родных языков</a:t>
            </a:r>
          </a:p>
          <a:p>
            <a:pPr marL="685800" lvl="0" indent="-4572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  <a:ea typeface="Times New Roman" panose="02020603050405020304" pitchFamily="18" charset="0"/>
              </a:rPr>
              <a:t>кафедра инклюзивного образования</a:t>
            </a:r>
          </a:p>
          <a:p>
            <a:pPr marL="685800" lvl="0" indent="-4572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  <a:ea typeface="Times New Roman" panose="02020603050405020304" pitchFamily="18" charset="0"/>
              </a:rPr>
              <a:t>кафедра воспитания и дополнительного образования</a:t>
            </a:r>
          </a:p>
          <a:p>
            <a:pPr marL="685800" lvl="0" indent="-4572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  <a:ea typeface="Times New Roman" panose="02020603050405020304" pitchFamily="18" charset="0"/>
              </a:rPr>
              <a:t>кафедра развития дошкольного образования</a:t>
            </a:r>
          </a:p>
          <a:p>
            <a:pPr marL="685800" lvl="0" indent="-4572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  <a:ea typeface="Times New Roman" panose="02020603050405020304" pitchFamily="18" charset="0"/>
              </a:rPr>
              <a:t>отдел внутренней системы оценки качества образования</a:t>
            </a:r>
          </a:p>
          <a:p>
            <a:pPr lvl="0" indent="0" algn="ctr">
              <a:buNone/>
              <a:tabLst>
                <a:tab pos="630555" algn="l"/>
              </a:tabLst>
            </a:pPr>
            <a:endParaRPr lang="ru-RU" sz="2200" dirty="0">
              <a:solidFill>
                <a:srgbClr val="4472C4">
                  <a:lumMod val="75000"/>
                </a:srgbClr>
              </a:solidFill>
              <a:ea typeface="Times New Roman" panose="02020603050405020304" pitchFamily="18" charset="0"/>
              <a:hlinkClick r:id="rId2" action="ppaction://hlinkfile"/>
            </a:endParaRPr>
          </a:p>
          <a:p>
            <a:pPr lvl="0" indent="0" algn="ctr">
              <a:buNone/>
              <a:tabLst>
                <a:tab pos="630555" algn="l"/>
              </a:tabLst>
            </a:pPr>
            <a:r>
              <a:rPr lang="ru-RU" sz="2200" dirty="0">
                <a:solidFill>
                  <a:srgbClr val="4472C4">
                    <a:lumMod val="75000"/>
                  </a:srgbClr>
                </a:solidFill>
                <a:ea typeface="Times New Roman" panose="02020603050405020304" pitchFamily="18" charset="0"/>
                <a:hlinkClick r:id="rId3" action="ppaction://hlinkfile"/>
              </a:rPr>
              <a:t>Структурными подразделениями </a:t>
            </a:r>
            <a:r>
              <a:rPr lang="ru-RU" sz="2200" dirty="0">
                <a:solidFill>
                  <a:srgbClr val="FF0000"/>
                </a:solidFill>
                <a:ea typeface="Times New Roman" panose="02020603050405020304" pitchFamily="18" charset="0"/>
                <a:hlinkClick r:id="rId3" action="ppaction://hlinkfile"/>
              </a:rPr>
              <a:t>подготовлены заявки на печатные издания научно-методического и учебно-методического </a:t>
            </a:r>
            <a:r>
              <a:rPr lang="ru-RU" sz="2200" dirty="0">
                <a:solidFill>
                  <a:srgbClr val="4472C4">
                    <a:lumMod val="75000"/>
                  </a:srgbClr>
                </a:solidFill>
                <a:ea typeface="Times New Roman" panose="02020603050405020304" pitchFamily="18" charset="0"/>
                <a:hlinkClick r:id="rId3" action="ppaction://hlinkfile"/>
              </a:rPr>
              <a:t>характера (</a:t>
            </a:r>
            <a:r>
              <a:rPr lang="ru-RU" sz="2200" dirty="0">
                <a:solidFill>
                  <a:srgbClr val="FF0000"/>
                </a:solidFill>
                <a:ea typeface="Times New Roman" panose="02020603050405020304" pitchFamily="18" charset="0"/>
                <a:hlinkClick r:id="rId3" action="ppaction://hlinkfile"/>
              </a:rPr>
              <a:t>приложение)</a:t>
            </a:r>
            <a:endParaRPr lang="ru-RU" sz="2200" dirty="0">
              <a:solidFill>
                <a:srgbClr val="FF0000"/>
              </a:solidFill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707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244" y="438411"/>
            <a:ext cx="10023489" cy="363256"/>
          </a:xfrm>
        </p:spPr>
        <p:txBody>
          <a:bodyPr>
            <a:noAutofit/>
          </a:bodyPr>
          <a:lstStyle/>
          <a:p>
            <a:pPr lvl="0" algn="ctr">
              <a:spcBef>
                <a:spcPts val="0"/>
              </a:spcBef>
              <a:tabLst>
                <a:tab pos="630555" algn="l"/>
              </a:tabLst>
            </a:pPr>
            <a:br>
              <a:rPr lang="ru-RU" sz="3200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  <a:cs typeface="+mn-cs"/>
              </a:rPr>
            </a:br>
            <a:r>
              <a:rPr lang="ru-RU" sz="3200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  <a:cs typeface="+mn-cs"/>
              </a:rPr>
              <a:t>Издания с кодом </a:t>
            </a:r>
            <a:r>
              <a:rPr lang="en-US" sz="32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ISBN</a:t>
            </a:r>
            <a:br>
              <a:rPr lang="ru-RU" sz="32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ru-RU" sz="32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987" y="1193368"/>
            <a:ext cx="11475114" cy="5132275"/>
          </a:xfrm>
        </p:spPr>
        <p:txBody>
          <a:bodyPr>
            <a:normAutofit fontScale="92500" lnSpcReduction="20000"/>
          </a:bodyPr>
          <a:lstStyle/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sz="2800" dirty="0">
                <a:effectLst/>
                <a:ea typeface="Times New Roman" panose="02020603050405020304" pitchFamily="18" charset="0"/>
              </a:rPr>
              <a:t>Применение педагогических практик формирования духовно-нравственной культуры у обучающихся школы: методические рекомендации </a:t>
            </a:r>
            <a:r>
              <a:rPr lang="ru-RU" sz="22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b="1" i="1" dirty="0">
                <a:solidFill>
                  <a:srgbClr val="002060"/>
                </a:solidFill>
              </a:rPr>
              <a:t>кафедра социально-гуманитарного и этнокультурного образования)</a:t>
            </a:r>
          </a:p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630555" algn="l"/>
              </a:tabLst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Times New Roman" panose="02020603050405020304" pitchFamily="18" charset="0"/>
              <a:cs typeface="+mn-cs"/>
            </a:endParaRPr>
          </a:p>
          <a:p>
            <a:pPr marR="0" algn="just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>
                <a:tab pos="630555" algn="l"/>
              </a:tabLst>
              <a:defRPr/>
            </a:pPr>
            <a:r>
              <a:rPr lang="ru-RU" dirty="0"/>
              <a:t>Разработка диагностических материалов для оценки результатов освоения обучающимися дополнительных общеобразовательных программ: методические рекомендации</a:t>
            </a:r>
            <a:r>
              <a:rPr lang="ru-RU" b="1" i="1" dirty="0">
                <a:solidFill>
                  <a:srgbClr val="002060"/>
                </a:solidFill>
              </a:rPr>
              <a:t> (кафедра воспитания и дополнительного образования)</a:t>
            </a:r>
          </a:p>
          <a:p>
            <a:pPr marR="0" algn="just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>
                <a:tab pos="630555" algn="l"/>
              </a:tabLst>
              <a:defRPr/>
            </a:pPr>
            <a:endParaRPr lang="ru-RU" dirty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dirty="0"/>
              <a:t>Организация </a:t>
            </a:r>
            <a:r>
              <a:rPr lang="ru-RU" dirty="0" err="1"/>
              <a:t>киновстречи</a:t>
            </a:r>
            <a:r>
              <a:rPr lang="ru-RU" dirty="0"/>
              <a:t> как формы проблемно-ценностного общения детей, молодежи и взрослых: учебно-методическое пособие </a:t>
            </a:r>
            <a:r>
              <a:rPr lang="ru-RU" sz="2800" b="1" i="1" dirty="0">
                <a:solidFill>
                  <a:srgbClr val="002060"/>
                </a:solidFill>
              </a:rPr>
              <a:t>(кафедра воспитания и дополнительного образования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)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630555" algn="l"/>
              </a:tabLst>
            </a:pPr>
            <a:endParaRPr lang="ru-RU" dirty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630555" algn="l"/>
              </a:tabLst>
            </a:pPr>
            <a:endParaRPr lang="ru-RU" sz="2200" b="1" i="1" dirty="0">
              <a:solidFill>
                <a:srgbClr val="002060"/>
              </a:solidFill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sz="2800" dirty="0">
                <a:effectLst/>
                <a:ea typeface="Calibri" panose="020F0502020204030204" pitchFamily="34" charset="0"/>
              </a:rPr>
              <a:t>Сборник сочинений победителей регионального этапа Всероссийского конкурса сочинений «Без срока давности» 2021-2024 гг. </a:t>
            </a:r>
            <a:r>
              <a:rPr lang="ru-RU" b="1" i="1" dirty="0">
                <a:solidFill>
                  <a:srgbClr val="002060"/>
                </a:solidFill>
              </a:rPr>
              <a:t>(кафедра филологического образования и родных языков)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2408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244" y="438411"/>
            <a:ext cx="10023489" cy="363256"/>
          </a:xfrm>
        </p:spPr>
        <p:txBody>
          <a:bodyPr>
            <a:noAutofit/>
          </a:bodyPr>
          <a:lstStyle/>
          <a:p>
            <a:pPr lvl="0" algn="ctr">
              <a:spcBef>
                <a:spcPts val="0"/>
              </a:spcBef>
              <a:tabLst>
                <a:tab pos="630555" algn="l"/>
              </a:tabLst>
            </a:pPr>
            <a:br>
              <a:rPr lang="ru-RU" sz="3200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  <a:cs typeface="+mn-cs"/>
              </a:rPr>
            </a:br>
            <a:r>
              <a:rPr lang="ru-RU" sz="3200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  <a:cs typeface="+mn-cs"/>
              </a:rPr>
              <a:t>Издания с кодом </a:t>
            </a:r>
            <a:r>
              <a:rPr lang="en-US" sz="32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ISBN</a:t>
            </a:r>
            <a:br>
              <a:rPr lang="ru-RU" sz="32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ru-RU" sz="32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987" y="1193368"/>
            <a:ext cx="11475114" cy="5132275"/>
          </a:xfrm>
        </p:spPr>
        <p:txBody>
          <a:bodyPr>
            <a:normAutofit/>
          </a:bodyPr>
          <a:lstStyle/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dirty="0"/>
              <a:t>Формирование ключевых социальных компетенций у детей дошкольного возраста: методические рекомендации </a:t>
            </a:r>
            <a:r>
              <a:rPr lang="ru-RU" sz="2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b="1" i="1" dirty="0">
                <a:solidFill>
                  <a:srgbClr val="002060"/>
                </a:solidFill>
              </a:rPr>
              <a:t>кафедра развития дошкольного образования)</a:t>
            </a:r>
          </a:p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630555" algn="l"/>
              </a:tabLst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Times New Roman" panose="02020603050405020304" pitchFamily="18" charset="0"/>
              <a:cs typeface="+mn-cs"/>
            </a:endParaRPr>
          </a:p>
          <a:p>
            <a:pPr marR="0" algn="just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>
                <a:tab pos="630555" algn="l"/>
              </a:tabLst>
              <a:defRPr/>
            </a:pPr>
            <a:r>
              <a:rPr lang="ru-RU" dirty="0"/>
              <a:t>Развитие изобразительной деятельности дошкольников с нарушениями опорно-двигательного аппарата (ДЦП): методические рекомендации </a:t>
            </a:r>
            <a:r>
              <a:rPr lang="ru-RU" i="1" dirty="0">
                <a:solidFill>
                  <a:srgbClr val="002060"/>
                </a:solidFill>
              </a:rPr>
              <a:t>(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кафедра развития дошкольного образования)</a:t>
            </a:r>
          </a:p>
          <a:p>
            <a:pPr marR="0" algn="just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>
                <a:tab pos="630555" algn="l"/>
              </a:tabLst>
              <a:defRPr/>
            </a:pPr>
            <a:endParaRPr lang="ru-RU" b="1" i="1" dirty="0">
              <a:solidFill>
                <a:srgbClr val="002060"/>
              </a:solidFill>
              <a:latin typeface="Calibri" panose="020F0502020204030204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630555" algn="l"/>
              </a:tabLst>
              <a:defRPr/>
            </a:pPr>
            <a:r>
              <a:rPr lang="ru-RU" dirty="0"/>
              <a:t>Вариативность форм педагогического сопровождения участников образовательных отношений: методические рекомендации </a:t>
            </a:r>
            <a:r>
              <a:rPr lang="ru-RU" b="1" i="1" dirty="0">
                <a:solidFill>
                  <a:srgbClr val="002060"/>
                </a:solidFill>
              </a:rPr>
              <a:t>(кафедра инклюзивного образования)</a:t>
            </a:r>
          </a:p>
          <a:p>
            <a:pPr marR="0" algn="just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>
                <a:tab pos="630555" algn="l"/>
              </a:tabLst>
              <a:defRPr/>
            </a:pP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algn="just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>
                <a:tab pos="630555" algn="l"/>
              </a:tabLst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5707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5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  <a:t>О печатных изданиях ГБУ ДПО «ЧИРО» по актуальным аспектам дополнительного профессионального образования, </a:t>
            </a:r>
            <a:br>
              <a:rPr lang="ru-RU" sz="25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</a:br>
            <a:r>
              <a:rPr lang="ru-RU" sz="25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  <a:t>планируемых  к публикации</a:t>
            </a:r>
            <a:br>
              <a:rPr lang="ru-RU" sz="24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algn="r">
              <a:lnSpc>
                <a:spcPct val="115000"/>
              </a:lnSpc>
              <a:spcBef>
                <a:spcPts val="0"/>
              </a:spcBef>
            </a:pPr>
            <a:r>
              <a:rPr lang="ru-RU" sz="1800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Скочилова Е.Ю., </a:t>
            </a:r>
            <a:r>
              <a:rPr lang="ru-RU" altLang="ru-RU" sz="1800" dirty="0">
                <a:solidFill>
                  <a:srgbClr val="002060"/>
                </a:solidFill>
                <a:latin typeface="Calibri" panose="020F0502020204030204"/>
                <a:cs typeface="Times New Roman" panose="02020603050405020304" pitchFamily="18" charset="0"/>
              </a:rPr>
              <a:t>начальник отдела  научно-методического </a:t>
            </a:r>
          </a:p>
          <a:p>
            <a:pPr lvl="0" algn="r">
              <a:lnSpc>
                <a:spcPct val="115000"/>
              </a:lnSpc>
              <a:spcBef>
                <a:spcPts val="0"/>
              </a:spcBef>
            </a:pPr>
            <a:r>
              <a:rPr lang="ru-RU" altLang="ru-RU" sz="1800" dirty="0">
                <a:solidFill>
                  <a:srgbClr val="002060"/>
                </a:solidFill>
                <a:latin typeface="Calibri" panose="020F0502020204030204"/>
                <a:cs typeface="Times New Roman" panose="02020603050405020304" pitchFamily="18" charset="0"/>
              </a:rPr>
              <a:t>обеспечения дополнительного профессионального</a:t>
            </a:r>
          </a:p>
          <a:p>
            <a:pPr lvl="0" algn="r">
              <a:lnSpc>
                <a:spcPct val="115000"/>
              </a:lnSpc>
              <a:spcBef>
                <a:spcPts val="0"/>
              </a:spcBef>
            </a:pPr>
            <a:r>
              <a:rPr lang="ru-RU" altLang="ru-RU" sz="1800" dirty="0">
                <a:solidFill>
                  <a:srgbClr val="002060"/>
                </a:solidFill>
                <a:latin typeface="Calibri" panose="020F0502020204030204"/>
                <a:cs typeface="Times New Roman" panose="02020603050405020304" pitchFamily="18" charset="0"/>
              </a:rPr>
              <a:t> образования ГБУ ДПО «ЧИРО</a:t>
            </a:r>
            <a:r>
              <a:rPr lang="ru-RU" altLang="ru-RU" sz="1800" dirty="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7718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252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440</Words>
  <Application>Microsoft Office PowerPoint</Application>
  <PresentationFormat>Широкоэкранный</PresentationFormat>
  <Paragraphs>49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Arial</vt:lpstr>
      <vt:lpstr>Book Antiqua</vt:lpstr>
      <vt:lpstr>Calibri</vt:lpstr>
      <vt:lpstr>Calibri Light</vt:lpstr>
      <vt:lpstr>Constantia</vt:lpstr>
      <vt:lpstr>Times New Roman</vt:lpstr>
      <vt:lpstr>Wingdings</vt:lpstr>
      <vt:lpstr>Тема Office</vt:lpstr>
      <vt:lpstr>Специальное оформление</vt:lpstr>
      <vt:lpstr>1_Специальное оформление</vt:lpstr>
      <vt:lpstr>О печатных изданиях ГБУ ДПО «ЧИРО» по актуальным аспектам дополнительного профессионального образования,  планируемых  к публикации </vt:lpstr>
      <vt:lpstr>Подготовка учебно-методической и научно-методической продукции ГБУ ДПО «ЧИРО»</vt:lpstr>
      <vt:lpstr>Подготовка учебно-методической и научно-методической продукции ГБУ ДПО «ЧИРО»</vt:lpstr>
      <vt:lpstr>Подготовка учебно-методической и научно-методической продукции</vt:lpstr>
      <vt:lpstr> Издания с кодом ISBN </vt:lpstr>
      <vt:lpstr> Издания с кодом ISBN </vt:lpstr>
      <vt:lpstr>О печатных изданиях ГБУ ДПО «ЧИРО» по актуальным аспектам дополнительного профессионального образования,  планируемых  к публикации </vt:lpstr>
      <vt:lpstr>Презентация PowerPoint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Елена Скочилова</cp:lastModifiedBy>
  <cp:revision>74</cp:revision>
  <dcterms:created xsi:type="dcterms:W3CDTF">2022-11-08T05:17:39Z</dcterms:created>
  <dcterms:modified xsi:type="dcterms:W3CDTF">2024-04-23T02:06:34Z</dcterms:modified>
</cp:coreProperties>
</file>