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9"/>
  </p:notesMasterIdLst>
  <p:sldIdLst>
    <p:sldId id="266" r:id="rId4"/>
    <p:sldId id="269" r:id="rId5"/>
    <p:sldId id="268" r:id="rId6"/>
    <p:sldId id="270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99FF"/>
    <a:srgbClr val="0E3CB0"/>
    <a:srgbClr val="264796"/>
    <a:srgbClr val="E31E24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2066396"/>
            <a:ext cx="6781801" cy="23876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методических материалах Челябинской области в сборник Российской академии образования «Приобщение обучающихся к традиционными российским ценностям: инновационный опыт и успешные региональные практики»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2" y="4872643"/>
            <a:ext cx="6781801" cy="1446515"/>
          </a:xfrm>
        </p:spPr>
        <p:txBody>
          <a:bodyPr vert="horz" lIns="91440" tIns="45720" rIns="91440" bIns="45720" rtlCol="0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Уткина Татьяна Валерьевна,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кандидат педагогических наук, доцент, начальник Центра научно-исследовательской работы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375" y="62254"/>
            <a:ext cx="10261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Научно-методический сборник «Приобщение обучающихся к традиционным российским ценностям: инновационный опыт и региональные воспитательные практики»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0983" y="1733455"/>
            <a:ext cx="11070771" cy="717016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Региональный опыт ученых и педагогов-практиков по сохранению и укреплению традиционных духовно-нравственных ценностей в едином образовательном пространстве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552431" y="2521830"/>
            <a:ext cx="237068" cy="660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4201" y="3234264"/>
            <a:ext cx="2142066" cy="8297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dk1"/>
                </a:solidFill>
              </a:rPr>
              <a:t>принципы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54866" y="3235473"/>
            <a:ext cx="1989665" cy="8297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подходы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553127" y="3271968"/>
            <a:ext cx="2091265" cy="8297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dk1"/>
                </a:solidFill>
              </a:rPr>
              <a:t>технологии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122631" y="3234264"/>
            <a:ext cx="1989665" cy="8297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dk1"/>
                </a:solidFill>
              </a:rPr>
              <a:t>формы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385362" y="3234264"/>
            <a:ext cx="1998133" cy="82973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методы</a:t>
            </a:r>
            <a:endParaRPr lang="ru-RU" dirty="0">
              <a:solidFill>
                <a:schemeClr val="dk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2486" y="4170462"/>
            <a:ext cx="10549460" cy="474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dk1"/>
                </a:solidFill>
              </a:rPr>
              <a:t>Приобщение обучающихся к традиционным российским ценностям через организаци</a:t>
            </a:r>
            <a:r>
              <a:rPr lang="ru-RU" dirty="0"/>
              <a:t>ю и управление:</a:t>
            </a:r>
            <a:endParaRPr lang="ru-RU" dirty="0">
              <a:solidFill>
                <a:schemeClr val="dk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3931104" y="2543600"/>
            <a:ext cx="237068" cy="660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987216" y="2550856"/>
            <a:ext cx="237068" cy="660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8338462" y="2532655"/>
            <a:ext cx="237068" cy="660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10480225" y="2521829"/>
            <a:ext cx="237068" cy="660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5">
            <a:extLst>
              <a:ext uri="{FF2B5EF4-FFF2-40B4-BE49-F238E27FC236}">
                <a16:creationId xmlns:a16="http://schemas.microsoft.com/office/drawing/2014/main" id="{35185297-311E-45B7-B2DC-9E5C136CB2A5}"/>
              </a:ext>
            </a:extLst>
          </p:cNvPr>
          <p:cNvSpPr txBox="1">
            <a:spLocks/>
          </p:cNvSpPr>
          <p:nvPr/>
        </p:nvSpPr>
        <p:spPr>
          <a:xfrm>
            <a:off x="899590" y="893789"/>
            <a:ext cx="9699170" cy="47678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i="1" dirty="0"/>
              <a:t>Письмо Федерального государственного бюджетного учреждения «Российская академия образования» от 14.03.2024 №ВБ-154</a:t>
            </a:r>
            <a:r>
              <a:rPr lang="en-US" sz="1800" i="1" dirty="0"/>
              <a:t>/</a:t>
            </a:r>
            <a:r>
              <a:rPr lang="ru-RU" sz="1800" i="1" dirty="0"/>
              <a:t>12 «О подготовке методических материалов»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DF32A1-F645-81DF-A852-27D188BACF7B}"/>
              </a:ext>
            </a:extLst>
          </p:cNvPr>
          <p:cNvSpPr txBox="1"/>
          <p:nvPr/>
        </p:nvSpPr>
        <p:spPr>
          <a:xfrm>
            <a:off x="1535713" y="4845600"/>
            <a:ext cx="914007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процессами обучения, воспитания и развития </a:t>
            </a:r>
            <a:endParaRPr lang="en-US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285750" marR="0" indent="-28575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обновлением содержания образования, в том числе дополнительного</a:t>
            </a:r>
            <a:endParaRPr lang="en-US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285750" marR="0" indent="-28575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взаимодействием образовательной организации с субъектами социального партнерства, другими </a:t>
            </a:r>
            <a:r>
              <a:rPr lang="ru-RU" sz="18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институтами социализации</a:t>
            </a:r>
            <a:endParaRPr lang="en-US" sz="16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3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171215" y="6450132"/>
            <a:ext cx="2743200" cy="365125"/>
          </a:xfrm>
        </p:spPr>
        <p:txBody>
          <a:bodyPr/>
          <a:lstStyle/>
          <a:p>
            <a:fld id="{066DB57E-5C08-45A7-908E-25203FEECD26}" type="slidenum">
              <a:rPr lang="ru-RU" smtClean="0"/>
              <a:t>3</a:t>
            </a:fld>
            <a:endParaRPr lang="ru-RU" dirty="0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95942" y="2150393"/>
            <a:ext cx="3691465" cy="3444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600"/>
              </a:spcBef>
            </a:pPr>
            <a:r>
              <a:rPr lang="ru-RU" sz="2000" b="1" dirty="0">
                <a:latin typeface="+mn-lt"/>
                <a:ea typeface="+mn-ea"/>
                <a:cs typeface="Calibri" panose="020F0502020204030204" pitchFamily="34" charset="0"/>
              </a:rPr>
              <a:t>Рабочая группа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Центр научно-исследовательской работы</a:t>
            </a:r>
          </a:p>
          <a:p>
            <a:pPr marL="457200" indent="-4572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Управление воспитания и дополнительного образования </a:t>
            </a:r>
          </a:p>
          <a:p>
            <a:pPr marL="457200" indent="-4572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Кафедра начального образования </a:t>
            </a:r>
          </a:p>
          <a:p>
            <a:pPr marL="457200" indent="-4572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Кафедра естественно-математических дисциплин </a:t>
            </a:r>
          </a:p>
          <a:p>
            <a:pPr marL="457200" indent="-4572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Кафедра социально-гуманитарного и этнокультурного образования</a:t>
            </a:r>
          </a:p>
          <a:p>
            <a:pPr marL="457200" indent="-4572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1600" dirty="0">
                <a:latin typeface="+mn-lt"/>
              </a:rPr>
              <a:t>Кафедра развития дошкольного образования</a:t>
            </a:r>
            <a:endParaRPr lang="ru-RU" sz="1600" b="1" dirty="0">
              <a:solidFill>
                <a:srgbClr val="264796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195942" y="1426782"/>
            <a:ext cx="5838144" cy="52667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</a:pPr>
            <a:endParaRPr lang="ru-RU" sz="16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92055B-D643-1C73-BBA1-63CE296655D6}"/>
              </a:ext>
            </a:extLst>
          </p:cNvPr>
          <p:cNvSpPr/>
          <p:nvPr/>
        </p:nvSpPr>
        <p:spPr>
          <a:xfrm>
            <a:off x="698501" y="164435"/>
            <a:ext cx="10261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Научно-методический сборник «Приобщение обучающихся к традиционным российским ценностям: </a:t>
            </a:r>
          </a:p>
          <a:p>
            <a:pPr algn="ctr"/>
            <a:r>
              <a:rPr lang="ru-RU" sz="24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инновационный опыт и региональные воспитательные практики»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3E7D3D-A46F-09E0-6C50-D275D66CB96B}"/>
              </a:ext>
            </a:extLst>
          </p:cNvPr>
          <p:cNvSpPr txBox="1"/>
          <p:nvPr/>
        </p:nvSpPr>
        <p:spPr>
          <a:xfrm>
            <a:off x="4169831" y="1364764"/>
            <a:ext cx="7826227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1) </a:t>
            </a:r>
            <a:r>
              <a:rPr lang="ru-RU" sz="15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определены традиционные ценности </a:t>
            </a:r>
            <a:r>
              <a:rPr lang="ru-RU" sz="15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в контексте Указа Президента Российской Федерации от 09 ноября 2022 г. № 809 «Об утверждении Основ государственной политики по сохранению и укреплению традиционных российских духовно-нравственных ценностей», такие как: </a:t>
            </a:r>
            <a:r>
              <a:rPr lang="ru-RU" sz="15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жизнь, патриотизм, гражданственность, служение Отечеству и ответственность за его судьбу, высокие нравственные идеалы, созидательный труд, приоритет духовного над материальным, историческая память и преемственность поколений, единство народов России</a:t>
            </a:r>
            <a:endParaRPr lang="en-US" sz="15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r>
              <a:rPr lang="ru-RU" sz="1500" dirty="0">
                <a:effectLst/>
                <a:ea typeface="Calibri" panose="020F0502020204030204" pitchFamily="34" charset="0"/>
              </a:rPr>
              <a:t>2) </a:t>
            </a:r>
            <a:r>
              <a:rPr lang="ru-RU" sz="15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проанализированы региональные проекты/концепции</a:t>
            </a:r>
            <a:r>
              <a:rPr lang="ru-RU" sz="15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направленные на </a:t>
            </a:r>
            <a:r>
              <a:rPr lang="ru-RU" sz="1500" dirty="0">
                <a:effectLst/>
                <a:ea typeface="Calibri" panose="020F0502020204030204" pitchFamily="34" charset="0"/>
              </a:rPr>
              <a:t>духовно-нравственное воспитание и приобщение обучающихся к традиционным российским ценностям обучающихся</a:t>
            </a:r>
          </a:p>
          <a:p>
            <a:r>
              <a:rPr lang="ru-RU" sz="1500" dirty="0">
                <a:effectLst/>
                <a:ea typeface="Calibri" panose="020F0502020204030204" pitchFamily="34" charset="0"/>
              </a:rPr>
              <a:t>3) </a:t>
            </a:r>
            <a:r>
              <a:rPr lang="ru-RU" sz="1500" b="1" dirty="0">
                <a:effectLst/>
                <a:ea typeface="Calibri" panose="020F0502020204030204" pitchFamily="34" charset="0"/>
              </a:rPr>
              <a:t>определены основные направления </a:t>
            </a:r>
            <a:r>
              <a:rPr lang="ru-RU" sz="1500" dirty="0">
                <a:effectLst/>
                <a:ea typeface="Calibri" panose="020F0502020204030204" pitchFamily="34" charset="0"/>
              </a:rPr>
              <a:t>духовно-нравственного воспитания обучающихся, в рамах которых можно представить успешные региональные и муниципальные практики в контексте выделенных ценностей (</a:t>
            </a:r>
            <a:r>
              <a:rPr lang="ru-RU" sz="1500" b="1" dirty="0">
                <a:effectLst/>
                <a:ea typeface="Times New Roman" panose="02020603050405020304" pitchFamily="18" charset="0"/>
              </a:rPr>
              <a:t>этнокультурное, экологическое, профориентационное</a:t>
            </a:r>
            <a:r>
              <a:rPr lang="ru-RU" sz="1500" dirty="0">
                <a:effectLst/>
                <a:ea typeface="Calibri" panose="020F0502020204030204" pitchFamily="34" charset="0"/>
              </a:rPr>
              <a:t>)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effectLst/>
                <a:ea typeface="Calibri" panose="020F0502020204030204" pitchFamily="34" charset="0"/>
              </a:rPr>
              <a:t>4) </a:t>
            </a:r>
            <a:r>
              <a:rPr lang="ru-RU" sz="1500" b="1" dirty="0">
                <a:ea typeface="Calibri" panose="020F0502020204030204" pitchFamily="34" charset="0"/>
              </a:rPr>
              <a:t>общие векторы воспитательной работы </a:t>
            </a:r>
            <a:r>
              <a:rPr lang="ru-RU" sz="1500" dirty="0">
                <a:ea typeface="Calibri" panose="020F0502020204030204" pitchFamily="34" charset="0"/>
              </a:rPr>
              <a:t>в организациях общего и дополнительного образования </a:t>
            </a:r>
            <a:r>
              <a:rPr lang="ru-RU" sz="15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представленные в региональных концептуальных документах (</a:t>
            </a:r>
            <a:r>
              <a:rPr lang="ru-RU" sz="15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приобщение к культурному наследию своего региона и России в целом, гражданско-патриотическое воспитание и формирование гражданской идентичности, </a:t>
            </a:r>
            <a:r>
              <a:rPr lang="ru-RU" sz="1500" b="1" dirty="0">
                <a:effectLst/>
                <a:ea typeface="Calibri" panose="020F0502020204030204" pitchFamily="34" charset="0"/>
              </a:rPr>
              <a:t>трудовое воспитание и профессиональная ориентация)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ea typeface="Calibri" panose="020F0502020204030204" pitchFamily="34" charset="0"/>
              </a:rPr>
              <a:t>5) </a:t>
            </a:r>
            <a:r>
              <a:rPr lang="ru-RU" sz="1500" b="1" dirty="0">
                <a:ea typeface="Calibri" panose="020F0502020204030204" pitchFamily="34" charset="0"/>
              </a:rPr>
              <a:t>проанализирован эффективный региональный опыт и выявлены успешные региональные и муниципальные практики</a:t>
            </a:r>
            <a:r>
              <a:rPr lang="ru-RU" sz="1500" dirty="0">
                <a:ea typeface="Calibri" panose="020F0502020204030204" pitchFamily="34" charset="0"/>
              </a:rPr>
              <a:t>, отражающие подходы и технологии приобщения, обучающихся к традиционным российским духовно-нравственным ценностям в системе общего образования в контексте выделенных ценностей</a:t>
            </a:r>
            <a:endParaRPr lang="en-US" sz="1500" dirty="0">
              <a:ea typeface="Calibri" panose="020F0502020204030204" pitchFamily="34" charset="0"/>
            </a:endParaRP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B6DC4BD5-C573-F460-F10C-3ECD66915EC7}"/>
              </a:ext>
            </a:extLst>
          </p:cNvPr>
          <p:cNvGrpSpPr/>
          <p:nvPr/>
        </p:nvGrpSpPr>
        <p:grpSpPr>
          <a:xfrm>
            <a:off x="3909178" y="1508136"/>
            <a:ext cx="260653" cy="5016758"/>
            <a:chOff x="3909178" y="1508136"/>
            <a:chExt cx="260653" cy="5016758"/>
          </a:xfrm>
        </p:grpSpPr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8E0D79B6-EB8B-E30D-51A9-A4FA058AD615}"/>
                </a:ext>
              </a:extLst>
            </p:cNvPr>
            <p:cNvCxnSpPr>
              <a:cxnSpLocks/>
            </p:cNvCxnSpPr>
            <p:nvPr/>
          </p:nvCxnSpPr>
          <p:spPr>
            <a:xfrm>
              <a:off x="3909178" y="1508136"/>
              <a:ext cx="0" cy="5016758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Стрелка: вправо 15">
              <a:extLst>
                <a:ext uri="{FF2B5EF4-FFF2-40B4-BE49-F238E27FC236}">
                  <a16:creationId xmlns:a16="http://schemas.microsoft.com/office/drawing/2014/main" id="{20FEDD62-317F-4C0F-5F0F-92B71AD92386}"/>
                </a:ext>
              </a:extLst>
            </p:cNvPr>
            <p:cNvSpPr/>
            <p:nvPr/>
          </p:nvSpPr>
          <p:spPr>
            <a:xfrm>
              <a:off x="4017453" y="3219681"/>
              <a:ext cx="152378" cy="130628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541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895" y="0"/>
            <a:ext cx="10089848" cy="1100667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latin typeface="+mn-lt"/>
                <a:ea typeface="Calibri" panose="020F0502020204030204" pitchFamily="34" charset="0"/>
              </a:rPr>
              <a:t>Структура текста методических </a:t>
            </a:r>
            <a:r>
              <a:rPr lang="ru-RU" sz="1800" b="1" dirty="0">
                <a:effectLst/>
                <a:latin typeface="+mn-lt"/>
                <a:ea typeface="Calibri" panose="020F0502020204030204" pitchFamily="34" charset="0"/>
              </a:rPr>
              <a:t>материалов для сборника Российской академии образования «Приобщение обучающихся к традиционными российским ценностям: инновационный опыт и успешные региональные практики» имеют следующую</a:t>
            </a:r>
            <a:endParaRPr lang="ru-RU" sz="3600" b="1" dirty="0">
              <a:solidFill>
                <a:srgbClr val="264796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61" y="1705596"/>
            <a:ext cx="6243540" cy="4747263"/>
          </a:xfrm>
        </p:spPr>
        <p:txBody>
          <a:bodyPr>
            <a:noAutofit/>
          </a:bodyPr>
          <a:lstStyle/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Наименование региона</a:t>
            </a:r>
            <a:endParaRPr lang="en-US" sz="15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Наименование образовательной организации</a:t>
            </a: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Авторы</a:t>
            </a: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Аннотация на русском и английском языках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1. Краткое описание ценностно-ориентированной обучающей и воспитательной практики – основные характеристики: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457200" marR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ключевые цели и задачи описываемой практики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457200" marR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содержание/суть практики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457200" marR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ресурсы, задействованные для реализации практики (в том числе социальные партнеры, сетевое взаимодействие и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пр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)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2. Основные практические наработки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3. Основные образовательные и социальные результаты, полученные в ходе реализации ценностно-ориентированных проектов и практик</a:t>
            </a:r>
          </a:p>
          <a:p>
            <a:pPr marL="91440" marR="0" lv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ea typeface="Calibri" panose="020F0502020204030204" pitchFamily="34" charset="0"/>
              </a:rPr>
              <a:t>4. Научно-методическое сопровождение по приобщению обучающихся к традиционным российским ценностям - регионального информационного ресурса – информационно-образовательной платформы Челябинской области</a:t>
            </a:r>
            <a:endParaRPr lang="en-US" sz="15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</a:endParaRP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id="{D4DBDF3F-FB9C-8C52-D101-09A77DD2071C}"/>
              </a:ext>
            </a:extLst>
          </p:cNvPr>
          <p:cNvSpPr txBox="1">
            <a:spLocks/>
          </p:cNvSpPr>
          <p:nvPr/>
        </p:nvSpPr>
        <p:spPr>
          <a:xfrm>
            <a:off x="860577" y="968561"/>
            <a:ext cx="9699170" cy="47678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i="1" dirty="0"/>
              <a:t>Письмо Федерального государственного бюджетного учреждения «Российская академия образования» от 14.03.2024 №ВБ-154</a:t>
            </a:r>
            <a:r>
              <a:rPr lang="en-US" sz="1400" i="1" dirty="0"/>
              <a:t>/</a:t>
            </a:r>
            <a:r>
              <a:rPr lang="ru-RU" sz="1400" i="1" dirty="0"/>
              <a:t>12 «О подготовке методических материалов»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2AF61-3851-18AC-9234-5BD0D82B017E}"/>
              </a:ext>
            </a:extLst>
          </p:cNvPr>
          <p:cNvSpPr txBox="1"/>
          <p:nvPr/>
        </p:nvSpPr>
        <p:spPr>
          <a:xfrm>
            <a:off x="7119258" y="1881666"/>
            <a:ext cx="48659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effectLst/>
                <a:ea typeface="Calibri" panose="020F0502020204030204" pitchFamily="34" charset="0"/>
              </a:rPr>
              <a:t>Экологическое направление:  </a:t>
            </a:r>
          </a:p>
          <a:p>
            <a:pPr algn="just"/>
            <a:r>
              <a:rPr lang="ru-RU" sz="1800" dirty="0">
                <a:effectLst/>
                <a:ea typeface="Calibri" panose="020F0502020204030204" pitchFamily="34" charset="0"/>
              </a:rPr>
              <a:t>гражданско-патриотическое воспитание и формирование гражданской идентичности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213544-4772-7A29-89DB-0FC65399BC2D}"/>
              </a:ext>
            </a:extLst>
          </p:cNvPr>
          <p:cNvSpPr txBox="1"/>
          <p:nvPr/>
        </p:nvSpPr>
        <p:spPr>
          <a:xfrm>
            <a:off x="7119258" y="3017572"/>
            <a:ext cx="469174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a typeface="Calibri" panose="020F0502020204030204" pitchFamily="34" charset="0"/>
              </a:rPr>
              <a:t>Этнокультурное направление: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ea typeface="Calibri" panose="020F0502020204030204" pitchFamily="34" charset="0"/>
              </a:rPr>
              <a:t>приобщение обучающихся к культурному наследию региона и России в целом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ea typeface="Calibri" panose="020F0502020204030204" pitchFamily="34" charset="0"/>
              </a:rPr>
              <a:t>гражданско-патриотическое воспитание и формирование гражданской идентичности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1ECA0A-D404-3E2E-C673-5CC0CAAF002D}"/>
              </a:ext>
            </a:extLst>
          </p:cNvPr>
          <p:cNvSpPr txBox="1"/>
          <p:nvPr/>
        </p:nvSpPr>
        <p:spPr>
          <a:xfrm>
            <a:off x="7119258" y="4732371"/>
            <a:ext cx="477882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effectLst/>
                <a:ea typeface="Times New Roman" panose="02020603050405020304" pitchFamily="18" charset="0"/>
              </a:rPr>
              <a:t>Профориентационное направление: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ea typeface="Calibri" panose="020F0502020204030204" pitchFamily="34" charset="0"/>
              </a:rPr>
              <a:t>трудовое воспитание и профессиональная ориентация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ea typeface="Calibri" panose="020F0502020204030204" pitchFamily="34" charset="0"/>
              </a:rPr>
              <a:t>гражданско-патриотическое воспитание и формирование гражданской идентичности</a:t>
            </a:r>
            <a:endParaRPr lang="en-US" dirty="0">
              <a:ea typeface="Calibri" panose="020F0502020204030204" pitchFamily="34" charset="0"/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5054034-09F2-C513-4E27-296169501F93}"/>
              </a:ext>
            </a:extLst>
          </p:cNvPr>
          <p:cNvGrpSpPr/>
          <p:nvPr/>
        </p:nvGrpSpPr>
        <p:grpSpPr>
          <a:xfrm>
            <a:off x="6654486" y="1714540"/>
            <a:ext cx="260653" cy="5016758"/>
            <a:chOff x="3909178" y="1508136"/>
            <a:chExt cx="260653" cy="5016758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FD46A6FB-61F4-2D12-05BC-C5517E304FE8}"/>
                </a:ext>
              </a:extLst>
            </p:cNvPr>
            <p:cNvCxnSpPr>
              <a:cxnSpLocks/>
            </p:cNvCxnSpPr>
            <p:nvPr/>
          </p:nvCxnSpPr>
          <p:spPr>
            <a:xfrm>
              <a:off x="3909178" y="1508136"/>
              <a:ext cx="0" cy="5016758"/>
            </a:xfrm>
            <a:prstGeom prst="line">
              <a:avLst/>
            </a:prstGeom>
            <a:ln w="571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Стрелка: вправо 15">
              <a:extLst>
                <a:ext uri="{FF2B5EF4-FFF2-40B4-BE49-F238E27FC236}">
                  <a16:creationId xmlns:a16="http://schemas.microsoft.com/office/drawing/2014/main" id="{AD5CD819-EB1D-05BF-4B1D-A6A9CF24440E}"/>
                </a:ext>
              </a:extLst>
            </p:cNvPr>
            <p:cNvSpPr/>
            <p:nvPr/>
          </p:nvSpPr>
          <p:spPr>
            <a:xfrm>
              <a:off x="4017453" y="3219681"/>
              <a:ext cx="152378" cy="1306286"/>
            </a:xfrm>
            <a:prstGeom prst="right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3513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566</Words>
  <Application>Microsoft Office PowerPoint</Application>
  <PresentationFormat>Широкоэкранный</PresentationFormat>
  <Paragraphs>53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5" baseType="lpstr">
      <vt:lpstr>Arial</vt:lpstr>
      <vt:lpstr>Book Antiqua</vt:lpstr>
      <vt:lpstr>Calibri</vt:lpstr>
      <vt:lpstr>Calibri Light</vt:lpstr>
      <vt:lpstr>Constantia</vt:lpstr>
      <vt:lpstr>Times New Roman</vt:lpstr>
      <vt:lpstr>Wingdings</vt:lpstr>
      <vt:lpstr>Тема Office</vt:lpstr>
      <vt:lpstr>Специальное оформление</vt:lpstr>
      <vt:lpstr>1_Специальное оформление</vt:lpstr>
      <vt:lpstr>О методических материалах Челябинской области в сборник Российской академии образования «Приобщение обучающихся к традиционными российским ценностям: инновационный опыт и успешные региональные практики» </vt:lpstr>
      <vt:lpstr>Презентация PowerPoint</vt:lpstr>
      <vt:lpstr>Презентация PowerPoint</vt:lpstr>
      <vt:lpstr>Структура текста методических материалов для сборника Российской академии образования «Приобщение обучающихся к традиционными российским ценностям: инновационный опыт и успешные региональные практики» имеют следующую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Татьяна Уткина</cp:lastModifiedBy>
  <cp:revision>81</cp:revision>
  <dcterms:created xsi:type="dcterms:W3CDTF">2022-11-08T05:17:39Z</dcterms:created>
  <dcterms:modified xsi:type="dcterms:W3CDTF">2024-04-24T02:16:01Z</dcterms:modified>
</cp:coreProperties>
</file>