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2"/>
  </p:notesMasterIdLst>
  <p:sldIdLst>
    <p:sldId id="266" r:id="rId4"/>
    <p:sldId id="268" r:id="rId5"/>
    <p:sldId id="269" r:id="rId6"/>
    <p:sldId id="270" r:id="rId7"/>
    <p:sldId id="271" r:id="rId8"/>
    <p:sldId id="272" r:id="rId9"/>
    <p:sldId id="273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99FF"/>
    <a:srgbClr val="0E3CB0"/>
    <a:srgbClr val="264796"/>
    <a:srgbClr val="E31E24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gosreestr.ru/oop" TargetMode="External"/><Relationship Id="rId2" Type="http://schemas.openxmlformats.org/officeDocument/2006/relationships/hyperlink" Target="https://fgosreestr.ru/poop/federalnaia-obrazovatelnaia-programma-srednego-obshchego-obrazovaniia-utverzhdena-prikazom-minprosveshcheniia-rossii-ot-18-05-2023-pod-371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 концепции Методических писем об особенностях реализации основных общеобразовательных программ </a:t>
            </a:r>
            <a:br>
              <a:rPr lang="ru-RU" sz="32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2024/2025 учебном году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2" y="4725685"/>
            <a:ext cx="6781801" cy="1655762"/>
          </a:xfrm>
        </p:spPr>
        <p:txBody>
          <a:bodyPr vert="horz" lIns="91440" tIns="45720" rIns="91440" bIns="45720" rtlCol="0"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Уткина Татьяна Валерьевна,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кандидат педагогических наук, доцент, начальник Центра научно-исследовательской работы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ГБУ ДПО «ЧИРО»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430486" y="6457723"/>
            <a:ext cx="2743200" cy="365125"/>
          </a:xfrm>
        </p:spPr>
        <p:txBody>
          <a:bodyPr/>
          <a:lstStyle/>
          <a:p>
            <a:fld id="{066DB57E-5C08-45A7-908E-25203FEECD26}" type="slidenum">
              <a:rPr lang="ru-RU" smtClean="0"/>
              <a:t>2</a:t>
            </a:fld>
            <a:endParaRPr lang="ru-RU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6317720" y="217714"/>
            <a:ext cx="5176309" cy="8357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rgbClr val="26479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Рабочая группа по разработке методических писем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5244019" y="322281"/>
            <a:ext cx="0" cy="60515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14337" y="1088280"/>
            <a:ext cx="11363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4"/>
          <p:cNvSpPr txBox="1">
            <a:spLocks/>
          </p:cNvSpPr>
          <p:nvPr/>
        </p:nvSpPr>
        <p:spPr>
          <a:xfrm>
            <a:off x="740282" y="171570"/>
            <a:ext cx="4967859" cy="803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26479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Нормативные основания</a:t>
            </a:r>
          </a:p>
        </p:txBody>
      </p:sp>
      <p:sp>
        <p:nvSpPr>
          <p:cNvPr id="12" name="Объект 5"/>
          <p:cNvSpPr txBox="1">
            <a:spLocks/>
          </p:cNvSpPr>
          <p:nvPr/>
        </p:nvSpPr>
        <p:spPr>
          <a:xfrm>
            <a:off x="167368" y="1498235"/>
            <a:ext cx="4840060" cy="4767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dirty="0"/>
              <a:t>Приказ Министерства образования и науки Челябинской области от 25.01.2024 г. № 02/237 «Об утверждении показателей объема (содержания) и качества работ в рамках государственного задания государственного бюджетного учреждения дополнительного профессионального образования «Челябинский институт развития образования» в 2024 году»), </a:t>
            </a:r>
          </a:p>
          <a:p>
            <a:pPr algn="just"/>
            <a:r>
              <a:rPr lang="ru-RU" sz="1800" dirty="0"/>
              <a:t>План работы ГБУ ДПО «ЧИРО» на 2024 год (приказ ГБУ ДПО «ЧИРО» от 19 января 2024 г. № 034-ОД)</a:t>
            </a:r>
          </a:p>
        </p:txBody>
      </p:sp>
      <p:sp>
        <p:nvSpPr>
          <p:cNvPr id="2" name="Объект 5"/>
          <p:cNvSpPr txBox="1">
            <a:spLocks/>
          </p:cNvSpPr>
          <p:nvPr/>
        </p:nvSpPr>
        <p:spPr>
          <a:xfrm>
            <a:off x="5416494" y="1176594"/>
            <a:ext cx="6608138" cy="5509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управления, экономики и права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педагогики и психологии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инклюзивного образования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воспитания и дополнительного образования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иностранных языков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начального образования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развития дошкольного образования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естественно-математических дисциплин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филологического образования и родных языков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кафедра социально-гуманитарного и этнокультурного образования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управление ведомственных информационных систем и цифровой трансформации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управление сопровождения оценочных процедур и мониторинговых исследований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региональный центр внедрения цифровых технологий в образовании; центр научно-исследовательской работы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центр научно-исследовательской работы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dirty="0"/>
              <a:t>отдел организационно-технологического обеспечения проведения олимпиад</a:t>
            </a:r>
          </a:p>
        </p:txBody>
      </p:sp>
    </p:spTree>
    <p:extLst>
      <p:ext uri="{BB962C8B-B14F-4D97-AF65-F5344CB8AC3E}">
        <p14:creationId xmlns:p14="http://schemas.microsoft.com/office/powerpoint/2010/main" val="2385414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6997" y="2726043"/>
            <a:ext cx="5853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СТРУКТУРА МЕТОДИЧЕСКИХ ПИСЕМ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6524" y="3429000"/>
            <a:ext cx="10262507" cy="9470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</a:rPr>
              <a:t>Особенности реализации основной общеобразовательной программы начального общего, основного общего и среднего общего образования в 2024/2025 учебном году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16525" y="4311695"/>
            <a:ext cx="10262507" cy="9470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</a:rPr>
              <a:t>Особенности преподавания учебных предметов в рамках учебного плана в 2024/2025 учебном году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6525" y="5250774"/>
            <a:ext cx="10262507" cy="9470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</a:rPr>
              <a:t>Особенности реализации рабочих программ учебных курсов внеурочной деятельности в рамках плана внеурочной деятельности в 2024/2025 учебном году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3468" y="3265067"/>
            <a:ext cx="41069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66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ru-RU" sz="6600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1857" y="4142778"/>
            <a:ext cx="63671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66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II</a:t>
            </a:r>
            <a:endParaRPr lang="ru-RU" sz="6600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4419" y="5170304"/>
            <a:ext cx="89159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6600" b="1" dirty="0">
                <a:solidFill>
                  <a:srgbClr val="2647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ru-RU" sz="6600" dirty="0">
              <a:solidFill>
                <a:srgbClr val="2647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6452" y="1204453"/>
            <a:ext cx="9959094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200" spc="-1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Цель – 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оказание научно-методического сопровождения реализации основных общеобразовательных программ общего образования в соответствии с ФГОС и ФОП общего образования в 2024/2025 учебном году</a:t>
            </a:r>
            <a:endParaRPr 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5974A0-E2C0-DA79-C09D-10DE2E14312E}"/>
              </a:ext>
            </a:extLst>
          </p:cNvPr>
          <p:cNvSpPr txBox="1"/>
          <p:nvPr/>
        </p:nvSpPr>
        <p:spPr>
          <a:xfrm>
            <a:off x="1396010" y="198870"/>
            <a:ext cx="94225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Методические письма об особенностях реализации основных общеобразовательных программ в 2024/2025 учебном году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6839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105363"/>
              </p:ext>
            </p:extLst>
          </p:nvPr>
        </p:nvGraphicFramePr>
        <p:xfrm>
          <a:off x="329080" y="1120299"/>
          <a:ext cx="11569006" cy="5262632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05449">
                  <a:extLst>
                    <a:ext uri="{9D8B030D-6E8A-4147-A177-3AD203B41FA5}">
                      <a16:colId xmlns:a16="http://schemas.microsoft.com/office/drawing/2014/main" val="3953876098"/>
                    </a:ext>
                  </a:extLst>
                </a:gridCol>
                <a:gridCol w="5201712">
                  <a:extLst>
                    <a:ext uri="{9D8B030D-6E8A-4147-A177-3AD203B41FA5}">
                      <a16:colId xmlns:a16="http://schemas.microsoft.com/office/drawing/2014/main" val="1352167179"/>
                    </a:ext>
                  </a:extLst>
                </a:gridCol>
                <a:gridCol w="1128786">
                  <a:extLst>
                    <a:ext uri="{9D8B030D-6E8A-4147-A177-3AD203B41FA5}">
                      <a16:colId xmlns:a16="http://schemas.microsoft.com/office/drawing/2014/main" val="2877718540"/>
                    </a:ext>
                  </a:extLst>
                </a:gridCol>
                <a:gridCol w="4733059">
                  <a:extLst>
                    <a:ext uri="{9D8B030D-6E8A-4147-A177-3AD203B41FA5}">
                      <a16:colId xmlns:a16="http://schemas.microsoft.com/office/drawing/2014/main" val="257178527"/>
                    </a:ext>
                  </a:extLst>
                </a:gridCol>
              </a:tblGrid>
              <a:tr h="4367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№ п</a:t>
                      </a:r>
                      <a:r>
                        <a:rPr lang="en-US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Раздел, подраздел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Содержание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Ответственные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(структурное подразделение, специалисты)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extLst>
                  <a:ext uri="{0D108BD9-81ED-4DB2-BD59-A6C34878D82A}">
                    <a16:rowId xmlns:a16="http://schemas.microsoft.com/office/drawing/2014/main" val="306056396"/>
                  </a:ext>
                </a:extLst>
              </a:tr>
              <a:tr h="3275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Нормативные основания реализации основной общеобразовательной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Кафедра управления, экономики и права (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Коптелов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А.В.)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Кафедра начального образования (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Скрипова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Н.Е.)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1141749"/>
                  </a:ext>
                </a:extLst>
              </a:tr>
              <a:tr h="3275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Психолого-педагогические особенности реализации основной общеобразовательной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Кафедра педагогики и психологии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(Ильсов Д.Ф., Селиванова Е.А., Жаркова С.В., Севрюкова А.А.)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0178937"/>
                  </a:ext>
                </a:extLst>
              </a:tr>
              <a:tr h="5459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Работа в государственной информационной системе «Образование в Челябинской области» и с информационно-коммуникационными сервисами  при реализации основной общеобразовательной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Управление ведомственных информационных систем и цифровой трансформации (Орехова Т.А.)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4330953"/>
                  </a:ext>
                </a:extLst>
              </a:tr>
              <a:tr h="3275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Работа с верифицированным учебным контентом при реализации основной общеобразовательной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Региональный центр внедрения цифровых технологий в образовании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(Томин Б.П., Сахно О.А.)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604467"/>
                  </a:ext>
                </a:extLst>
              </a:tr>
              <a:tr h="3275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Учебно-методический комплекс реализации основной общеобразовательной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Управление сопровождения оценочных процедур и мониторинговых исследований (Горшков Г.А.)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0190863"/>
                  </a:ext>
                </a:extLst>
              </a:tr>
              <a:tr h="3275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Особенности реализации адаптированных основных общеобразовательных программ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Кафедра инклюзивного образования (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Кийкова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Н.Ю.)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Кафедра начального образования (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Скрипова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Н.Е.)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1515277"/>
                  </a:ext>
                </a:extLst>
              </a:tr>
              <a:tr h="4367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Процедуры оценки качества образования и работа с результатами при реализации основной общеобразовательной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Управление сопровождения оценочных процедур и мониторинговых исследований (Горшков Г.А.)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805325"/>
                  </a:ext>
                </a:extLst>
              </a:tr>
              <a:tr h="3275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Реализация воспитательного потенциала основной общеобразовательной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Кафедра воспитания и дополнительного образования (Щербаков А.В.)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2973461"/>
                  </a:ext>
                </a:extLst>
              </a:tr>
              <a:tr h="3275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Работа с детьми с миграционной историей при реализации основной общеобразовательной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Кафедра иностранных языков (Тетина С.В., 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Гутрова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Ю.В.)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Кафедра начального образования (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Скрипова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Н.Е.)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9824389"/>
                  </a:ext>
                </a:extLst>
              </a:tr>
              <a:tr h="3275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Работа по реализации 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профориентационного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минимума в рамках основной 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Центр научно-исследовательской работы (Уткина Т.В.)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Кафедра естественно-математических дисциплин (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Коликова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Е.Г., Хафизова Н.Ю.)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Кафедра начального образования (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Скрипова</a:t>
                      </a: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Н.Е.)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0421004"/>
                  </a:ext>
                </a:extLst>
              </a:tr>
              <a:tr h="3275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Работа по проведению олимпиад школьников при реализации основной общеобразовательной программы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262" marR="382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Отдел организационно-технологического обеспечения проведения олимпиад (Николаева В.В.)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Кафедра начального образования (</a:t>
                      </a:r>
                      <a:r>
                        <a:rPr lang="ru-RU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Скрипова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Н.Е.)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807024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30726" y="103691"/>
            <a:ext cx="9878789" cy="6464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Особенности реализации основной общеобразовательной программы начального общего, основного общего и среднего общего образования в 2024/2025 учебном году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9080" y="103691"/>
            <a:ext cx="3481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48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ru-RU" sz="4800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837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16526" y="314354"/>
            <a:ext cx="8899071" cy="7306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>
                <a:solidFill>
                  <a:schemeClr val="tx1"/>
                </a:solidFill>
              </a:rPr>
              <a:t>Особенности преподавания учебных предметов в рамках учебного плана в 2024/2025 учебном году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5650" y="214033"/>
            <a:ext cx="5116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48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II</a:t>
            </a:r>
            <a:endParaRPr lang="ru-RU" sz="4800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6682" y="1720840"/>
            <a:ext cx="1027611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Преподавание учебного предмета «_______»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Организация обучения по учебному предмету в соответствии с ФГОС НОО, ООО, СОО и ФОП НОО, ООО, СОО</a:t>
            </a:r>
          </a:p>
          <a:p>
            <a:pPr algn="just">
              <a:spcBef>
                <a:spcPts val="600"/>
              </a:spcBef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Количество часов по учебному плану (инвариант): </a:t>
            </a: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всего по ООП (за весь период реализации программы), в разбивке по годам/классам реализации, уровни: базовый, углубленный)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Направленность на формирование/достижение личностных, метапредметных и предметных результатов в соответствии с ФРП: </a:t>
            </a: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уточнение, специфика, как представлены ПР в ФРП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Содержание учебного предмета в соответствии с ФРП (по годам обучения, </a:t>
            </a: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 уровням: базовый, углубленный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just">
              <a:spcBef>
                <a:spcPts val="600"/>
              </a:spcBef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 Дидактические средства и электронные образовательные ресурсы для учителя</a:t>
            </a:r>
          </a:p>
          <a:p>
            <a:pPr algn="just">
              <a:spcBef>
                <a:spcPts val="600"/>
              </a:spcBef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 Верифицированный учебный контент для обучающихся (ФГИС «Моя школа»: названия разделов, характеристика, ссылки).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558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46464" y="-1740"/>
            <a:ext cx="8899071" cy="7046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Особенности реализации рабочих программ учебных курсов внеурочной деятельности в рамках плана внеурочной деятельности в 2024/2025 учебном году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4771" y="0"/>
            <a:ext cx="6992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4800" b="1" dirty="0">
                <a:solidFill>
                  <a:srgbClr val="2647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ru-RU" sz="4800" dirty="0">
              <a:solidFill>
                <a:srgbClr val="2647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045906"/>
              </p:ext>
            </p:extLst>
          </p:nvPr>
        </p:nvGraphicFramePr>
        <p:xfrm>
          <a:off x="229227" y="983678"/>
          <a:ext cx="11733543" cy="5874322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399387">
                  <a:extLst>
                    <a:ext uri="{9D8B030D-6E8A-4147-A177-3AD203B41FA5}">
                      <a16:colId xmlns:a16="http://schemas.microsoft.com/office/drawing/2014/main" val="1439983358"/>
                    </a:ext>
                  </a:extLst>
                </a:gridCol>
                <a:gridCol w="1079814">
                  <a:extLst>
                    <a:ext uri="{9D8B030D-6E8A-4147-A177-3AD203B41FA5}">
                      <a16:colId xmlns:a16="http://schemas.microsoft.com/office/drawing/2014/main" val="2537503193"/>
                    </a:ext>
                  </a:extLst>
                </a:gridCol>
                <a:gridCol w="7881257">
                  <a:extLst>
                    <a:ext uri="{9D8B030D-6E8A-4147-A177-3AD203B41FA5}">
                      <a16:colId xmlns:a16="http://schemas.microsoft.com/office/drawing/2014/main" val="2581175601"/>
                    </a:ext>
                  </a:extLst>
                </a:gridCol>
                <a:gridCol w="2373085">
                  <a:extLst>
                    <a:ext uri="{9D8B030D-6E8A-4147-A177-3AD203B41FA5}">
                      <a16:colId xmlns:a16="http://schemas.microsoft.com/office/drawing/2014/main" val="1439541742"/>
                    </a:ext>
                  </a:extLst>
                </a:gridCol>
              </a:tblGrid>
              <a:tr h="13902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</a:rPr>
                        <a:t>Общие подходы  к  организации и реализации  курсов внеурочной деятельности</a:t>
                      </a:r>
                      <a:endParaRPr lang="ru-RU" sz="1100" b="0" dirty="0">
                        <a:effectLst/>
                        <a:latin typeface="Times New Roman CYR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b="0" dirty="0">
                          <a:effectLst/>
                        </a:rPr>
                        <a:t>Рекомендации по формированию плана внеурочной деятельности представлены в разделе 29 федеральной основной образовательной программы основного общего образования (Утверждена приказом </a:t>
                      </a:r>
                      <a:r>
                        <a:rPr lang="ru-RU" sz="1100" b="0" dirty="0" err="1">
                          <a:effectLst/>
                        </a:rPr>
                        <a:t>Минпросвещения</a:t>
                      </a:r>
                      <a:r>
                        <a:rPr lang="ru-RU" sz="1100" b="0" dirty="0">
                          <a:effectLst/>
                        </a:rPr>
                        <a:t> России от 18.05.2023 под № 371):  </a:t>
                      </a:r>
                      <a:r>
                        <a:rPr lang="ru-RU" sz="1100" b="0" u="sng" dirty="0">
                          <a:effectLst/>
                          <a:hlinkClick r:id="rId2"/>
                        </a:rPr>
                        <a:t>https://fgosreestr.ru/poop/federalnaia-obrazovatelnaia-programma-srednego-obshchego-obrazovaniia-utverzhdena-prikazom-minprosveshcheniia-rossii-ot-18-05-2023-pod-371</a:t>
                      </a:r>
                      <a:r>
                        <a:rPr lang="ru-RU" sz="1100" b="0" dirty="0">
                          <a:effectLst/>
                        </a:rPr>
                        <a:t>  </a:t>
                      </a:r>
                    </a:p>
                    <a:p>
                      <a:pPr marL="342900" lvl="0" indent="-342900" algn="just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b="0" dirty="0">
                          <a:effectLst/>
                        </a:rPr>
                        <a:t>Направленность курсов внеурочной деятельности. Рекомендуемые направления представлены в разделе 29.3.</a:t>
                      </a:r>
                    </a:p>
                    <a:p>
                      <a:pPr marL="342900" lvl="0" indent="-342900" algn="just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b="0" dirty="0">
                          <a:effectLst/>
                        </a:rPr>
                        <a:t>Программы курсов внеурочной деятельности рекомендованные для реализации:</a:t>
                      </a:r>
                    </a:p>
                    <a:p>
                      <a:pPr marL="26670" indent="201930"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</a:rPr>
                        <a:t>- на федеральном уровне представлены в разделе «Основные общеобразовательные программы учебных предметов, курсов, дисциплин (модулей)» федерального реестра основных общеобразовательных программ: </a:t>
                      </a:r>
                      <a:r>
                        <a:rPr lang="ru-RU" sz="1100" b="0" u="sng" dirty="0">
                          <a:effectLst/>
                          <a:hlinkClick r:id="rId3"/>
                        </a:rPr>
                        <a:t>https://fgosreestr.ru/oop</a:t>
                      </a:r>
                      <a:r>
                        <a:rPr lang="ru-RU" sz="1100" b="0" dirty="0">
                          <a:effectLst/>
                        </a:rPr>
                        <a:t> ; 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</a:rPr>
                        <a:t>- на региональном уровне в модельной региональной основной образовательной программе основного общего образования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Кафедра воспитания и дополнительного образования</a:t>
                      </a:r>
                    </a:p>
                    <a:p>
                      <a:pPr marL="914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(Щербаков А.В.)</a:t>
                      </a:r>
                    </a:p>
                    <a:p>
                      <a:pPr marL="914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extLst>
                  <a:ext uri="{0D108BD9-81ED-4DB2-BD59-A6C34878D82A}">
                    <a16:rowId xmlns:a16="http://schemas.microsoft.com/office/drawing/2014/main" val="2920656000"/>
                  </a:ext>
                </a:extLst>
              </a:tr>
              <a:tr h="7757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Учебный курс внеурочной деятельности «Разговоры о важном» </a:t>
                      </a:r>
                      <a:endParaRPr lang="ru-RU" sz="1100" dirty="0">
                        <a:effectLst/>
                        <a:latin typeface="Times New Roman CYR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Нормативные и методические основания реализации курса внеурочной деятельности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Количество часов и особенности реализации курса внеурочной деятельности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Ценностные основания реализации курса внеурочной деятельности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Особенности реализации курса внеурочной деятельности в основном общем образовании, региональный аспект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5. Дидактические средства и электронные ресурсы для учителя (ЕСОО, ИСРО, ФГОС реестр и др.)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Кафедра воспитания и дополнительного образования</a:t>
                      </a:r>
                    </a:p>
                    <a:p>
                      <a:pPr marL="914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(Щербаков А.В.)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extLst>
                  <a:ext uri="{0D108BD9-81ED-4DB2-BD59-A6C34878D82A}">
                    <a16:rowId xmlns:a16="http://schemas.microsoft.com/office/drawing/2014/main" val="3710267882"/>
                  </a:ext>
                </a:extLst>
              </a:tr>
              <a:tr h="15585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Учебный курс внеурочной деятельности «Россия – мои горизонты»</a:t>
                      </a:r>
                      <a:endParaRPr lang="ru-RU" sz="1100">
                        <a:effectLst/>
                        <a:latin typeface="Times New Roman CYR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Нормативные и методические основания реализации курса внеурочной деятельности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Количество часов и особенности реализации курса внеурочной деятельности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Ценностные основания реализации курса внеурочной деятельности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Особенности реализации курса внеурочной деятельности в основном общем образовании, региональный аспект. Разработка календарно-тематического планирования курса с учетом региональных особенностей. Учет условий образовательных организаций при реализации программы курса внеурочной деятельности «Россия – мои горизонты».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5. Дидактические средства и электронные ресурсы для учителя (ЕСОО, ИСРО, ФГОС реестр и др.) Моделирование онлайн профессиональных проб в контентно-информационном комплексе «Конструктор будущего», в том числе по направлениям «Россия инженерная», «Россия промышленная», «Цифровые технологии» в рамках реализации концепции формирования и развития инженерной культуры обучающихся.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Кафедра естественно-математических дисциплин</a:t>
                      </a:r>
                    </a:p>
                    <a:p>
                      <a:pPr marL="914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(Коликова Е.Г.)</a:t>
                      </a:r>
                    </a:p>
                    <a:p>
                      <a:pPr marL="914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Центр научно-исследовательской работы (Уткина Т.В.)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extLst>
                  <a:ext uri="{0D108BD9-81ED-4DB2-BD59-A6C34878D82A}">
                    <a16:rowId xmlns:a16="http://schemas.microsoft.com/office/drawing/2014/main" val="916351516"/>
                  </a:ext>
                </a:extLst>
              </a:tr>
              <a:tr h="15756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Другие учебные курсы внеурочной деятельности</a:t>
                      </a:r>
                      <a:endParaRPr lang="ru-RU" sz="1100" dirty="0">
                        <a:effectLst/>
                        <a:latin typeface="Times New Roman CYR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.Федеральные ресурсы, содержащие модельные программы учебных курсов внеурочной деятельности.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2.Программы учебных курсов внеурочной деятельности, представленные на региональном уровне (реестр, краткое описание, ссылка на ресурс).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Курсы внеурочной деятельности  «Финансовая грамотность»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Курсы внеурочной деятельности этнокультурной направленности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Кафедра воспитания и дополнительного образования (Щербаков А.В.), Кафедра социально-гуманитарного и этнокультурного образования (Маковецкая Ю.Г., Кравченко И.А.), Кафедра филологического образования и родных языков (Соловьева Т.В.)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566" marR="24566" marT="0" marB="0"/>
                </a:tc>
                <a:extLst>
                  <a:ext uri="{0D108BD9-81ED-4DB2-BD59-A6C34878D82A}">
                    <a16:rowId xmlns:a16="http://schemas.microsoft.com/office/drawing/2014/main" val="1382801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646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7765" y="0"/>
            <a:ext cx="10371667" cy="8055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Структура методического письма по реализации основной образовательной программы дошкольного образования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693604"/>
              </p:ext>
            </p:extLst>
          </p:nvPr>
        </p:nvGraphicFramePr>
        <p:xfrm>
          <a:off x="294216" y="1007679"/>
          <a:ext cx="11745384" cy="569484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70643">
                  <a:extLst>
                    <a:ext uri="{9D8B030D-6E8A-4147-A177-3AD203B41FA5}">
                      <a16:colId xmlns:a16="http://schemas.microsoft.com/office/drawing/2014/main" val="1293253506"/>
                    </a:ext>
                  </a:extLst>
                </a:gridCol>
                <a:gridCol w="10974741">
                  <a:extLst>
                    <a:ext uri="{9D8B030D-6E8A-4147-A177-3AD203B41FA5}">
                      <a16:colId xmlns:a16="http://schemas.microsoft.com/office/drawing/2014/main" val="1763907774"/>
                    </a:ext>
                  </a:extLst>
                </a:gridCol>
              </a:tblGrid>
              <a:tr h="30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№ п</a:t>
                      </a:r>
                      <a:r>
                        <a:rPr lang="en-US" sz="15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5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</a:t>
                      </a:r>
                      <a:endParaRPr lang="ru-RU" sz="15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Раздел, подраздел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0679115"/>
                  </a:ext>
                </a:extLst>
              </a:tr>
              <a:tr h="2894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ru-RU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Нормативные основания реализации основной образовательной программы дошкольного образования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03502553"/>
                  </a:ext>
                </a:extLst>
              </a:tr>
              <a:tr h="40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Условия психолого-педагогического сопровождения образовательного процесса для детей с особыми образовательными потребностями при реализации основной образовательной программы дошкольного образования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3837459"/>
                  </a:ext>
                </a:extLst>
              </a:tr>
              <a:tr h="40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Работа в государственной информационной системе «Образование в Челябинской области» при реализации основной образовательной программы  дошкольного образования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06690441"/>
                  </a:ext>
                </a:extLst>
              </a:tr>
              <a:tr h="40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Работа с информационно-коммуникационными сервисами при реализации основной образовательной программы  дошкольного образования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34065390"/>
                  </a:ext>
                </a:extLst>
              </a:tr>
              <a:tr h="40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Особенности реализации компонентов основной образовательной программы дошкольного образования в дошкольных образовательных организациях 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83139097"/>
                  </a:ext>
                </a:extLst>
              </a:tr>
              <a:tr h="40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Работа по формированию у воспитанников целевых ориентиров реализации основной образовательной программы дошкольного образования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8507676"/>
                  </a:ext>
                </a:extLst>
              </a:tr>
              <a:tr h="30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Реализация воспитательного потенциала основной образовательной программы дошкольного образования 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2918066"/>
                  </a:ext>
                </a:extLst>
              </a:tr>
              <a:tr h="40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Направления инновационной деятельности, выбираемые педагогическим коллективом, для реализации основной образовательной программы дошкольного образования в части, формируемой участниками образовательных отношений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09915413"/>
                  </a:ext>
                </a:extLst>
              </a:tr>
              <a:tr h="40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Применение модельной </a:t>
                      </a:r>
                      <a:r>
                        <a:rPr lang="ru-RU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основной образовательной </a:t>
                      </a: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программы дошкольного образования в части, формируемой участниками образовательных отношений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8112407"/>
                  </a:ext>
                </a:extLst>
              </a:tr>
              <a:tr h="2019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Применение модельной образовательной программы дошкольного образования при разработке и реализации адаптированных программ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98579832"/>
                  </a:ext>
                </a:extLst>
              </a:tr>
              <a:tr h="30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Учебно-методический комплекс реализации основной образовательной программы дошкольного образования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8779260"/>
                  </a:ext>
                </a:extLst>
              </a:tr>
              <a:tr h="2019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Работа с детьми с миграционной историей при реализации основной образовательной программы дошкольного образования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3726124"/>
                  </a:ext>
                </a:extLst>
              </a:tr>
              <a:tr h="6076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</a:t>
                      </a:r>
                      <a:endParaRPr lang="ru-RU" sz="15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Внутренняя система оценки качества образования как основа контроля качества реализации основной образовательной программы дошкольного образования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5846" marR="15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81236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75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1485</Words>
  <Application>Microsoft Office PowerPoint</Application>
  <PresentationFormat>Широкоэкранный</PresentationFormat>
  <Paragraphs>168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Book Antiqua</vt:lpstr>
      <vt:lpstr>Calibri</vt:lpstr>
      <vt:lpstr>Calibri Light</vt:lpstr>
      <vt:lpstr>Constantia</vt:lpstr>
      <vt:lpstr>Times New Roman CYR</vt:lpstr>
      <vt:lpstr>Тема Office</vt:lpstr>
      <vt:lpstr>Специальное оформление</vt:lpstr>
      <vt:lpstr>1_Специальное оформление</vt:lpstr>
      <vt:lpstr>О концепции Методических писем об особенностях реализации основных общеобразовательных программ  в 2024/2025 учебном году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методического письма по реализации основной образовательной программы дошкольного образования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Татьяна Уткина</cp:lastModifiedBy>
  <cp:revision>74</cp:revision>
  <dcterms:created xsi:type="dcterms:W3CDTF">2022-11-08T05:17:39Z</dcterms:created>
  <dcterms:modified xsi:type="dcterms:W3CDTF">2024-04-24T01:23:42Z</dcterms:modified>
</cp:coreProperties>
</file>