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0"/>
  </p:notesMasterIdLst>
  <p:sldIdLst>
    <p:sldId id="266" r:id="rId4"/>
    <p:sldId id="265" r:id="rId5"/>
    <p:sldId id="270" r:id="rId6"/>
    <p:sldId id="268" r:id="rId7"/>
    <p:sldId id="269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9" d="100"/>
          <a:sy n="59" d="100"/>
        </p:scale>
        <p:origin x="120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latin typeface="Calibri" panose="020F0502020204030204" pitchFamily="34" charset="0"/>
                <a:cs typeface="Calibri" panose="020F0502020204030204" pitchFamily="34" charset="0"/>
              </a:rPr>
              <a:t>О Положении об официальном сайте ГБУ ДПО «ЧИРО»</a:t>
            </a:r>
            <a:endParaRPr lang="ru-RU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964434"/>
            <a:ext cx="6781801" cy="1655762"/>
          </a:xfrm>
        </p:spPr>
        <p:txBody>
          <a:bodyPr/>
          <a:lstStyle/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Обоскалов Александр Георгиевич,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проректор по организационно-методической работе ГБУ ДПО «ЧИРО»,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к.п.н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., доцент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334747"/>
            <a:ext cx="10371667" cy="5441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+mn-lt"/>
              </a:rPr>
              <a:t>Положение об официальном сайте ГБУ ДПО «ЧИРО» разработано в соответствии с федеральными нормативными документами: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FEA5EB-0812-418E-968D-EE890ACBA9EE}"/>
              </a:ext>
            </a:extLst>
          </p:cNvPr>
          <p:cNvSpPr txBox="1"/>
          <p:nvPr/>
        </p:nvSpPr>
        <p:spPr>
          <a:xfrm>
            <a:off x="491066" y="1397675"/>
            <a:ext cx="1125409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Федеральным законом от 29.12.2012 г. № 273-ФЗ «Об образовании в Российской Федерации»;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Федеральным законом от 27.07.2006 г. №152-ФЗ «О персональных данных»;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Федеральным законом от 27.07.2006 г. № 149-ФЗ «Об информации, информационных технологиях и о защите информации»;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Постановление Правительства Российской Федерации от 20 октября 2021 г. N 1802 «Об утверждении Правил размещения на официальном сайте образовательной организации в информационно-телекоммуникационной сети «Интернет» и обновления информации об образовательной организации»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приказом Федеральной службы по надзору в сфере образования и науки от 14.08.2020 г. № 831 «Об утверждении требований к структуре официального сайта образовательной организации в информационно-телекоммуникационной сети «Интернет» и формату представления информации»;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приказом Федеральной службы по надзору в сфере образования и науки от 04.08.2023 № 1493 «Об утверждении Требований к структуре официального сайта образовательной организации в информационно-телекоммуникационной сети "Интернет" и формату представления информации»;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DE7F8C-414B-44C2-9D07-97F22E625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75" y="337351"/>
            <a:ext cx="10371667" cy="1322773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latin typeface="+mn-lt"/>
              </a:rPr>
              <a:t>Положение</a:t>
            </a:r>
            <a:br>
              <a:rPr lang="ru-RU" sz="2200" b="1" dirty="0">
                <a:latin typeface="+mn-lt"/>
              </a:rPr>
            </a:br>
            <a:r>
              <a:rPr lang="ru-RU" sz="2200" b="1" dirty="0">
                <a:latin typeface="+mn-lt"/>
              </a:rPr>
              <a:t>об официальном сайте государственного бюджетного учреждения дополнительного профессионального образования «Челябинский институт развития образования»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9769BD-B8D6-4B12-B838-D8E39ECFE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189" y="2054197"/>
            <a:ext cx="9944553" cy="5305391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sz="2000" dirty="0"/>
              <a:t>Общие положения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Цель и задачи официального сайта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Структура официального сайта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Организация функционирования официального сайта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Мониторинг контента официального сайта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Требования к информации, размещаемой на официальном сайте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Техническое обеспечение функционирование официального сайта ГБУ ДПО «ЧИРО»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000" dirty="0"/>
              <a:t>Заключительные положения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50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151294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Разделы основного меню официального сайта ГБУ ДПО «ЧИРО»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30817-C418-4D6A-B173-E73061923CAD}"/>
              </a:ext>
            </a:extLst>
          </p:cNvPr>
          <p:cNvSpPr txBox="1"/>
          <p:nvPr/>
        </p:nvSpPr>
        <p:spPr>
          <a:xfrm>
            <a:off x="491066" y="645138"/>
            <a:ext cx="35539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Об институте:</a:t>
            </a:r>
          </a:p>
          <a:p>
            <a:pPr lvl="0"/>
            <a:r>
              <a:rPr lang="ru-RU" sz="1400" dirty="0"/>
              <a:t>Сведения об образовательной организации</a:t>
            </a:r>
          </a:p>
          <a:p>
            <a:pPr lvl="0"/>
            <a:r>
              <a:rPr lang="ru-RU" sz="1400" dirty="0"/>
              <a:t>Основные сведения</a:t>
            </a:r>
          </a:p>
          <a:p>
            <a:pPr lvl="0"/>
            <a:r>
              <a:rPr lang="ru-RU" sz="1400" dirty="0"/>
              <a:t>Новости</a:t>
            </a:r>
          </a:p>
          <a:p>
            <a:pPr lvl="0"/>
            <a:r>
              <a:rPr lang="ru-RU" sz="1400" dirty="0"/>
              <a:t>Финансирование</a:t>
            </a:r>
          </a:p>
          <a:p>
            <a:pPr lvl="0"/>
            <a:r>
              <a:rPr lang="ru-RU" sz="1400" dirty="0"/>
              <a:t>Дополнительные услуги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A3A3B3-3A4C-4EBE-91E6-24F09332DA93}"/>
              </a:ext>
            </a:extLst>
          </p:cNvPr>
          <p:cNvSpPr txBox="1"/>
          <p:nvPr/>
        </p:nvSpPr>
        <p:spPr>
          <a:xfrm>
            <a:off x="491066" y="2030132"/>
            <a:ext cx="503682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Деятельность:</a:t>
            </a:r>
          </a:p>
          <a:p>
            <a:pPr lvl="0"/>
            <a:r>
              <a:rPr lang="ru-RU" sz="1400" dirty="0"/>
              <a:t>Оценка качества и мониторинги системы образования</a:t>
            </a:r>
          </a:p>
          <a:p>
            <a:pPr lvl="0"/>
            <a:r>
              <a:rPr lang="ru-RU" sz="1400" dirty="0"/>
              <a:t>Научно-исследовательская работа</a:t>
            </a:r>
          </a:p>
          <a:p>
            <a:pPr lvl="0"/>
            <a:r>
              <a:rPr lang="ru-RU" sz="1400" dirty="0"/>
              <a:t>Журналы ГБУ ДПО ЧИРО</a:t>
            </a:r>
          </a:p>
          <a:p>
            <a:pPr lvl="0"/>
            <a:r>
              <a:rPr lang="ru-RU" sz="1400" dirty="0"/>
              <a:t>Виртуальная информационно-методическая площадка (ВИМП)</a:t>
            </a:r>
          </a:p>
          <a:p>
            <a:pPr lvl="0"/>
            <a:r>
              <a:rPr lang="ru-RU" sz="1400" dirty="0"/>
              <a:t>Методическая деятельность</a:t>
            </a:r>
          </a:p>
          <a:p>
            <a:pPr lvl="0"/>
            <a:r>
              <a:rPr lang="ru-RU" sz="1400" dirty="0"/>
              <a:t>Библиотека</a:t>
            </a:r>
          </a:p>
          <a:p>
            <a:pPr lvl="0"/>
            <a:r>
              <a:rPr lang="ru-RU" sz="1400" dirty="0"/>
              <a:t>Издания ГБУ ДПО «ЧИРО»</a:t>
            </a:r>
          </a:p>
          <a:p>
            <a:pPr lvl="0"/>
            <a:r>
              <a:rPr lang="ru-RU" sz="1400" dirty="0"/>
              <a:t>Информационные системы в образовании </a:t>
            </a:r>
          </a:p>
          <a:p>
            <a:pPr lvl="0"/>
            <a:r>
              <a:rPr lang="ru-RU" sz="1400" dirty="0"/>
              <a:t>Цифровые технологии в образовании</a:t>
            </a:r>
          </a:p>
          <a:p>
            <a:pPr lvl="0"/>
            <a:r>
              <a:rPr lang="ru-RU" sz="1400" dirty="0"/>
              <a:t>Информационная безопасность</a:t>
            </a:r>
          </a:p>
          <a:p>
            <a:pPr lvl="0"/>
            <a:r>
              <a:rPr lang="ru-RU" sz="1400" dirty="0"/>
              <a:t>Воспитание и дополнительное образование</a:t>
            </a:r>
          </a:p>
          <a:p>
            <a:pPr lvl="0"/>
            <a:r>
              <a:rPr lang="ru-RU" sz="1400" dirty="0"/>
              <a:t>Оценка и развитие профессионального мастерства и </a:t>
            </a:r>
          </a:p>
          <a:p>
            <a:pPr lvl="0"/>
            <a:r>
              <a:rPr lang="ru-RU" sz="1400" dirty="0"/>
              <a:t>квалификаций кадров системы образования</a:t>
            </a:r>
          </a:p>
          <a:p>
            <a:pPr lvl="0"/>
            <a:r>
              <a:rPr lang="ru-RU" sz="1400" dirty="0"/>
              <a:t>Конкурсы </a:t>
            </a:r>
            <a:r>
              <a:rPr lang="ru-RU" sz="1400" dirty="0" err="1"/>
              <a:t>профмастерства</a:t>
            </a:r>
            <a:r>
              <a:rPr lang="ru-RU" sz="1400" dirty="0"/>
              <a:t> </a:t>
            </a:r>
          </a:p>
          <a:p>
            <a:endParaRPr lang="ru-RU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A59D81-74B3-49A9-9000-ACF70CD2822B}"/>
              </a:ext>
            </a:extLst>
          </p:cNvPr>
          <p:cNvSpPr txBox="1"/>
          <p:nvPr/>
        </p:nvSpPr>
        <p:spPr>
          <a:xfrm>
            <a:off x="491066" y="5377015"/>
            <a:ext cx="31925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Олимпиады:</a:t>
            </a:r>
          </a:p>
          <a:p>
            <a:pPr lvl="0"/>
            <a:r>
              <a:rPr lang="ru-RU" sz="1400" dirty="0"/>
              <a:t>Всероссийская олимпиада школьников</a:t>
            </a:r>
          </a:p>
          <a:p>
            <a:pPr lvl="0"/>
            <a:r>
              <a:rPr lang="ru-RU" sz="1400" dirty="0"/>
              <a:t>Областная олимпиада школьников</a:t>
            </a:r>
          </a:p>
          <a:p>
            <a:pPr lvl="0"/>
            <a:r>
              <a:rPr lang="ru-RU" sz="1400" dirty="0"/>
              <a:t>Общественное наблюдение</a:t>
            </a:r>
          </a:p>
          <a:p>
            <a:endParaRPr lang="ru-RU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C4978A-6ABB-47D3-BEA3-BB30691B99AC}"/>
              </a:ext>
            </a:extLst>
          </p:cNvPr>
          <p:cNvSpPr txBox="1"/>
          <p:nvPr/>
        </p:nvSpPr>
        <p:spPr>
          <a:xfrm>
            <a:off x="5616900" y="1012004"/>
            <a:ext cx="314130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Государственная итоговая аттестация:</a:t>
            </a:r>
          </a:p>
          <a:p>
            <a:pPr lvl="0"/>
            <a:r>
              <a:rPr lang="ru-RU" sz="1400" dirty="0"/>
              <a:t>ГИА-9</a:t>
            </a:r>
          </a:p>
          <a:p>
            <a:pPr lvl="0"/>
            <a:r>
              <a:rPr lang="ru-RU" sz="1400" dirty="0"/>
              <a:t>ГИА-11</a:t>
            </a:r>
          </a:p>
          <a:p>
            <a:pPr lvl="0"/>
            <a:r>
              <a:rPr lang="ru-RU" sz="1400" dirty="0"/>
              <a:t>Консультирование</a:t>
            </a:r>
          </a:p>
          <a:p>
            <a:pPr lvl="0"/>
            <a:r>
              <a:rPr lang="ru-RU" sz="1400" dirty="0"/>
              <a:t>Общественное наблюдение</a:t>
            </a:r>
          </a:p>
          <a:p>
            <a:r>
              <a:rPr lang="ru-RU" sz="1400" dirty="0"/>
              <a:t>Тренировочное тестирование</a:t>
            </a:r>
          </a:p>
          <a:p>
            <a:endParaRPr lang="ru-RU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890B87-836E-4E7B-A50B-08EAFA3B343D}"/>
              </a:ext>
            </a:extLst>
          </p:cNvPr>
          <p:cNvSpPr txBox="1"/>
          <p:nvPr/>
        </p:nvSpPr>
        <p:spPr>
          <a:xfrm>
            <a:off x="8656957" y="1012004"/>
            <a:ext cx="36572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Дополнительное профессиональное </a:t>
            </a:r>
          </a:p>
          <a:p>
            <a:r>
              <a:rPr lang="ru-RU" sz="1400" b="1" dirty="0"/>
              <a:t>образование:</a:t>
            </a:r>
          </a:p>
          <a:p>
            <a:pPr lvl="0"/>
            <a:r>
              <a:rPr lang="ru-RU" sz="1400" dirty="0"/>
              <a:t>Повышение квалификации и переподготовка</a:t>
            </a:r>
          </a:p>
          <a:p>
            <a:pPr lvl="0"/>
            <a:r>
              <a:rPr lang="ru-RU" sz="1400" dirty="0"/>
              <a:t>Годовой календарный учебный график</a:t>
            </a:r>
          </a:p>
          <a:p>
            <a:pPr lvl="0"/>
            <a:r>
              <a:rPr lang="ru-RU" sz="1400" dirty="0"/>
              <a:t>Курсы</a:t>
            </a:r>
          </a:p>
          <a:p>
            <a:r>
              <a:rPr lang="ru-RU" sz="1400" dirty="0"/>
              <a:t>Диагностика</a:t>
            </a:r>
          </a:p>
          <a:p>
            <a:endParaRPr lang="ru-RU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A3D6B8-2B30-440F-BDBC-99B8CC4540DF}"/>
              </a:ext>
            </a:extLst>
          </p:cNvPr>
          <p:cNvSpPr txBox="1"/>
          <p:nvPr/>
        </p:nvSpPr>
        <p:spPr>
          <a:xfrm>
            <a:off x="5616900" y="2520945"/>
            <a:ext cx="506827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Проекты:</a:t>
            </a:r>
          </a:p>
          <a:p>
            <a:pPr lvl="0"/>
            <a:r>
              <a:rPr lang="ru-RU" sz="1400" dirty="0"/>
              <a:t>Школа </a:t>
            </a:r>
            <a:r>
              <a:rPr lang="ru-RU" sz="1400" dirty="0" err="1"/>
              <a:t>Минпросвещения</a:t>
            </a:r>
            <a:r>
              <a:rPr lang="ru-RU" sz="1400" dirty="0"/>
              <a:t> России</a:t>
            </a:r>
          </a:p>
          <a:p>
            <a:pPr lvl="0"/>
            <a:r>
              <a:rPr lang="ru-RU" sz="1400" dirty="0"/>
              <a:t>Флагманы образования</a:t>
            </a:r>
          </a:p>
          <a:p>
            <a:pPr lvl="0"/>
            <a:r>
              <a:rPr lang="ru-RU" sz="1400" dirty="0"/>
              <a:t>Педагог74.РФ</a:t>
            </a:r>
          </a:p>
          <a:p>
            <a:pPr lvl="0"/>
            <a:r>
              <a:rPr lang="ru-RU" sz="1400" dirty="0"/>
              <a:t>Языковая адаптация и социализация детей</a:t>
            </a:r>
          </a:p>
          <a:p>
            <a:pPr lvl="0"/>
            <a:r>
              <a:rPr lang="ru-RU" sz="1400" dirty="0"/>
              <a:t>Единая модель профессиональной ориентации </a:t>
            </a:r>
          </a:p>
          <a:p>
            <a:pPr lvl="0"/>
            <a:r>
              <a:rPr lang="ru-RU" sz="1400" dirty="0"/>
              <a:t>Инженерное образование</a:t>
            </a:r>
          </a:p>
          <a:p>
            <a:pPr lvl="0"/>
            <a:r>
              <a:rPr lang="ru-RU" sz="1400" dirty="0"/>
              <a:t>Сопровождение ШНОР</a:t>
            </a:r>
          </a:p>
          <a:p>
            <a:pPr lvl="0"/>
            <a:r>
              <a:rPr lang="ru-RU" sz="1400" dirty="0"/>
              <a:t>Профилактика учебной неуспешности</a:t>
            </a:r>
          </a:p>
          <a:p>
            <a:pPr lvl="0"/>
            <a:r>
              <a:rPr lang="ru-RU" sz="1400" dirty="0"/>
              <a:t>Кадровый резерв руководителей образовательных организаций Челябинской области</a:t>
            </a:r>
          </a:p>
          <a:p>
            <a:pPr lvl="0"/>
            <a:r>
              <a:rPr lang="ru-RU" sz="1400" dirty="0"/>
              <a:t>Функциональная грамотность</a:t>
            </a:r>
          </a:p>
          <a:p>
            <a:pPr lvl="0"/>
            <a:r>
              <a:rPr lang="ru-RU" sz="1400" dirty="0"/>
              <a:t>Губернаторские инженерные классы</a:t>
            </a:r>
          </a:p>
          <a:p>
            <a:pPr lvl="0"/>
            <a:r>
              <a:rPr lang="ru-RU" sz="1400" dirty="0"/>
              <a:t>Точка роста</a:t>
            </a:r>
          </a:p>
          <a:p>
            <a:pPr lvl="0"/>
            <a:r>
              <a:rPr lang="ru-RU" sz="1400" dirty="0"/>
              <a:t>Психолого-педагогические классы</a:t>
            </a:r>
          </a:p>
          <a:p>
            <a:pPr lvl="0"/>
            <a:r>
              <a:rPr lang="ru-RU" sz="1400" dirty="0"/>
              <a:t>Проекты дошкольного образования</a:t>
            </a:r>
          </a:p>
          <a:p>
            <a:pPr lvl="0"/>
            <a:r>
              <a:rPr lang="ru-RU" sz="1400" dirty="0"/>
              <a:t>Этнокультурное образование</a:t>
            </a:r>
          </a:p>
          <a:p>
            <a:pPr lvl="0"/>
            <a:r>
              <a:rPr lang="ru-RU" sz="1400" dirty="0"/>
              <a:t>Непрерывное экологическое образование</a:t>
            </a:r>
          </a:p>
          <a:p>
            <a:r>
              <a:rPr lang="ru-RU" sz="1400" dirty="0"/>
              <a:t>Школьные информационно-библиотечные центры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3E2C89-4589-41E7-B1E9-B5B522AFA831}"/>
              </a:ext>
            </a:extLst>
          </p:cNvPr>
          <p:cNvSpPr txBox="1"/>
          <p:nvPr/>
        </p:nvSpPr>
        <p:spPr>
          <a:xfrm>
            <a:off x="9882189" y="2635999"/>
            <a:ext cx="1086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Документы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16358C-445D-4462-B02A-E829981D2867}"/>
              </a:ext>
            </a:extLst>
          </p:cNvPr>
          <p:cNvSpPr txBox="1"/>
          <p:nvPr/>
        </p:nvSpPr>
        <p:spPr>
          <a:xfrm>
            <a:off x="9882189" y="3121223"/>
            <a:ext cx="922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Контакты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EE3BA8-344D-4A42-82D5-8C8E93595760}"/>
              </a:ext>
            </a:extLst>
          </p:cNvPr>
          <p:cNvSpPr txBox="1"/>
          <p:nvPr/>
        </p:nvSpPr>
        <p:spPr>
          <a:xfrm>
            <a:off x="9882190" y="3606447"/>
            <a:ext cx="2131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Центр непрерывного повышения профессионального мастерства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7035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944" y="293342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Перечень приложений положения об официальном сайте ГБУ ДПО «ЧИРО»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037AE-E888-4643-9CAF-7D1F51A13E47}"/>
              </a:ext>
            </a:extLst>
          </p:cNvPr>
          <p:cNvSpPr txBox="1"/>
          <p:nvPr/>
        </p:nvSpPr>
        <p:spPr>
          <a:xfrm>
            <a:off x="727969" y="1695635"/>
            <a:ext cx="1104382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/>
              <a:t>Приложение 1 - Структура официального сайта ГБУ ДПО «ЧИРО»</a:t>
            </a:r>
            <a:r>
              <a:rPr lang="en-US" sz="2200" dirty="0"/>
              <a:t>;</a:t>
            </a:r>
            <a:endParaRPr lang="ru-RU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Приложение 2 – Алгоритм размещения информации на официальном сайте ГБУ ДПО «ЧИРО»</a:t>
            </a:r>
            <a:r>
              <a:rPr lang="en-US" sz="2200" dirty="0"/>
              <a:t>;</a:t>
            </a:r>
            <a:endParaRPr lang="ru-RU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Приложение 3 – Заявка на размещение информации на официальный сайт ГБУ ДПО «ЧИРО»</a:t>
            </a:r>
            <a:r>
              <a:rPr lang="en-US" sz="2200" dirty="0"/>
              <a:t>;</a:t>
            </a:r>
            <a:endParaRPr lang="ru-RU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Приложение 4 – Мониторинг контента официального сайта ГБУ ДПО «ЧИРО»</a:t>
            </a:r>
            <a:r>
              <a:rPr lang="en-US" sz="2200" dirty="0"/>
              <a:t>;</a:t>
            </a:r>
            <a:endParaRPr lang="ru-RU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Приложение 5 - Форма отчета ответственного за размещение информации на официальном сайте ГБУ ДПО «ЧИРО»</a:t>
            </a:r>
            <a:r>
              <a:rPr lang="en-US" sz="2200" dirty="0"/>
              <a:t>.</a:t>
            </a:r>
            <a:endParaRPr lang="ru-RU" sz="2200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83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520</Words>
  <Application>Microsoft Office PowerPoint</Application>
  <PresentationFormat>Широкоэкранный</PresentationFormat>
  <Paragraphs>91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Book Antiqua</vt:lpstr>
      <vt:lpstr>Calibri</vt:lpstr>
      <vt:lpstr>Calibri Light</vt:lpstr>
      <vt:lpstr>Constantia</vt:lpstr>
      <vt:lpstr>Jost</vt:lpstr>
      <vt:lpstr>Тема Office</vt:lpstr>
      <vt:lpstr>Специальное оформление</vt:lpstr>
      <vt:lpstr>1_Специальное оформление</vt:lpstr>
      <vt:lpstr>О Положении об официальном сайте ГБУ ДПО «ЧИРО»</vt:lpstr>
      <vt:lpstr>Положение об официальном сайте ГБУ ДПО «ЧИРО» разработано в соответствии с федеральными нормативными документами:</vt:lpstr>
      <vt:lpstr>Положение об официальном сайте государственного бюджетного учреждения дополнительного профессионального образования «Челябинский институт развития образования»</vt:lpstr>
      <vt:lpstr>Разделы основного меню официального сайта ГБУ ДПО «ЧИРО»</vt:lpstr>
      <vt:lpstr>Перечень приложений положения об официальном сайте ГБУ ДПО «ЧИРО» 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67</cp:revision>
  <dcterms:created xsi:type="dcterms:W3CDTF">2022-11-08T05:17:39Z</dcterms:created>
  <dcterms:modified xsi:type="dcterms:W3CDTF">2024-04-22T06:22:13Z</dcterms:modified>
</cp:coreProperties>
</file>