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9"/>
  </p:notesMasterIdLst>
  <p:sldIdLst>
    <p:sldId id="266" r:id="rId4"/>
    <p:sldId id="281" r:id="rId5"/>
    <p:sldId id="282" r:id="rId6"/>
    <p:sldId id="275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355E8B-6826-43F6-A6E0-C77B7832531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EF8AB2-1DBE-494D-AB8E-C66F2FEA86A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4000" b="1" dirty="0">
              <a:solidFill>
                <a:schemeClr val="tx1"/>
              </a:solidFill>
            </a:rPr>
            <a:t>ГЗ-2024</a:t>
          </a:r>
        </a:p>
      </dgm:t>
    </dgm:pt>
    <dgm:pt modelId="{73915FA5-0807-4668-AE63-BB182B752A74}" type="parTrans" cxnId="{91A7DA8B-0125-4A6D-A0D0-8915A114E878}">
      <dgm:prSet/>
      <dgm:spPr/>
      <dgm:t>
        <a:bodyPr/>
        <a:lstStyle/>
        <a:p>
          <a:endParaRPr lang="ru-RU"/>
        </a:p>
      </dgm:t>
    </dgm:pt>
    <dgm:pt modelId="{DBDA9D2D-35A5-46F9-B099-669D33FE3F65}" type="sibTrans" cxnId="{91A7DA8B-0125-4A6D-A0D0-8915A114E878}">
      <dgm:prSet/>
      <dgm:spPr/>
      <dgm:t>
        <a:bodyPr/>
        <a:lstStyle/>
        <a:p>
          <a:endParaRPr lang="ru-RU"/>
        </a:p>
      </dgm:t>
    </dgm:pt>
    <dgm:pt modelId="{A588457F-0338-4D71-A2DF-A297CA2267A2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1. Реализация дополнительных профессиональных повышения квалификации ГБУ ДПО ЧИРО (очная с применением дистанционных образовательных технология и электронного обучения)</a:t>
          </a:r>
        </a:p>
        <a:p>
          <a:r>
            <a:rPr lang="ru-RU" dirty="0">
              <a:solidFill>
                <a:schemeClr val="tx1"/>
              </a:solidFill>
            </a:rPr>
            <a:t>(665360,55 человеко-часов, 236 групп)</a:t>
          </a:r>
        </a:p>
      </dgm:t>
    </dgm:pt>
    <dgm:pt modelId="{ED24C755-7A2A-4EF3-B568-18B0191C2C9E}" type="parTrans" cxnId="{2A57BECD-E2F2-4466-BC41-0CB3063FFDF6}">
      <dgm:prSet/>
      <dgm:spPr/>
      <dgm:t>
        <a:bodyPr/>
        <a:lstStyle/>
        <a:p>
          <a:endParaRPr lang="ru-RU"/>
        </a:p>
      </dgm:t>
    </dgm:pt>
    <dgm:pt modelId="{D117D782-8C4D-4AA6-977F-43B2C2AE6C99}" type="sibTrans" cxnId="{2A57BECD-E2F2-4466-BC41-0CB3063FFDF6}">
      <dgm:prSet/>
      <dgm:spPr/>
      <dgm:t>
        <a:bodyPr/>
        <a:lstStyle/>
        <a:p>
          <a:endParaRPr lang="ru-RU"/>
        </a:p>
      </dgm:t>
    </dgm:pt>
    <dgm:pt modelId="{6E7388CE-474A-4C85-A8A8-27B89D531B67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2. Реализация дополнительных профессиональных повышения квалификации ГБУ ДПО ЧИРО (очно-заочная с применением дистанционных образовательных технология и электронного обучения)</a:t>
          </a:r>
        </a:p>
        <a:p>
          <a:r>
            <a:rPr lang="ru-RU" dirty="0">
              <a:solidFill>
                <a:schemeClr val="tx1"/>
              </a:solidFill>
            </a:rPr>
            <a:t>(337350 человеко-часов, 104 группы)</a:t>
          </a:r>
        </a:p>
      </dgm:t>
    </dgm:pt>
    <dgm:pt modelId="{95DCE3E6-B507-41C3-9CA3-6CE214EA0ED7}" type="parTrans" cxnId="{9D945352-0C89-40A1-87E5-4906B025CB31}">
      <dgm:prSet/>
      <dgm:spPr/>
      <dgm:t>
        <a:bodyPr/>
        <a:lstStyle/>
        <a:p>
          <a:endParaRPr lang="ru-RU"/>
        </a:p>
      </dgm:t>
    </dgm:pt>
    <dgm:pt modelId="{44E40B13-9D2B-436F-ACD7-6683BA2587B4}" type="sibTrans" cxnId="{9D945352-0C89-40A1-87E5-4906B025CB31}">
      <dgm:prSet/>
      <dgm:spPr/>
      <dgm:t>
        <a:bodyPr/>
        <a:lstStyle/>
        <a:p>
          <a:endParaRPr lang="ru-RU"/>
        </a:p>
      </dgm:t>
    </dgm:pt>
    <dgm:pt modelId="{E1DF48B8-FCBC-4D3F-B73B-B804E30117E2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900" dirty="0">
              <a:solidFill>
                <a:schemeClr val="tx1"/>
              </a:solidFill>
            </a:rPr>
            <a:t>3. Реализация программ повышения квалификации ЦНППМПР</a:t>
          </a:r>
        </a:p>
        <a:p>
          <a:r>
            <a:rPr lang="ru-RU" sz="1900" dirty="0">
              <a:solidFill>
                <a:schemeClr val="tx1"/>
              </a:solidFill>
            </a:rPr>
            <a:t>(279100 человеко-часов, 100 групп)</a:t>
          </a:r>
        </a:p>
      </dgm:t>
    </dgm:pt>
    <dgm:pt modelId="{4FEACA6D-0DC4-45F3-BB13-30C818B21BC0}" type="parTrans" cxnId="{CA30748B-93E6-4483-BA37-830DF1D9AD80}">
      <dgm:prSet/>
      <dgm:spPr/>
      <dgm:t>
        <a:bodyPr/>
        <a:lstStyle/>
        <a:p>
          <a:endParaRPr lang="ru-RU"/>
        </a:p>
      </dgm:t>
    </dgm:pt>
    <dgm:pt modelId="{EB2E16A7-7052-44EC-86CB-B01503C24E65}" type="sibTrans" cxnId="{CA30748B-93E6-4483-BA37-830DF1D9AD80}">
      <dgm:prSet/>
      <dgm:spPr/>
      <dgm:t>
        <a:bodyPr/>
        <a:lstStyle/>
        <a:p>
          <a:endParaRPr lang="ru-RU"/>
        </a:p>
      </dgm:t>
    </dgm:pt>
    <dgm:pt modelId="{D439B307-FB2E-4DB0-9B66-3D5F49E4922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900" dirty="0">
              <a:solidFill>
                <a:schemeClr val="tx1"/>
              </a:solidFill>
            </a:rPr>
            <a:t>4. Реализация дополнительных профессиональных программ профессиональной переподготовки</a:t>
          </a:r>
        </a:p>
        <a:p>
          <a:r>
            <a:rPr lang="ru-RU" sz="1900" dirty="0">
              <a:solidFill>
                <a:schemeClr val="tx1"/>
              </a:solidFill>
            </a:rPr>
            <a:t>(229012,25 человеко-часов, 14 групп)</a:t>
          </a:r>
        </a:p>
      </dgm:t>
    </dgm:pt>
    <dgm:pt modelId="{B8CC03CA-481A-4D6B-94B2-AD0AAC1D4475}" type="parTrans" cxnId="{1B093F49-DC44-4F0D-9198-68E3204459FB}">
      <dgm:prSet/>
      <dgm:spPr/>
      <dgm:t>
        <a:bodyPr/>
        <a:lstStyle/>
        <a:p>
          <a:endParaRPr lang="ru-RU"/>
        </a:p>
      </dgm:t>
    </dgm:pt>
    <dgm:pt modelId="{2ED71FA8-6962-4560-B0AE-D12826AEEFBB}" type="sibTrans" cxnId="{1B093F49-DC44-4F0D-9198-68E3204459FB}">
      <dgm:prSet/>
      <dgm:spPr/>
      <dgm:t>
        <a:bodyPr/>
        <a:lstStyle/>
        <a:p>
          <a:endParaRPr lang="ru-RU"/>
        </a:p>
      </dgm:t>
    </dgm:pt>
    <dgm:pt modelId="{33EDEC0D-36B5-4D51-84D8-9F1872DC0A87}" type="pres">
      <dgm:prSet presAssocID="{74355E8B-6826-43F6-A6E0-C77B7832531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57D27-4319-4639-B6E9-7C4E11A16D11}" type="pres">
      <dgm:prSet presAssocID="{74355E8B-6826-43F6-A6E0-C77B7832531B}" presName="matrix" presStyleCnt="0"/>
      <dgm:spPr/>
    </dgm:pt>
    <dgm:pt modelId="{50570BE0-780B-420D-906E-39A1FD68031F}" type="pres">
      <dgm:prSet presAssocID="{74355E8B-6826-43F6-A6E0-C77B7832531B}" presName="tile1" presStyleLbl="node1" presStyleIdx="0" presStyleCnt="4"/>
      <dgm:spPr/>
      <dgm:t>
        <a:bodyPr/>
        <a:lstStyle/>
        <a:p>
          <a:endParaRPr lang="ru-RU"/>
        </a:p>
      </dgm:t>
    </dgm:pt>
    <dgm:pt modelId="{455FA922-A0FE-487A-9CB0-D83D2F9717E9}" type="pres">
      <dgm:prSet presAssocID="{74355E8B-6826-43F6-A6E0-C77B7832531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1734-82BE-4556-B3BE-8B283C4FD6E8}" type="pres">
      <dgm:prSet presAssocID="{74355E8B-6826-43F6-A6E0-C77B7832531B}" presName="tile2" presStyleLbl="node1" presStyleIdx="1" presStyleCnt="4" custLinFactNeighborX="-3018" custLinFactNeighborY="0"/>
      <dgm:spPr/>
      <dgm:t>
        <a:bodyPr/>
        <a:lstStyle/>
        <a:p>
          <a:endParaRPr lang="ru-RU"/>
        </a:p>
      </dgm:t>
    </dgm:pt>
    <dgm:pt modelId="{6D0251E6-398D-411E-96D5-1C770B398801}" type="pres">
      <dgm:prSet presAssocID="{74355E8B-6826-43F6-A6E0-C77B7832531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EF149-61D6-4627-A98A-38A5F0A55F55}" type="pres">
      <dgm:prSet presAssocID="{74355E8B-6826-43F6-A6E0-C77B7832531B}" presName="tile3" presStyleLbl="node1" presStyleIdx="2" presStyleCnt="4" custLinFactNeighborY="849"/>
      <dgm:spPr/>
      <dgm:t>
        <a:bodyPr/>
        <a:lstStyle/>
        <a:p>
          <a:endParaRPr lang="ru-RU"/>
        </a:p>
      </dgm:t>
    </dgm:pt>
    <dgm:pt modelId="{4B52C1F2-D2BD-4149-A519-4B0ED90F9EE6}" type="pres">
      <dgm:prSet presAssocID="{74355E8B-6826-43F6-A6E0-C77B7832531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5D92A3-7403-4594-8993-9CB899085851}" type="pres">
      <dgm:prSet presAssocID="{74355E8B-6826-43F6-A6E0-C77B7832531B}" presName="tile4" presStyleLbl="node1" presStyleIdx="3" presStyleCnt="4" custLinFactNeighborX="-3018" custLinFactNeighborY="0"/>
      <dgm:spPr/>
      <dgm:t>
        <a:bodyPr/>
        <a:lstStyle/>
        <a:p>
          <a:endParaRPr lang="ru-RU"/>
        </a:p>
      </dgm:t>
    </dgm:pt>
    <dgm:pt modelId="{F0A0C9D2-1C1B-4D60-B81A-56D10967ABBA}" type="pres">
      <dgm:prSet presAssocID="{74355E8B-6826-43F6-A6E0-C77B7832531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80B56-2822-49A4-A8C8-B699267D6EEB}" type="pres">
      <dgm:prSet presAssocID="{74355E8B-6826-43F6-A6E0-C77B7832531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3366080-7354-4FF8-83E8-2F3412EE0BF0}" type="presOf" srcId="{E1DF48B8-FCBC-4D3F-B73B-B804E30117E2}" destId="{183EF149-61D6-4627-A98A-38A5F0A55F55}" srcOrd="0" destOrd="0" presId="urn:microsoft.com/office/officeart/2005/8/layout/matrix1"/>
    <dgm:cxn modelId="{D3A0B3A2-E55A-4C3D-B929-51299925E3E3}" type="presOf" srcId="{A0EF8AB2-1DBE-494D-AB8E-C66F2FEA86AC}" destId="{39480B56-2822-49A4-A8C8-B699267D6EEB}" srcOrd="0" destOrd="0" presId="urn:microsoft.com/office/officeart/2005/8/layout/matrix1"/>
    <dgm:cxn modelId="{018097BD-75A1-482A-866D-95547171A6F5}" type="presOf" srcId="{A588457F-0338-4D71-A2DF-A297CA2267A2}" destId="{50570BE0-780B-420D-906E-39A1FD68031F}" srcOrd="0" destOrd="0" presId="urn:microsoft.com/office/officeart/2005/8/layout/matrix1"/>
    <dgm:cxn modelId="{44019216-EF03-4EAE-BB75-5CBC68FB4C3C}" type="presOf" srcId="{74355E8B-6826-43F6-A6E0-C77B7832531B}" destId="{33EDEC0D-36B5-4D51-84D8-9F1872DC0A87}" srcOrd="0" destOrd="0" presId="urn:microsoft.com/office/officeart/2005/8/layout/matrix1"/>
    <dgm:cxn modelId="{B6B2B0C9-A94B-4FA0-AF8F-EB01E14B64F7}" type="presOf" srcId="{A588457F-0338-4D71-A2DF-A297CA2267A2}" destId="{455FA922-A0FE-487A-9CB0-D83D2F9717E9}" srcOrd="1" destOrd="0" presId="urn:microsoft.com/office/officeart/2005/8/layout/matrix1"/>
    <dgm:cxn modelId="{2A57BECD-E2F2-4466-BC41-0CB3063FFDF6}" srcId="{A0EF8AB2-1DBE-494D-AB8E-C66F2FEA86AC}" destId="{A588457F-0338-4D71-A2DF-A297CA2267A2}" srcOrd="0" destOrd="0" parTransId="{ED24C755-7A2A-4EF3-B568-18B0191C2C9E}" sibTransId="{D117D782-8C4D-4AA6-977F-43B2C2AE6C99}"/>
    <dgm:cxn modelId="{855EA704-09D2-40CD-B9DE-C1ACDEC0A21F}" type="presOf" srcId="{E1DF48B8-FCBC-4D3F-B73B-B804E30117E2}" destId="{4B52C1F2-D2BD-4149-A519-4B0ED90F9EE6}" srcOrd="1" destOrd="0" presId="urn:microsoft.com/office/officeart/2005/8/layout/matrix1"/>
    <dgm:cxn modelId="{1B093F49-DC44-4F0D-9198-68E3204459FB}" srcId="{A0EF8AB2-1DBE-494D-AB8E-C66F2FEA86AC}" destId="{D439B307-FB2E-4DB0-9B66-3D5F49E49223}" srcOrd="3" destOrd="0" parTransId="{B8CC03CA-481A-4D6B-94B2-AD0AAC1D4475}" sibTransId="{2ED71FA8-6962-4560-B0AE-D12826AEEFBB}"/>
    <dgm:cxn modelId="{9D945352-0C89-40A1-87E5-4906B025CB31}" srcId="{A0EF8AB2-1DBE-494D-AB8E-C66F2FEA86AC}" destId="{6E7388CE-474A-4C85-A8A8-27B89D531B67}" srcOrd="1" destOrd="0" parTransId="{95DCE3E6-B507-41C3-9CA3-6CE214EA0ED7}" sibTransId="{44E40B13-9D2B-436F-ACD7-6683BA2587B4}"/>
    <dgm:cxn modelId="{0F446C31-0B32-4F3B-BB4B-0817B3303FB0}" type="presOf" srcId="{6E7388CE-474A-4C85-A8A8-27B89D531B67}" destId="{70E91734-82BE-4556-B3BE-8B283C4FD6E8}" srcOrd="0" destOrd="0" presId="urn:microsoft.com/office/officeart/2005/8/layout/matrix1"/>
    <dgm:cxn modelId="{6E9F6786-023D-4020-A699-87BD0B26E86E}" type="presOf" srcId="{D439B307-FB2E-4DB0-9B66-3D5F49E49223}" destId="{115D92A3-7403-4594-8993-9CB899085851}" srcOrd="0" destOrd="0" presId="urn:microsoft.com/office/officeart/2005/8/layout/matrix1"/>
    <dgm:cxn modelId="{91A7DA8B-0125-4A6D-A0D0-8915A114E878}" srcId="{74355E8B-6826-43F6-A6E0-C77B7832531B}" destId="{A0EF8AB2-1DBE-494D-AB8E-C66F2FEA86AC}" srcOrd="0" destOrd="0" parTransId="{73915FA5-0807-4668-AE63-BB182B752A74}" sibTransId="{DBDA9D2D-35A5-46F9-B099-669D33FE3F65}"/>
    <dgm:cxn modelId="{CA30748B-93E6-4483-BA37-830DF1D9AD80}" srcId="{A0EF8AB2-1DBE-494D-AB8E-C66F2FEA86AC}" destId="{E1DF48B8-FCBC-4D3F-B73B-B804E30117E2}" srcOrd="2" destOrd="0" parTransId="{4FEACA6D-0DC4-45F3-BB13-30C818B21BC0}" sibTransId="{EB2E16A7-7052-44EC-86CB-B01503C24E65}"/>
    <dgm:cxn modelId="{77055C4B-2A53-48EC-ABFB-A1071AE1BFCA}" type="presOf" srcId="{D439B307-FB2E-4DB0-9B66-3D5F49E49223}" destId="{F0A0C9D2-1C1B-4D60-B81A-56D10967ABBA}" srcOrd="1" destOrd="0" presId="urn:microsoft.com/office/officeart/2005/8/layout/matrix1"/>
    <dgm:cxn modelId="{C5CF8CA6-F7B1-407B-974B-DB60297122AE}" type="presOf" srcId="{6E7388CE-474A-4C85-A8A8-27B89D531B67}" destId="{6D0251E6-398D-411E-96D5-1C770B398801}" srcOrd="1" destOrd="0" presId="urn:microsoft.com/office/officeart/2005/8/layout/matrix1"/>
    <dgm:cxn modelId="{EE4BD841-EBD5-4902-ADAA-5E7EA1DB8717}" type="presParOf" srcId="{33EDEC0D-36B5-4D51-84D8-9F1872DC0A87}" destId="{8FC57D27-4319-4639-B6E9-7C4E11A16D11}" srcOrd="0" destOrd="0" presId="urn:microsoft.com/office/officeart/2005/8/layout/matrix1"/>
    <dgm:cxn modelId="{B4F5605A-CDA2-4324-886B-31803877BFCF}" type="presParOf" srcId="{8FC57D27-4319-4639-B6E9-7C4E11A16D11}" destId="{50570BE0-780B-420D-906E-39A1FD68031F}" srcOrd="0" destOrd="0" presId="urn:microsoft.com/office/officeart/2005/8/layout/matrix1"/>
    <dgm:cxn modelId="{19C35A90-256F-4843-9E00-43EB93246438}" type="presParOf" srcId="{8FC57D27-4319-4639-B6E9-7C4E11A16D11}" destId="{455FA922-A0FE-487A-9CB0-D83D2F9717E9}" srcOrd="1" destOrd="0" presId="urn:microsoft.com/office/officeart/2005/8/layout/matrix1"/>
    <dgm:cxn modelId="{1010871F-F9B0-4592-A2F7-BC1F936CC74E}" type="presParOf" srcId="{8FC57D27-4319-4639-B6E9-7C4E11A16D11}" destId="{70E91734-82BE-4556-B3BE-8B283C4FD6E8}" srcOrd="2" destOrd="0" presId="urn:microsoft.com/office/officeart/2005/8/layout/matrix1"/>
    <dgm:cxn modelId="{808B444D-6F5A-48CD-9D17-2893C129345C}" type="presParOf" srcId="{8FC57D27-4319-4639-B6E9-7C4E11A16D11}" destId="{6D0251E6-398D-411E-96D5-1C770B398801}" srcOrd="3" destOrd="0" presId="urn:microsoft.com/office/officeart/2005/8/layout/matrix1"/>
    <dgm:cxn modelId="{75B6EF42-2017-4E5D-94C4-5F2C645FC6FA}" type="presParOf" srcId="{8FC57D27-4319-4639-B6E9-7C4E11A16D11}" destId="{183EF149-61D6-4627-A98A-38A5F0A55F55}" srcOrd="4" destOrd="0" presId="urn:microsoft.com/office/officeart/2005/8/layout/matrix1"/>
    <dgm:cxn modelId="{4196751A-9116-4852-9D74-6437C867037E}" type="presParOf" srcId="{8FC57D27-4319-4639-B6E9-7C4E11A16D11}" destId="{4B52C1F2-D2BD-4149-A519-4B0ED90F9EE6}" srcOrd="5" destOrd="0" presId="urn:microsoft.com/office/officeart/2005/8/layout/matrix1"/>
    <dgm:cxn modelId="{95416C8D-60D3-4A81-9B97-93F1C35119C5}" type="presParOf" srcId="{8FC57D27-4319-4639-B6E9-7C4E11A16D11}" destId="{115D92A3-7403-4594-8993-9CB899085851}" srcOrd="6" destOrd="0" presId="urn:microsoft.com/office/officeart/2005/8/layout/matrix1"/>
    <dgm:cxn modelId="{588A8E0A-9142-4011-8C80-ACAE6110F2D4}" type="presParOf" srcId="{8FC57D27-4319-4639-B6E9-7C4E11A16D11}" destId="{F0A0C9D2-1C1B-4D60-B81A-56D10967ABBA}" srcOrd="7" destOrd="0" presId="urn:microsoft.com/office/officeart/2005/8/layout/matrix1"/>
    <dgm:cxn modelId="{9E800431-33BE-4630-873E-6DCA47DD16B3}" type="presParOf" srcId="{33EDEC0D-36B5-4D51-84D8-9F1872DC0A87}" destId="{39480B56-2822-49A4-A8C8-B699267D6EE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355E8B-6826-43F6-A6E0-C77B7832531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0EF8AB2-1DBE-494D-AB8E-C66F2FEA86AC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4000" b="1" dirty="0">
              <a:solidFill>
                <a:schemeClr val="tx1"/>
              </a:solidFill>
            </a:rPr>
            <a:t>ГЗ-2024</a:t>
          </a:r>
        </a:p>
      </dgm:t>
    </dgm:pt>
    <dgm:pt modelId="{73915FA5-0807-4668-AE63-BB182B752A74}" type="parTrans" cxnId="{91A7DA8B-0125-4A6D-A0D0-8915A114E878}">
      <dgm:prSet/>
      <dgm:spPr/>
      <dgm:t>
        <a:bodyPr/>
        <a:lstStyle/>
        <a:p>
          <a:endParaRPr lang="ru-RU"/>
        </a:p>
      </dgm:t>
    </dgm:pt>
    <dgm:pt modelId="{DBDA9D2D-35A5-46F9-B099-669D33FE3F65}" type="sibTrans" cxnId="{91A7DA8B-0125-4A6D-A0D0-8915A114E878}">
      <dgm:prSet/>
      <dgm:spPr/>
      <dgm:t>
        <a:bodyPr/>
        <a:lstStyle/>
        <a:p>
          <a:endParaRPr lang="ru-RU"/>
        </a:p>
      </dgm:t>
    </dgm:pt>
    <dgm:pt modelId="{A588457F-0338-4D71-A2DF-A297CA2267A2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1. Реализация дополнительных профессиональных повышения квалификации ГБУ ДПО ЧИРО (очная с применением дистанционных образовательных технология и электронного обучения)</a:t>
          </a:r>
        </a:p>
        <a:p>
          <a:r>
            <a:rPr lang="ru-RU" dirty="0">
              <a:solidFill>
                <a:schemeClr val="tx1"/>
              </a:solidFill>
            </a:rPr>
            <a:t>(327412,50 человеко-часов, 125 групп, </a:t>
          </a:r>
        </a:p>
        <a:p>
          <a:r>
            <a:rPr lang="ru-RU" dirty="0">
              <a:solidFill>
                <a:schemeClr val="tx1"/>
              </a:solidFill>
            </a:rPr>
            <a:t>3400 человек)</a:t>
          </a:r>
        </a:p>
      </dgm:t>
    </dgm:pt>
    <dgm:pt modelId="{ED24C755-7A2A-4EF3-B568-18B0191C2C9E}" type="parTrans" cxnId="{2A57BECD-E2F2-4466-BC41-0CB3063FFDF6}">
      <dgm:prSet/>
      <dgm:spPr/>
      <dgm:t>
        <a:bodyPr/>
        <a:lstStyle/>
        <a:p>
          <a:endParaRPr lang="ru-RU"/>
        </a:p>
      </dgm:t>
    </dgm:pt>
    <dgm:pt modelId="{D117D782-8C4D-4AA6-977F-43B2C2AE6C99}" type="sibTrans" cxnId="{2A57BECD-E2F2-4466-BC41-0CB3063FFDF6}">
      <dgm:prSet/>
      <dgm:spPr/>
      <dgm:t>
        <a:bodyPr/>
        <a:lstStyle/>
        <a:p>
          <a:endParaRPr lang="ru-RU"/>
        </a:p>
      </dgm:t>
    </dgm:pt>
    <dgm:pt modelId="{6E7388CE-474A-4C85-A8A8-27B89D531B67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2. Реализация дополнительных профессиональных повышения квалификации ГБУ ДПО ЧИРО (очно-заочная с применением дистанционных образовательных технология и электронного обучения)</a:t>
          </a:r>
        </a:p>
        <a:p>
          <a:r>
            <a:rPr lang="ru-RU" dirty="0">
              <a:solidFill>
                <a:schemeClr val="tx1"/>
              </a:solidFill>
            </a:rPr>
            <a:t>(153593,75 человеко-часов, 47 групп, 1175 человек)</a:t>
          </a:r>
        </a:p>
      </dgm:t>
    </dgm:pt>
    <dgm:pt modelId="{95DCE3E6-B507-41C3-9CA3-6CE214EA0ED7}" type="parTrans" cxnId="{9D945352-0C89-40A1-87E5-4906B025CB31}">
      <dgm:prSet/>
      <dgm:spPr/>
      <dgm:t>
        <a:bodyPr/>
        <a:lstStyle/>
        <a:p>
          <a:endParaRPr lang="ru-RU"/>
        </a:p>
      </dgm:t>
    </dgm:pt>
    <dgm:pt modelId="{44E40B13-9D2B-436F-ACD7-6683BA2587B4}" type="sibTrans" cxnId="{9D945352-0C89-40A1-87E5-4906B025CB31}">
      <dgm:prSet/>
      <dgm:spPr/>
      <dgm:t>
        <a:bodyPr/>
        <a:lstStyle/>
        <a:p>
          <a:endParaRPr lang="ru-RU"/>
        </a:p>
      </dgm:t>
    </dgm:pt>
    <dgm:pt modelId="{E1DF48B8-FCBC-4D3F-B73B-B804E30117E2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900" dirty="0">
              <a:solidFill>
                <a:schemeClr val="tx1"/>
              </a:solidFill>
            </a:rPr>
            <a:t>3. Реализация программ повышения квалификации ЦНППМПР</a:t>
          </a:r>
        </a:p>
        <a:p>
          <a:r>
            <a:rPr lang="ru-RU" sz="1900" dirty="0">
              <a:solidFill>
                <a:schemeClr val="tx1"/>
              </a:solidFill>
            </a:rPr>
            <a:t>(152550,0 человеко-часов, 54 группы, </a:t>
          </a:r>
        </a:p>
        <a:p>
          <a:r>
            <a:rPr lang="ru-RU" sz="1900" dirty="0">
              <a:solidFill>
                <a:schemeClr val="tx1"/>
              </a:solidFill>
            </a:rPr>
            <a:t>1675 человек)</a:t>
          </a:r>
        </a:p>
      </dgm:t>
    </dgm:pt>
    <dgm:pt modelId="{4FEACA6D-0DC4-45F3-BB13-30C818B21BC0}" type="parTrans" cxnId="{CA30748B-93E6-4483-BA37-830DF1D9AD80}">
      <dgm:prSet/>
      <dgm:spPr/>
      <dgm:t>
        <a:bodyPr/>
        <a:lstStyle/>
        <a:p>
          <a:endParaRPr lang="ru-RU"/>
        </a:p>
      </dgm:t>
    </dgm:pt>
    <dgm:pt modelId="{EB2E16A7-7052-44EC-86CB-B01503C24E65}" type="sibTrans" cxnId="{CA30748B-93E6-4483-BA37-830DF1D9AD80}">
      <dgm:prSet/>
      <dgm:spPr/>
      <dgm:t>
        <a:bodyPr/>
        <a:lstStyle/>
        <a:p>
          <a:endParaRPr lang="ru-RU"/>
        </a:p>
      </dgm:t>
    </dgm:pt>
    <dgm:pt modelId="{D439B307-FB2E-4DB0-9B66-3D5F49E49223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1900" dirty="0">
              <a:solidFill>
                <a:schemeClr val="tx1"/>
              </a:solidFill>
            </a:rPr>
            <a:t>4. Реализация дополнительных профессиональных программ профессиональной переподготовки</a:t>
          </a:r>
        </a:p>
        <a:p>
          <a:r>
            <a:rPr lang="ru-RU" sz="1900">
              <a:solidFill>
                <a:schemeClr val="tx1"/>
              </a:solidFill>
            </a:rPr>
            <a:t>(реализованы 1-2 созывы по 14 программам профессиональной переподготовки)</a:t>
          </a:r>
          <a:endParaRPr lang="ru-RU" sz="1900" dirty="0">
            <a:solidFill>
              <a:schemeClr val="tx1"/>
            </a:solidFill>
          </a:endParaRPr>
        </a:p>
      </dgm:t>
    </dgm:pt>
    <dgm:pt modelId="{B8CC03CA-481A-4D6B-94B2-AD0AAC1D4475}" type="parTrans" cxnId="{1B093F49-DC44-4F0D-9198-68E3204459FB}">
      <dgm:prSet/>
      <dgm:spPr/>
      <dgm:t>
        <a:bodyPr/>
        <a:lstStyle/>
        <a:p>
          <a:endParaRPr lang="ru-RU"/>
        </a:p>
      </dgm:t>
    </dgm:pt>
    <dgm:pt modelId="{2ED71FA8-6962-4560-B0AE-D12826AEEFBB}" type="sibTrans" cxnId="{1B093F49-DC44-4F0D-9198-68E3204459FB}">
      <dgm:prSet/>
      <dgm:spPr/>
      <dgm:t>
        <a:bodyPr/>
        <a:lstStyle/>
        <a:p>
          <a:endParaRPr lang="ru-RU"/>
        </a:p>
      </dgm:t>
    </dgm:pt>
    <dgm:pt modelId="{33EDEC0D-36B5-4D51-84D8-9F1872DC0A87}" type="pres">
      <dgm:prSet presAssocID="{74355E8B-6826-43F6-A6E0-C77B7832531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57D27-4319-4639-B6E9-7C4E11A16D11}" type="pres">
      <dgm:prSet presAssocID="{74355E8B-6826-43F6-A6E0-C77B7832531B}" presName="matrix" presStyleCnt="0"/>
      <dgm:spPr/>
    </dgm:pt>
    <dgm:pt modelId="{50570BE0-780B-420D-906E-39A1FD68031F}" type="pres">
      <dgm:prSet presAssocID="{74355E8B-6826-43F6-A6E0-C77B7832531B}" presName="tile1" presStyleLbl="node1" presStyleIdx="0" presStyleCnt="4"/>
      <dgm:spPr/>
      <dgm:t>
        <a:bodyPr/>
        <a:lstStyle/>
        <a:p>
          <a:endParaRPr lang="ru-RU"/>
        </a:p>
      </dgm:t>
    </dgm:pt>
    <dgm:pt modelId="{455FA922-A0FE-487A-9CB0-D83D2F9717E9}" type="pres">
      <dgm:prSet presAssocID="{74355E8B-6826-43F6-A6E0-C77B7832531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1734-82BE-4556-B3BE-8B283C4FD6E8}" type="pres">
      <dgm:prSet presAssocID="{74355E8B-6826-43F6-A6E0-C77B7832531B}" presName="tile2" presStyleLbl="node1" presStyleIdx="1" presStyleCnt="4" custLinFactNeighborX="-3018" custLinFactNeighborY="0"/>
      <dgm:spPr/>
      <dgm:t>
        <a:bodyPr/>
        <a:lstStyle/>
        <a:p>
          <a:endParaRPr lang="ru-RU"/>
        </a:p>
      </dgm:t>
    </dgm:pt>
    <dgm:pt modelId="{6D0251E6-398D-411E-96D5-1C770B398801}" type="pres">
      <dgm:prSet presAssocID="{74355E8B-6826-43F6-A6E0-C77B7832531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EF149-61D6-4627-A98A-38A5F0A55F55}" type="pres">
      <dgm:prSet presAssocID="{74355E8B-6826-43F6-A6E0-C77B7832531B}" presName="tile3" presStyleLbl="node1" presStyleIdx="2" presStyleCnt="4" custLinFactNeighborY="849"/>
      <dgm:spPr/>
      <dgm:t>
        <a:bodyPr/>
        <a:lstStyle/>
        <a:p>
          <a:endParaRPr lang="ru-RU"/>
        </a:p>
      </dgm:t>
    </dgm:pt>
    <dgm:pt modelId="{4B52C1F2-D2BD-4149-A519-4B0ED90F9EE6}" type="pres">
      <dgm:prSet presAssocID="{74355E8B-6826-43F6-A6E0-C77B7832531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5D92A3-7403-4594-8993-9CB899085851}" type="pres">
      <dgm:prSet presAssocID="{74355E8B-6826-43F6-A6E0-C77B7832531B}" presName="tile4" presStyleLbl="node1" presStyleIdx="3" presStyleCnt="4" custLinFactNeighborX="-3018" custLinFactNeighborY="0"/>
      <dgm:spPr/>
      <dgm:t>
        <a:bodyPr/>
        <a:lstStyle/>
        <a:p>
          <a:endParaRPr lang="ru-RU"/>
        </a:p>
      </dgm:t>
    </dgm:pt>
    <dgm:pt modelId="{F0A0C9D2-1C1B-4D60-B81A-56D10967ABBA}" type="pres">
      <dgm:prSet presAssocID="{74355E8B-6826-43F6-A6E0-C77B7832531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80B56-2822-49A4-A8C8-B699267D6EEB}" type="pres">
      <dgm:prSet presAssocID="{74355E8B-6826-43F6-A6E0-C77B7832531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3366080-7354-4FF8-83E8-2F3412EE0BF0}" type="presOf" srcId="{E1DF48B8-FCBC-4D3F-B73B-B804E30117E2}" destId="{183EF149-61D6-4627-A98A-38A5F0A55F55}" srcOrd="0" destOrd="0" presId="urn:microsoft.com/office/officeart/2005/8/layout/matrix1"/>
    <dgm:cxn modelId="{D3A0B3A2-E55A-4C3D-B929-51299925E3E3}" type="presOf" srcId="{A0EF8AB2-1DBE-494D-AB8E-C66F2FEA86AC}" destId="{39480B56-2822-49A4-A8C8-B699267D6EEB}" srcOrd="0" destOrd="0" presId="urn:microsoft.com/office/officeart/2005/8/layout/matrix1"/>
    <dgm:cxn modelId="{018097BD-75A1-482A-866D-95547171A6F5}" type="presOf" srcId="{A588457F-0338-4D71-A2DF-A297CA2267A2}" destId="{50570BE0-780B-420D-906E-39A1FD68031F}" srcOrd="0" destOrd="0" presId="urn:microsoft.com/office/officeart/2005/8/layout/matrix1"/>
    <dgm:cxn modelId="{44019216-EF03-4EAE-BB75-5CBC68FB4C3C}" type="presOf" srcId="{74355E8B-6826-43F6-A6E0-C77B7832531B}" destId="{33EDEC0D-36B5-4D51-84D8-9F1872DC0A87}" srcOrd="0" destOrd="0" presId="urn:microsoft.com/office/officeart/2005/8/layout/matrix1"/>
    <dgm:cxn modelId="{B6B2B0C9-A94B-4FA0-AF8F-EB01E14B64F7}" type="presOf" srcId="{A588457F-0338-4D71-A2DF-A297CA2267A2}" destId="{455FA922-A0FE-487A-9CB0-D83D2F9717E9}" srcOrd="1" destOrd="0" presId="urn:microsoft.com/office/officeart/2005/8/layout/matrix1"/>
    <dgm:cxn modelId="{2A57BECD-E2F2-4466-BC41-0CB3063FFDF6}" srcId="{A0EF8AB2-1DBE-494D-AB8E-C66F2FEA86AC}" destId="{A588457F-0338-4D71-A2DF-A297CA2267A2}" srcOrd="0" destOrd="0" parTransId="{ED24C755-7A2A-4EF3-B568-18B0191C2C9E}" sibTransId="{D117D782-8C4D-4AA6-977F-43B2C2AE6C99}"/>
    <dgm:cxn modelId="{855EA704-09D2-40CD-B9DE-C1ACDEC0A21F}" type="presOf" srcId="{E1DF48B8-FCBC-4D3F-B73B-B804E30117E2}" destId="{4B52C1F2-D2BD-4149-A519-4B0ED90F9EE6}" srcOrd="1" destOrd="0" presId="urn:microsoft.com/office/officeart/2005/8/layout/matrix1"/>
    <dgm:cxn modelId="{1B093F49-DC44-4F0D-9198-68E3204459FB}" srcId="{A0EF8AB2-1DBE-494D-AB8E-C66F2FEA86AC}" destId="{D439B307-FB2E-4DB0-9B66-3D5F49E49223}" srcOrd="3" destOrd="0" parTransId="{B8CC03CA-481A-4D6B-94B2-AD0AAC1D4475}" sibTransId="{2ED71FA8-6962-4560-B0AE-D12826AEEFBB}"/>
    <dgm:cxn modelId="{9D945352-0C89-40A1-87E5-4906B025CB31}" srcId="{A0EF8AB2-1DBE-494D-AB8E-C66F2FEA86AC}" destId="{6E7388CE-474A-4C85-A8A8-27B89D531B67}" srcOrd="1" destOrd="0" parTransId="{95DCE3E6-B507-41C3-9CA3-6CE214EA0ED7}" sibTransId="{44E40B13-9D2B-436F-ACD7-6683BA2587B4}"/>
    <dgm:cxn modelId="{0F446C31-0B32-4F3B-BB4B-0817B3303FB0}" type="presOf" srcId="{6E7388CE-474A-4C85-A8A8-27B89D531B67}" destId="{70E91734-82BE-4556-B3BE-8B283C4FD6E8}" srcOrd="0" destOrd="0" presId="urn:microsoft.com/office/officeart/2005/8/layout/matrix1"/>
    <dgm:cxn modelId="{6E9F6786-023D-4020-A699-87BD0B26E86E}" type="presOf" srcId="{D439B307-FB2E-4DB0-9B66-3D5F49E49223}" destId="{115D92A3-7403-4594-8993-9CB899085851}" srcOrd="0" destOrd="0" presId="urn:microsoft.com/office/officeart/2005/8/layout/matrix1"/>
    <dgm:cxn modelId="{91A7DA8B-0125-4A6D-A0D0-8915A114E878}" srcId="{74355E8B-6826-43F6-A6E0-C77B7832531B}" destId="{A0EF8AB2-1DBE-494D-AB8E-C66F2FEA86AC}" srcOrd="0" destOrd="0" parTransId="{73915FA5-0807-4668-AE63-BB182B752A74}" sibTransId="{DBDA9D2D-35A5-46F9-B099-669D33FE3F65}"/>
    <dgm:cxn modelId="{CA30748B-93E6-4483-BA37-830DF1D9AD80}" srcId="{A0EF8AB2-1DBE-494D-AB8E-C66F2FEA86AC}" destId="{E1DF48B8-FCBC-4D3F-B73B-B804E30117E2}" srcOrd="2" destOrd="0" parTransId="{4FEACA6D-0DC4-45F3-BB13-30C818B21BC0}" sibTransId="{EB2E16A7-7052-44EC-86CB-B01503C24E65}"/>
    <dgm:cxn modelId="{77055C4B-2A53-48EC-ABFB-A1071AE1BFCA}" type="presOf" srcId="{D439B307-FB2E-4DB0-9B66-3D5F49E49223}" destId="{F0A0C9D2-1C1B-4D60-B81A-56D10967ABBA}" srcOrd="1" destOrd="0" presId="urn:microsoft.com/office/officeart/2005/8/layout/matrix1"/>
    <dgm:cxn modelId="{C5CF8CA6-F7B1-407B-974B-DB60297122AE}" type="presOf" srcId="{6E7388CE-474A-4C85-A8A8-27B89D531B67}" destId="{6D0251E6-398D-411E-96D5-1C770B398801}" srcOrd="1" destOrd="0" presId="urn:microsoft.com/office/officeart/2005/8/layout/matrix1"/>
    <dgm:cxn modelId="{EE4BD841-EBD5-4902-ADAA-5E7EA1DB8717}" type="presParOf" srcId="{33EDEC0D-36B5-4D51-84D8-9F1872DC0A87}" destId="{8FC57D27-4319-4639-B6E9-7C4E11A16D11}" srcOrd="0" destOrd="0" presId="urn:microsoft.com/office/officeart/2005/8/layout/matrix1"/>
    <dgm:cxn modelId="{B4F5605A-CDA2-4324-886B-31803877BFCF}" type="presParOf" srcId="{8FC57D27-4319-4639-B6E9-7C4E11A16D11}" destId="{50570BE0-780B-420D-906E-39A1FD68031F}" srcOrd="0" destOrd="0" presId="urn:microsoft.com/office/officeart/2005/8/layout/matrix1"/>
    <dgm:cxn modelId="{19C35A90-256F-4843-9E00-43EB93246438}" type="presParOf" srcId="{8FC57D27-4319-4639-B6E9-7C4E11A16D11}" destId="{455FA922-A0FE-487A-9CB0-D83D2F9717E9}" srcOrd="1" destOrd="0" presId="urn:microsoft.com/office/officeart/2005/8/layout/matrix1"/>
    <dgm:cxn modelId="{1010871F-F9B0-4592-A2F7-BC1F936CC74E}" type="presParOf" srcId="{8FC57D27-4319-4639-B6E9-7C4E11A16D11}" destId="{70E91734-82BE-4556-B3BE-8B283C4FD6E8}" srcOrd="2" destOrd="0" presId="urn:microsoft.com/office/officeart/2005/8/layout/matrix1"/>
    <dgm:cxn modelId="{808B444D-6F5A-48CD-9D17-2893C129345C}" type="presParOf" srcId="{8FC57D27-4319-4639-B6E9-7C4E11A16D11}" destId="{6D0251E6-398D-411E-96D5-1C770B398801}" srcOrd="3" destOrd="0" presId="urn:microsoft.com/office/officeart/2005/8/layout/matrix1"/>
    <dgm:cxn modelId="{75B6EF42-2017-4E5D-94C4-5F2C645FC6FA}" type="presParOf" srcId="{8FC57D27-4319-4639-B6E9-7C4E11A16D11}" destId="{183EF149-61D6-4627-A98A-38A5F0A55F55}" srcOrd="4" destOrd="0" presId="urn:microsoft.com/office/officeart/2005/8/layout/matrix1"/>
    <dgm:cxn modelId="{4196751A-9116-4852-9D74-6437C867037E}" type="presParOf" srcId="{8FC57D27-4319-4639-B6E9-7C4E11A16D11}" destId="{4B52C1F2-D2BD-4149-A519-4B0ED90F9EE6}" srcOrd="5" destOrd="0" presId="urn:microsoft.com/office/officeart/2005/8/layout/matrix1"/>
    <dgm:cxn modelId="{95416C8D-60D3-4A81-9B97-93F1C35119C5}" type="presParOf" srcId="{8FC57D27-4319-4639-B6E9-7C4E11A16D11}" destId="{115D92A3-7403-4594-8993-9CB899085851}" srcOrd="6" destOrd="0" presId="urn:microsoft.com/office/officeart/2005/8/layout/matrix1"/>
    <dgm:cxn modelId="{588A8E0A-9142-4011-8C80-ACAE6110F2D4}" type="presParOf" srcId="{8FC57D27-4319-4639-B6E9-7C4E11A16D11}" destId="{F0A0C9D2-1C1B-4D60-B81A-56D10967ABBA}" srcOrd="7" destOrd="0" presId="urn:microsoft.com/office/officeart/2005/8/layout/matrix1"/>
    <dgm:cxn modelId="{9E800431-33BE-4630-873E-6DCA47DD16B3}" type="presParOf" srcId="{33EDEC0D-36B5-4D51-84D8-9F1872DC0A87}" destId="{39480B56-2822-49A4-A8C8-B699267D6EE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70BE0-780B-420D-906E-39A1FD68031F}">
      <dsp:nvSpPr>
        <dsp:cNvPr id="0" name=""/>
        <dsp:cNvSpPr/>
      </dsp:nvSpPr>
      <dsp:spPr>
        <a:xfrm rot="16200000">
          <a:off x="1113631" y="-1113631"/>
          <a:ext cx="2433637" cy="4660900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chemeClr val="tx1"/>
              </a:solidFill>
            </a:rPr>
            <a:t>1. Реализация дополнительных профессиональных повышения квалификации ГБУ ДПО ЧИРО (очная с применением дистанционных образовательных технология и электронного обучения)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chemeClr val="tx1"/>
              </a:solidFill>
            </a:rPr>
            <a:t>(665360,55 человеко-часов, 236 групп)</a:t>
          </a:r>
        </a:p>
      </dsp:txBody>
      <dsp:txXfrm rot="5400000">
        <a:off x="-1" y="1"/>
        <a:ext cx="4660900" cy="1825228"/>
      </dsp:txXfrm>
    </dsp:sp>
    <dsp:sp modelId="{70E91734-82BE-4556-B3BE-8B283C4FD6E8}">
      <dsp:nvSpPr>
        <dsp:cNvPr id="0" name=""/>
        <dsp:cNvSpPr/>
      </dsp:nvSpPr>
      <dsp:spPr>
        <a:xfrm>
          <a:off x="4520234" y="0"/>
          <a:ext cx="4660900" cy="2433637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chemeClr val="tx1"/>
              </a:solidFill>
            </a:rPr>
            <a:t>2. Реализация дополнительных профессиональных повышения квалификации ГБУ ДПО ЧИРО (очно-заочная с применением дистанционных образовательных технология и электронного обучения)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>
              <a:solidFill>
                <a:schemeClr val="tx1"/>
              </a:solidFill>
            </a:rPr>
            <a:t>(337350 человеко-часов, 104 группы)</a:t>
          </a:r>
        </a:p>
      </dsp:txBody>
      <dsp:txXfrm>
        <a:off x="4520234" y="0"/>
        <a:ext cx="4660900" cy="1825228"/>
      </dsp:txXfrm>
    </dsp:sp>
    <dsp:sp modelId="{183EF149-61D6-4627-A98A-38A5F0A55F55}">
      <dsp:nvSpPr>
        <dsp:cNvPr id="0" name=""/>
        <dsp:cNvSpPr/>
      </dsp:nvSpPr>
      <dsp:spPr>
        <a:xfrm rot="10800000">
          <a:off x="0" y="2433637"/>
          <a:ext cx="4660900" cy="2433637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3. Реализация программ повышения квалификации ЦНППМПР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(279100 человеко-часов, 100 групп)</a:t>
          </a:r>
        </a:p>
      </dsp:txBody>
      <dsp:txXfrm rot="10800000">
        <a:off x="0" y="3042046"/>
        <a:ext cx="4660900" cy="1825228"/>
      </dsp:txXfrm>
    </dsp:sp>
    <dsp:sp modelId="{115D92A3-7403-4594-8993-9CB899085851}">
      <dsp:nvSpPr>
        <dsp:cNvPr id="0" name=""/>
        <dsp:cNvSpPr/>
      </dsp:nvSpPr>
      <dsp:spPr>
        <a:xfrm rot="5400000">
          <a:off x="5633865" y="1320006"/>
          <a:ext cx="2433637" cy="4660900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4. Реализация дополнительных профессиональных программ профессиональной переподготовки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(229012,25 человеко-часов, 14 групп)</a:t>
          </a:r>
        </a:p>
      </dsp:txBody>
      <dsp:txXfrm rot="-5400000">
        <a:off x="4520233" y="3042046"/>
        <a:ext cx="4660900" cy="1825228"/>
      </dsp:txXfrm>
    </dsp:sp>
    <dsp:sp modelId="{39480B56-2822-49A4-A8C8-B699267D6EEB}">
      <dsp:nvSpPr>
        <dsp:cNvPr id="0" name=""/>
        <dsp:cNvSpPr/>
      </dsp:nvSpPr>
      <dsp:spPr>
        <a:xfrm>
          <a:off x="3262629" y="1825228"/>
          <a:ext cx="2796540" cy="121681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>
              <a:solidFill>
                <a:schemeClr val="tx1"/>
              </a:solidFill>
            </a:rPr>
            <a:t>ГЗ-2024</a:t>
          </a:r>
        </a:p>
      </dsp:txBody>
      <dsp:txXfrm>
        <a:off x="3322029" y="1884628"/>
        <a:ext cx="2677740" cy="10980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70BE0-780B-420D-906E-39A1FD68031F}">
      <dsp:nvSpPr>
        <dsp:cNvPr id="0" name=""/>
        <dsp:cNvSpPr/>
      </dsp:nvSpPr>
      <dsp:spPr>
        <a:xfrm rot="16200000">
          <a:off x="1113631" y="-1113631"/>
          <a:ext cx="2433637" cy="4660900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chemeClr val="tx1"/>
              </a:solidFill>
            </a:rPr>
            <a:t>1. Реализация дополнительных профессиональных повышения квалификации ГБУ ДПО ЧИРО (очная с применением дистанционных образовательных технология и электронного обучения)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chemeClr val="tx1"/>
              </a:solidFill>
            </a:rPr>
            <a:t>(327412,50 человеко-часов, 125 групп,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chemeClr val="tx1"/>
              </a:solidFill>
            </a:rPr>
            <a:t>3400 человек)</a:t>
          </a:r>
        </a:p>
      </dsp:txBody>
      <dsp:txXfrm rot="5400000">
        <a:off x="-1" y="1"/>
        <a:ext cx="4660900" cy="1825228"/>
      </dsp:txXfrm>
    </dsp:sp>
    <dsp:sp modelId="{70E91734-82BE-4556-B3BE-8B283C4FD6E8}">
      <dsp:nvSpPr>
        <dsp:cNvPr id="0" name=""/>
        <dsp:cNvSpPr/>
      </dsp:nvSpPr>
      <dsp:spPr>
        <a:xfrm>
          <a:off x="4520234" y="0"/>
          <a:ext cx="4660900" cy="2433637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chemeClr val="tx1"/>
              </a:solidFill>
            </a:rPr>
            <a:t>2. Реализация дополнительных профессиональных повышения квалификации ГБУ ДПО ЧИРО (очно-заочная с применением дистанционных образовательных технология и электронного обучения)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>
              <a:solidFill>
                <a:schemeClr val="tx1"/>
              </a:solidFill>
            </a:rPr>
            <a:t>(153593,75 человеко-часов, 47 групп, 1175 человек)</a:t>
          </a:r>
        </a:p>
      </dsp:txBody>
      <dsp:txXfrm>
        <a:off x="4520234" y="0"/>
        <a:ext cx="4660900" cy="1825228"/>
      </dsp:txXfrm>
    </dsp:sp>
    <dsp:sp modelId="{183EF149-61D6-4627-A98A-38A5F0A55F55}">
      <dsp:nvSpPr>
        <dsp:cNvPr id="0" name=""/>
        <dsp:cNvSpPr/>
      </dsp:nvSpPr>
      <dsp:spPr>
        <a:xfrm rot="10800000">
          <a:off x="0" y="2433637"/>
          <a:ext cx="4660900" cy="2433637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3. Реализация программ повышения квалификации ЦНППМПР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(152550,0 человеко-часов, 54 группы,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1675 человек)</a:t>
          </a:r>
        </a:p>
      </dsp:txBody>
      <dsp:txXfrm rot="10800000">
        <a:off x="0" y="3042046"/>
        <a:ext cx="4660900" cy="1825228"/>
      </dsp:txXfrm>
    </dsp:sp>
    <dsp:sp modelId="{115D92A3-7403-4594-8993-9CB899085851}">
      <dsp:nvSpPr>
        <dsp:cNvPr id="0" name=""/>
        <dsp:cNvSpPr/>
      </dsp:nvSpPr>
      <dsp:spPr>
        <a:xfrm rot="5400000">
          <a:off x="5633865" y="1320006"/>
          <a:ext cx="2433637" cy="4660900"/>
        </a:xfrm>
        <a:prstGeom prst="round1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>
              <a:solidFill>
                <a:schemeClr val="tx1"/>
              </a:solidFill>
            </a:rPr>
            <a:t>4. Реализация дополнительных профессиональных программ профессиональной переподготовки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>
              <a:solidFill>
                <a:schemeClr val="tx1"/>
              </a:solidFill>
            </a:rPr>
            <a:t>(реализованы 1-2 созывы по 14 программам профессиональной переподготовки)</a:t>
          </a:r>
          <a:endParaRPr lang="ru-RU" sz="1900" kern="1200" dirty="0">
            <a:solidFill>
              <a:schemeClr val="tx1"/>
            </a:solidFill>
          </a:endParaRPr>
        </a:p>
      </dsp:txBody>
      <dsp:txXfrm rot="-5400000">
        <a:off x="4520233" y="3042046"/>
        <a:ext cx="4660900" cy="1825228"/>
      </dsp:txXfrm>
    </dsp:sp>
    <dsp:sp modelId="{39480B56-2822-49A4-A8C8-B699267D6EEB}">
      <dsp:nvSpPr>
        <dsp:cNvPr id="0" name=""/>
        <dsp:cNvSpPr/>
      </dsp:nvSpPr>
      <dsp:spPr>
        <a:xfrm>
          <a:off x="3262629" y="1825228"/>
          <a:ext cx="2796540" cy="1216818"/>
        </a:xfrm>
        <a:prstGeom prst="round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>
              <a:solidFill>
                <a:schemeClr val="tx1"/>
              </a:solidFill>
            </a:rPr>
            <a:t>ГЗ-2024</a:t>
          </a:r>
        </a:p>
      </dsp:txBody>
      <dsp:txXfrm>
        <a:off x="3322029" y="1884628"/>
        <a:ext cx="2677740" cy="1098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/>
              <a:t>О промежуточных результатах образовательной деятельности </a:t>
            </a:r>
            <a:r>
              <a:rPr lang="ru-RU" sz="4400" b="1" dirty="0" smtClean="0"/>
              <a:t>в 2024 году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  <a:p>
            <a:pPr algn="r">
              <a:lnSpc>
                <a:spcPct val="120000"/>
              </a:lnSpc>
            </a:pPr>
            <a:r>
              <a:rPr lang="ru-RU" dirty="0"/>
              <a:t>Начальник отдела научно-методического обеспечения дополнительного профессионального образования </a:t>
            </a:r>
            <a:r>
              <a:rPr lang="ru-RU" dirty="0" err="1"/>
              <a:t>Скочилова</a:t>
            </a:r>
            <a:r>
              <a:rPr lang="ru-RU" dirty="0"/>
              <a:t> Е.Ю.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00E8C-41B3-4326-8D08-ACD3B23F5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0794" y="78581"/>
            <a:ext cx="9321800" cy="1325562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задание 2024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6FD8261-05E8-4C8E-9F8E-B73DD078B10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4884249"/>
              </p:ext>
            </p:extLst>
          </p:nvPr>
        </p:nvGraphicFramePr>
        <p:xfrm>
          <a:off x="2106720" y="1249363"/>
          <a:ext cx="93218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FF8146C-45B9-4D71-B9B2-F3F9FC7807E4}"/>
              </a:ext>
            </a:extLst>
          </p:cNvPr>
          <p:cNvSpPr txBox="1"/>
          <p:nvPr/>
        </p:nvSpPr>
        <p:spPr>
          <a:xfrm>
            <a:off x="219541" y="3794069"/>
            <a:ext cx="1671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Приказ Министерства образования и науки Челябинской области от 25.01.2024 г. № 02/236</a:t>
            </a:r>
          </a:p>
        </p:txBody>
      </p:sp>
    </p:spTree>
    <p:extLst>
      <p:ext uri="{BB962C8B-B14F-4D97-AF65-F5344CB8AC3E}">
        <p14:creationId xmlns:p14="http://schemas.microsoft.com/office/powerpoint/2010/main" val="367822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00E8C-41B3-4326-8D08-ACD3B23F5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35100" y="92826"/>
            <a:ext cx="9321800" cy="1325562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государственного задания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полугодии 2024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3">
            <a:extLst>
              <a:ext uri="{FF2B5EF4-FFF2-40B4-BE49-F238E27FC236}">
                <a16:creationId xmlns:a16="http://schemas.microsoft.com/office/drawing/2014/main" id="{852F5F55-0263-49AC-9EF1-65C7010A1B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621480"/>
              </p:ext>
            </p:extLst>
          </p:nvPr>
        </p:nvGraphicFramePr>
        <p:xfrm>
          <a:off x="2106720" y="1249363"/>
          <a:ext cx="93218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A47A41D-5E83-41C4-84CA-7E43EFF22D07}"/>
              </a:ext>
            </a:extLst>
          </p:cNvPr>
          <p:cNvSpPr txBox="1"/>
          <p:nvPr/>
        </p:nvSpPr>
        <p:spPr>
          <a:xfrm>
            <a:off x="219541" y="3794069"/>
            <a:ext cx="1671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Приказ Министерства образования и науки Челябинской области от 25.01.2024 г. № 02/236</a:t>
            </a:r>
          </a:p>
        </p:txBody>
      </p:sp>
    </p:spTree>
    <p:extLst>
      <p:ext uri="{BB962C8B-B14F-4D97-AF65-F5344CB8AC3E}">
        <p14:creationId xmlns:p14="http://schemas.microsoft.com/office/powerpoint/2010/main" val="51214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65125"/>
            <a:ext cx="10782300" cy="14605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Результаты образовательной деятельности </a:t>
            </a:r>
            <a:b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+mn-ea"/>
                <a:cs typeface="Times New Roman" pitchFamily="18" charset="0"/>
              </a:rPr>
              <a:t>за счёт приносящей доход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850" y="1967345"/>
            <a:ext cx="10648950" cy="426982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ГБУ ДПО ЧИРО 452-ОД от 27.03.2024 г.</a:t>
            </a:r>
          </a:p>
          <a:p>
            <a:pPr marL="0" indent="0" algn="just">
              <a:buNone/>
            </a:pPr>
            <a:endParaRPr lang="ru-RU" sz="2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групп – 21</a:t>
            </a:r>
          </a:p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слушателей – 540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Трудоемкость программ повышения квалификации составила: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часов – 4 группы (110 слушателей)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часов — 15 групп (384 слушателя)</a:t>
            </a:r>
          </a:p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40 часов – 1 группа (12 слушателей)</a:t>
            </a:r>
          </a:p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72 часа – 1 группа (17 слушателей)</a:t>
            </a:r>
          </a:p>
          <a:p>
            <a:pPr marL="0" indent="0" algn="just">
              <a:buNone/>
            </a:pPr>
            <a:r>
              <a:rPr lang="ru-RU" sz="24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профессиональной переподготовки – 2 группы (17 человек)</a:t>
            </a:r>
          </a:p>
          <a:p>
            <a:pPr marL="0" indent="0" algn="just">
              <a:buNone/>
            </a:pPr>
            <a:endParaRPr lang="ru-RU" sz="2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Плановые показатели обучения слушателей за счет средств от приносящей доход деятельности, установленные на 1 полугодие 2024 год выполнены на 23%.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9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330</Words>
  <Application>Microsoft Office PowerPoint</Application>
  <PresentationFormat>Широкоэкранный</PresentationFormat>
  <Paragraphs>42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5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Тема Office</vt:lpstr>
      <vt:lpstr>Специальное оформление</vt:lpstr>
      <vt:lpstr>1_Специальное оформление</vt:lpstr>
      <vt:lpstr>О промежуточных результатах образовательной деятельности в 2024 году</vt:lpstr>
      <vt:lpstr>Государственное задание 2024 года</vt:lpstr>
      <vt:lpstr>Выполнение государственного задания в первом полугодии 2024 года</vt:lpstr>
      <vt:lpstr>Результаты образовательной деятельности  за счёт приносящей доход деятельности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74</cp:revision>
  <dcterms:created xsi:type="dcterms:W3CDTF">2022-11-08T05:17:39Z</dcterms:created>
  <dcterms:modified xsi:type="dcterms:W3CDTF">2024-05-27T03:14:51Z</dcterms:modified>
</cp:coreProperties>
</file>