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13"/>
  </p:notesMasterIdLst>
  <p:sldIdLst>
    <p:sldId id="266" r:id="rId4"/>
    <p:sldId id="265" r:id="rId5"/>
    <p:sldId id="268" r:id="rId6"/>
    <p:sldId id="272" r:id="rId7"/>
    <p:sldId id="273" r:id="rId8"/>
    <p:sldId id="275" r:id="rId9"/>
    <p:sldId id="269" r:id="rId10"/>
    <p:sldId id="274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796"/>
    <a:srgbClr val="E31E24"/>
    <a:srgbClr val="0E3CB0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58" d="100"/>
          <a:sy n="58" d="100"/>
        </p:scale>
        <p:origin x="144" y="5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5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pic>
        <p:nvPicPr>
          <p:cNvPr id="8" name="Объект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442" y="156658"/>
            <a:ext cx="2752725" cy="803275"/>
          </a:xfrm>
          <a:prstGeom prst="rect">
            <a:avLst/>
          </a:prstGeom>
        </p:spPr>
      </p:pic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05" b="36705"/>
          <a:stretch/>
        </p:blipFill>
        <p:spPr>
          <a:xfrm>
            <a:off x="11235824" y="230188"/>
            <a:ext cx="796231" cy="78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pic>
        <p:nvPicPr>
          <p:cNvPr id="9" name="Объект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442" y="156658"/>
            <a:ext cx="2752725" cy="803275"/>
          </a:xfrm>
          <a:prstGeom prst="rect">
            <a:avLst/>
          </a:prstGeom>
        </p:spPr>
      </p:pic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2915156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069512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3820184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3826835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372509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2913996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4868862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5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67882" y="2512463"/>
            <a:ext cx="6781801" cy="1897557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 концепции проведения XXIII Международной заочной научно-практической конференции «Модернизация системы дополнительного профессионального образования на основе регулируемого </a:t>
            </a:r>
            <a:r>
              <a:rPr lang="ru-RU" sz="2400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эволюционирования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2934" y="5477855"/>
            <a:ext cx="6681120" cy="697184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000" dirty="0">
                <a:latin typeface="Calibri" panose="020F0502020204030204" pitchFamily="34" charset="0"/>
              </a:rPr>
              <a:t>Ильясов Дмитрий Федорович, зав. кафедрой педагогики и психологии ГБУ ДПО «ЧИРО», </a:t>
            </a:r>
            <a:r>
              <a:rPr lang="ru-RU" sz="2000" dirty="0" err="1">
                <a:latin typeface="Calibri" panose="020F0502020204030204" pitchFamily="34" charset="0"/>
              </a:rPr>
              <a:t>д.п.н</a:t>
            </a:r>
            <a:r>
              <a:rPr lang="ru-RU" sz="2000" dirty="0">
                <a:latin typeface="Calibri" panose="020F0502020204030204" pitchFamily="34" charset="0"/>
              </a:rPr>
              <a:t>., профессор</a:t>
            </a: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Нормативные основания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816" y="1753282"/>
            <a:ext cx="11567584" cy="447606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sz="2200" dirty="0"/>
              <a:t>приказ Министерства образования и науки Челябинской области от 25.01.2024 г. № 02/236 «Об утверждении государственного задания в отношении государственного бюджетного учреждения дополнительного профессионального образования «Челябинский институт развития образования» на 2024 год и плановый период 2025 и 2026 годов»;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200" dirty="0"/>
              <a:t>приказ Министерства образования и науки Челябинской области от 25.01.2024 г. № 02/237 «Об утверждении показателей объема (содержания)» и качества в рамках государственного задания государственного бюджетного учреждения дополнительного профессионального образования «Челябинский институт развития образования» в 2024 году;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200" dirty="0"/>
              <a:t>приказ Министерства образования и науки Челябинской области от 28.03.2024 г. № 01/742 «О внесении изменений в приказ Министерства образования и науки Челябинской области от 25.01.2024 г. № 02/237».</a:t>
            </a:r>
          </a:p>
        </p:txBody>
      </p:sp>
    </p:spTree>
    <p:extLst>
      <p:ext uri="{BB962C8B-B14F-4D97-AF65-F5344CB8AC3E}">
        <p14:creationId xmlns:p14="http://schemas.microsoft.com/office/powerpoint/2010/main" val="367776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7241" y="161406"/>
            <a:ext cx="10371667" cy="1129010"/>
          </a:xfrm>
        </p:spPr>
        <p:txBody>
          <a:bodyPr>
            <a:normAutofit/>
          </a:bodyPr>
          <a:lstStyle/>
          <a:p>
            <a:r>
              <a:rPr lang="ru-RU" sz="3200" b="1" dirty="0"/>
              <a:t>Традиции проведения конференции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6225" y="1589517"/>
            <a:ext cx="7605183" cy="433434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Ежегодная конференция;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Проводится </a:t>
            </a:r>
            <a:r>
              <a:rPr lang="en-US" sz="2400" dirty="0"/>
              <a:t>2</a:t>
            </a:r>
            <a:r>
              <a:rPr lang="ru-RU" sz="2400" dirty="0"/>
              <a:t>3</a:t>
            </a:r>
            <a:r>
              <a:rPr lang="en-US" sz="2400" dirty="0"/>
              <a:t>-</a:t>
            </a:r>
            <a:r>
              <a:rPr lang="ru-RU" sz="2400" dirty="0"/>
              <a:t>й раз;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Уникальная актуальная тематика: сделан акцент на проблемах совершенствования системы дополнительного профессионального образования;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Статус: международная заочная научно-практическая конференция;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Публикуются статьи работников образования их  субъектов РФ и ближнего зарубежья;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Включена в РИНЦ.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79" y="1486968"/>
            <a:ext cx="3119655" cy="444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981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816" y="171412"/>
            <a:ext cx="10371667" cy="862629"/>
          </a:xfrm>
        </p:spPr>
        <p:txBody>
          <a:bodyPr>
            <a:normAutofit/>
          </a:bodyPr>
          <a:lstStyle/>
          <a:p>
            <a:r>
              <a:rPr lang="ru-RU" sz="3200" b="1" dirty="0"/>
              <a:t>Цель и задачи Конференции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192" y="1016950"/>
            <a:ext cx="11453284" cy="52385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/>
              <a:t>Цель:</a:t>
            </a:r>
          </a:p>
          <a:p>
            <a:pPr marL="0" indent="0">
              <a:buNone/>
            </a:pPr>
            <a:r>
              <a:rPr lang="ru-RU" sz="2000" dirty="0"/>
              <a:t>Цель Конференции – обобщение и распространение в международном педагогическом сообществе позитивных практик модернизации системы дополнительного профессионального образования в контексте реализации основных направлений государственной политики в сфере образования.</a:t>
            </a:r>
          </a:p>
          <a:p>
            <a:pPr marL="0" indent="0" algn="just">
              <a:buNone/>
            </a:pPr>
            <a:r>
              <a:rPr lang="ru-RU" sz="2000" b="1" dirty="0"/>
              <a:t>Задачи:</a:t>
            </a:r>
          </a:p>
          <a:p>
            <a:pPr marL="0" indent="0">
              <a:buNone/>
            </a:pPr>
            <a:r>
              <a:rPr lang="ru-RU" sz="2000" dirty="0"/>
              <a:t>1) популяризация научных педагогических знаний, лежащих в основе совершенствования системы дополнительного профессионального образования;</a:t>
            </a:r>
          </a:p>
          <a:p>
            <a:pPr marL="0" indent="0">
              <a:buNone/>
            </a:pPr>
            <a:r>
              <a:rPr lang="ru-RU" sz="2000" dirty="0"/>
              <a:t>2) определение роли современного дополнительного профессионального образования в непрерывном профессиональном развитии педагогических работников;</a:t>
            </a:r>
          </a:p>
          <a:p>
            <a:pPr marL="0" indent="0">
              <a:buNone/>
            </a:pPr>
            <a:r>
              <a:rPr lang="ru-RU" sz="2000" dirty="0"/>
              <a:t>3) обобщение позитивных практик научно-методического сопровождения педагогических работников в реализации направлений государственной политики в сфере образования;</a:t>
            </a:r>
          </a:p>
          <a:p>
            <a:pPr marL="0" indent="0">
              <a:buNone/>
            </a:pPr>
            <a:r>
              <a:rPr lang="ru-RU" sz="2000" dirty="0"/>
              <a:t>4) оценка результативности и эффективности предлагаемых инновационных решений в области организации дополнительного профессионального образования;</a:t>
            </a:r>
          </a:p>
          <a:p>
            <a:pPr marL="0" indent="0">
              <a:buNone/>
            </a:pPr>
            <a:r>
              <a:rPr lang="ru-RU" sz="2000" dirty="0"/>
              <a:t>5) определение перспектив обмена знаниями среди участников Конференции по тематике обсуждаемых вопросов.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69927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191" y="0"/>
            <a:ext cx="10371667" cy="981825"/>
          </a:xfrm>
        </p:spPr>
        <p:txBody>
          <a:bodyPr>
            <a:normAutofit/>
          </a:bodyPr>
          <a:lstStyle/>
          <a:p>
            <a:r>
              <a:rPr lang="ru-RU" sz="3200" b="1" dirty="0"/>
              <a:t>Основные направления Конференции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741" y="886506"/>
            <a:ext cx="11615209" cy="524759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/>
              <a:t>1. Методологические основания, определяющие движущие силы развития дополнительного профессионального образования. Идеи преемственности и непрерывности в дополнительном профессиональном образовании. Концепции совершенствования системы дополнительного профессионального образования. Модернизация дополнительного профессионального образования в рамках основных направлений государственной политики в сфере образования.</a:t>
            </a:r>
          </a:p>
          <a:p>
            <a:pPr marL="0" indent="0" algn="just">
              <a:buNone/>
            </a:pPr>
            <a:r>
              <a:rPr lang="ru-RU" sz="1800" dirty="0"/>
              <a:t>2. Непрерывное профессиональное развитие педагогов на основе современных научных знаний. Профессионально значимые качества педагогических работников в условиях реализации основных направлений государственной политики в сфере образования. Потенциал системы дополнительного профессионального образования в развитии профессионально значимых качеств педагогов.</a:t>
            </a:r>
          </a:p>
          <a:p>
            <a:pPr marL="0" indent="0" algn="just">
              <a:buNone/>
            </a:pPr>
            <a:r>
              <a:rPr lang="ru-RU" sz="1800" dirty="0"/>
              <a:t>3. Содержание дополнительного профессионального образования. Дополнительные профессиональные программы. Современные подходы к проектированию дополнительных профессиональных программ на основе представлений о ядре дополнительного профессионального педагогического образования.</a:t>
            </a:r>
            <a:r>
              <a:rPr lang="ru-RU" sz="1800" b="1" dirty="0"/>
              <a:t> </a:t>
            </a:r>
            <a:r>
              <a:rPr lang="ru-RU" sz="1800" dirty="0"/>
              <a:t>Практики разработки дополнительных профессиональных программ, направленных на: а) восполнение недостатка профессиональных знаний и умений, б) совершенствование профессиональных компетенций и приобретение новых.</a:t>
            </a:r>
          </a:p>
          <a:p>
            <a:pPr marL="0" indent="0" algn="just">
              <a:buNone/>
            </a:pPr>
            <a:r>
              <a:rPr lang="ru-RU" sz="1800" dirty="0"/>
              <a:t>4. Обновление форм дополнительного профессионального образования. Формальное, неформальное, </a:t>
            </a:r>
            <a:r>
              <a:rPr lang="ru-RU" sz="1800" dirty="0" err="1"/>
              <a:t>информальное</a:t>
            </a:r>
            <a:r>
              <a:rPr lang="ru-RU" sz="1800" dirty="0"/>
              <a:t> обучение в дополнительном профессиональном образовании. Условия повышения эффективности деятельности центров непрерывного повышения профессионального мастерства. Внутрикорпоративная подготовка кадров как форма дополнительного профессионального образования. Наставничество в системе образования взрослых.</a:t>
            </a:r>
          </a:p>
          <a:p>
            <a:pPr marL="0" indent="0" algn="just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74630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716" y="132600"/>
            <a:ext cx="10371667" cy="1325563"/>
          </a:xfrm>
        </p:spPr>
        <p:txBody>
          <a:bodyPr/>
          <a:lstStyle/>
          <a:p>
            <a:r>
              <a:rPr lang="ru-RU" b="1" dirty="0"/>
              <a:t>Основные направления Конференции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616" y="1467532"/>
            <a:ext cx="11491384" cy="438285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dirty="0"/>
              <a:t>5. Практики эффективного применения цифровых технологий и сервисов для решения задач развития дополнительного профессионального образования. Возможности ФГИС «Моя школа» в обеспечении информационно-методической поддержки непрерывного профессионального развития педагогов.</a:t>
            </a:r>
          </a:p>
          <a:p>
            <a:pPr marL="0" indent="0" algn="just">
              <a:buNone/>
            </a:pPr>
            <a:r>
              <a:rPr lang="ru-RU" sz="1800" dirty="0"/>
              <a:t>6. Эффективные практики общеобразовательных организаций как предмет обобщения и распространения опыта. Обмен знаниями в процессах распространения профессионального опыта. Профессиональные сетевые сообщества и методические объединения. Деятельность федеральных и региональных инновационных площадок в рамках проектов «Школа </a:t>
            </a:r>
            <a:r>
              <a:rPr lang="ru-RU" sz="1800" dirty="0" err="1"/>
              <a:t>Минпросвещения</a:t>
            </a:r>
            <a:r>
              <a:rPr lang="ru-RU" sz="1800" dirty="0"/>
              <a:t>», «Научно-методическое сопровождение школ с низкими образовательными результатами», «Губернаторские инженерные классы», «Непрерывное экологическое образование», «Развитие этнокультурного образования».</a:t>
            </a:r>
          </a:p>
          <a:p>
            <a:pPr marL="0" indent="0" algn="just">
              <a:buNone/>
            </a:pPr>
            <a:r>
              <a:rPr lang="ru-RU" sz="1800" dirty="0"/>
              <a:t>7. Применение принципов регулируемого </a:t>
            </a:r>
            <a:r>
              <a:rPr lang="ru-RU" sz="1800" dirty="0" err="1"/>
              <a:t>эволюционирования</a:t>
            </a:r>
            <a:r>
              <a:rPr lang="ru-RU" sz="1800" dirty="0"/>
              <a:t> в реализации основных направлений государственной политики в сфере образования. Практики комплексного научно-методического сопровождения федеральных проектов: «Флагманы образования», «Формирование и оценка функциональной грамотности», «Развитие систем воспитания и дополнительного образования», «Адаптация и социализация детей иностранных граждан и детей с миграционной историей», «Развитие дошкольного образования», «Самоопределение и профессиональная ориентация обучающихся». Подготовка педагогических работников к работе с детьми с особыми образовательными потребностями. Педагогическое содействие учащимся психолого-педагогических классов в профессиональном самоопределении.</a:t>
            </a:r>
          </a:p>
        </p:txBody>
      </p:sp>
    </p:spTree>
    <p:extLst>
      <p:ext uri="{BB962C8B-B14F-4D97-AF65-F5344CB8AC3E}">
        <p14:creationId xmlns:p14="http://schemas.microsoft.com/office/powerpoint/2010/main" val="1320601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341" y="171450"/>
            <a:ext cx="10371667" cy="1154113"/>
          </a:xfrm>
        </p:spPr>
        <p:txBody>
          <a:bodyPr>
            <a:normAutofit/>
          </a:bodyPr>
          <a:lstStyle/>
          <a:p>
            <a:r>
              <a:rPr lang="ru-RU" sz="3200" b="1" dirty="0"/>
              <a:t>Организация конференции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190" y="1391332"/>
            <a:ext cx="11513373" cy="447606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600" b="1" dirty="0"/>
              <a:t>Дата проведения:</a:t>
            </a:r>
            <a:r>
              <a:rPr lang="ru-RU" sz="2600" dirty="0"/>
              <a:t> 18 ноября 2024 года.</a:t>
            </a:r>
          </a:p>
          <a:p>
            <a:pPr marL="0" indent="0" algn="just">
              <a:buNone/>
            </a:pPr>
            <a:r>
              <a:rPr lang="ru-RU" sz="2600" b="1" dirty="0"/>
              <a:t>Статус:</a:t>
            </a:r>
            <a:r>
              <a:rPr lang="ru-RU" sz="2600" dirty="0"/>
              <a:t> международная научно-практическая.</a:t>
            </a:r>
          </a:p>
          <a:p>
            <a:pPr marL="0" indent="0" algn="just">
              <a:buNone/>
            </a:pPr>
            <a:r>
              <a:rPr lang="ru-RU" sz="2600" b="1" dirty="0"/>
              <a:t>Форма проведения:</a:t>
            </a:r>
            <a:r>
              <a:rPr lang="ru-RU" sz="2600" dirty="0"/>
              <a:t> заочная с публикацией докладов в сборнике материалов Конференции в электронном виде.</a:t>
            </a:r>
          </a:p>
          <a:p>
            <a:pPr marL="0" indent="0" algn="just">
              <a:buNone/>
            </a:pPr>
            <a:r>
              <a:rPr lang="ru-RU" sz="2600" b="1" dirty="0"/>
              <a:t>Целевая аудитория:</a:t>
            </a:r>
            <a:r>
              <a:rPr lang="ru-RU" sz="2600" dirty="0"/>
              <a:t> научные работники, исследующие вопросы развития дополнительного профессионального образования; сотрудники учреждений дополнительного профессионального образования; педагогические и руководящие работники системы общего образования. </a:t>
            </a:r>
          </a:p>
          <a:p>
            <a:pPr marL="0" indent="0" algn="just">
              <a:buNone/>
            </a:pPr>
            <a:r>
              <a:rPr lang="ru-RU" sz="2600" b="1" dirty="0"/>
              <a:t>Информационное сопровождение:</a:t>
            </a:r>
            <a:r>
              <a:rPr lang="ru-RU" sz="2600" dirty="0"/>
              <a:t> официальный сайт образовательной организации, информационные письма.</a:t>
            </a:r>
          </a:p>
          <a:p>
            <a:pPr marL="0" indent="0" algn="just">
              <a:buNone/>
            </a:pPr>
            <a:r>
              <a:rPr lang="ru-RU" sz="2600" b="1" dirty="0"/>
              <a:t>Условия достижения цели и задач:</a:t>
            </a:r>
            <a:r>
              <a:rPr lang="ru-RU" sz="2600" dirty="0"/>
              <a:t> размещение информации о Конференции на официальном сайте ГБУ ДПО «ЧИРО», выпуск сборника материалов Конференции, изданного в электронном виде (ISBN, РИНЦ).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272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866" y="237375"/>
            <a:ext cx="10371667" cy="1325563"/>
          </a:xfrm>
        </p:spPr>
        <p:txBody>
          <a:bodyPr>
            <a:normAutofit/>
          </a:bodyPr>
          <a:lstStyle/>
          <a:p>
            <a:pPr lvl="0"/>
            <a:r>
              <a:rPr lang="ru-RU" sz="3200" b="1" dirty="0"/>
              <a:t>Подготовленные материалы, обеспечивающие организацию Конференции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8666" y="1581832"/>
            <a:ext cx="11529484" cy="447606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/>
              <a:t>Концепция проведения XXIII Международной заочной научно-практической конференции «Модернизация системы дополнительного профессионального образования на основе регулируемого </a:t>
            </a:r>
            <a:r>
              <a:rPr lang="ru-RU" sz="2400" dirty="0" err="1"/>
              <a:t>эволюционирования</a:t>
            </a:r>
            <a:r>
              <a:rPr lang="ru-RU" sz="2400" dirty="0"/>
              <a:t>»;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/>
              <a:t>Состав оргкомитета по подготовке к проведению Конференции;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/>
              <a:t>Состав рабочей группы по подготовке к проведению Конференции;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/>
              <a:t>Регламент подготовки и проведения Конференции;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/>
              <a:t>Состав редакционной коллегии сборника.</a:t>
            </a:r>
          </a:p>
        </p:txBody>
      </p:sp>
    </p:spTree>
    <p:extLst>
      <p:ext uri="{BB962C8B-B14F-4D97-AF65-F5344CB8AC3E}">
        <p14:creationId xmlns:p14="http://schemas.microsoft.com/office/powerpoint/2010/main" val="1313858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847</Words>
  <Application>Microsoft Office PowerPoint</Application>
  <PresentationFormat>Широкоэкранный</PresentationFormat>
  <Paragraphs>47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Book Antiqua</vt:lpstr>
      <vt:lpstr>Calibri</vt:lpstr>
      <vt:lpstr>Calibri Light</vt:lpstr>
      <vt:lpstr>Constantia</vt:lpstr>
      <vt:lpstr>Jost</vt:lpstr>
      <vt:lpstr>Wingdings</vt:lpstr>
      <vt:lpstr>Тема Office</vt:lpstr>
      <vt:lpstr>Специальное оформление</vt:lpstr>
      <vt:lpstr>1_Специальное оформление</vt:lpstr>
      <vt:lpstr>О концепции проведения XXIII Международной заочной научно-практической конференции «Модернизация системы дополнительного профессионального образования на основе регулируемого эволюционирования»</vt:lpstr>
      <vt:lpstr>Нормативные основания</vt:lpstr>
      <vt:lpstr>Традиции проведения конференции</vt:lpstr>
      <vt:lpstr>Цель и задачи Конференции</vt:lpstr>
      <vt:lpstr>Основные направления Конференции</vt:lpstr>
      <vt:lpstr>Основные направления Конференции</vt:lpstr>
      <vt:lpstr>Организация конференции</vt:lpstr>
      <vt:lpstr>Подготовленные материалы, обеспечивающие организацию Конференции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Борченко Ирина Дмитриевна</cp:lastModifiedBy>
  <cp:revision>67</cp:revision>
  <dcterms:created xsi:type="dcterms:W3CDTF">2022-11-08T05:17:39Z</dcterms:created>
  <dcterms:modified xsi:type="dcterms:W3CDTF">2024-05-28T07:38:38Z</dcterms:modified>
</cp:coreProperties>
</file>