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  <p:sldMasterId id="2147483679" r:id="rId2"/>
    <p:sldMasterId id="2147483691" r:id="rId3"/>
  </p:sldMasterIdLst>
  <p:notesMasterIdLst>
    <p:notesMasterId r:id="rId18"/>
  </p:notesMasterIdLst>
  <p:sldIdLst>
    <p:sldId id="266" r:id="rId4"/>
    <p:sldId id="281" r:id="rId5"/>
    <p:sldId id="337" r:id="rId6"/>
    <p:sldId id="339" r:id="rId7"/>
    <p:sldId id="340" r:id="rId8"/>
    <p:sldId id="341" r:id="rId9"/>
    <p:sldId id="342" r:id="rId10"/>
    <p:sldId id="343" r:id="rId11"/>
    <p:sldId id="344" r:id="rId12"/>
    <p:sldId id="345" r:id="rId13"/>
    <p:sldId id="347" r:id="rId14"/>
    <p:sldId id="346" r:id="rId15"/>
    <p:sldId id="351" r:id="rId16"/>
    <p:sldId id="267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Заставка общая" id="{64338021-4614-47E6-8DAF-6C44C5D2C6C4}">
          <p14:sldIdLst>
            <p14:sldId id="266"/>
            <p14:sldId id="281"/>
            <p14:sldId id="337"/>
            <p14:sldId id="339"/>
            <p14:sldId id="340"/>
            <p14:sldId id="341"/>
            <p14:sldId id="342"/>
            <p14:sldId id="343"/>
            <p14:sldId id="344"/>
            <p14:sldId id="345"/>
            <p14:sldId id="347"/>
            <p14:sldId id="346"/>
            <p14:sldId id="351"/>
            <p14:sldId id="26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4997"/>
    <a:srgbClr val="2D3C7B"/>
    <a:srgbClr val="EC1B23"/>
    <a:srgbClr val="E8E9EC"/>
    <a:srgbClr val="E8E9ED"/>
    <a:srgbClr val="ED8F32"/>
    <a:srgbClr val="D52B1E"/>
    <a:srgbClr val="FEC422"/>
    <a:srgbClr val="EAEAE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1834" autoAdjust="0"/>
  </p:normalViewPr>
  <p:slideViewPr>
    <p:cSldViewPr snapToGrid="0">
      <p:cViewPr varScale="1">
        <p:scale>
          <a:sx n="58" d="100"/>
          <a:sy n="58" d="100"/>
        </p:scale>
        <p:origin x="126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355E8B-6826-43F6-A6E0-C77B7832531B}" type="doc">
      <dgm:prSet loTypeId="urn:microsoft.com/office/officeart/2005/8/layout/matrix1" loCatId="matrix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A0EF8AB2-1DBE-494D-AB8E-C66F2FEA86AC}">
      <dgm:prSet phldrT="[Текст]" custT="1"/>
      <dgm:spPr/>
      <dgm:t>
        <a:bodyPr/>
        <a:lstStyle/>
        <a:p>
          <a:r>
            <a:rPr lang="ru-RU" sz="2800" b="1"/>
            <a:t>ГЗ-2024</a:t>
          </a:r>
          <a:endParaRPr lang="ru-RU" sz="2800" b="1" dirty="0"/>
        </a:p>
      </dgm:t>
    </dgm:pt>
    <dgm:pt modelId="{73915FA5-0807-4668-AE63-BB182B752A74}" type="parTrans" cxnId="{91A7DA8B-0125-4A6D-A0D0-8915A114E878}">
      <dgm:prSet/>
      <dgm:spPr/>
      <dgm:t>
        <a:bodyPr/>
        <a:lstStyle/>
        <a:p>
          <a:endParaRPr lang="ru-RU" sz="2800"/>
        </a:p>
      </dgm:t>
    </dgm:pt>
    <dgm:pt modelId="{DBDA9D2D-35A5-46F9-B099-669D33FE3F65}" type="sibTrans" cxnId="{91A7DA8B-0125-4A6D-A0D0-8915A114E878}">
      <dgm:prSet/>
      <dgm:spPr/>
      <dgm:t>
        <a:bodyPr/>
        <a:lstStyle/>
        <a:p>
          <a:endParaRPr lang="ru-RU" sz="2800"/>
        </a:p>
      </dgm:t>
    </dgm:pt>
    <dgm:pt modelId="{A588457F-0338-4D71-A2DF-A297CA2267A2}">
      <dgm:prSet phldrT="[Текст]" custT="1"/>
      <dgm:spPr/>
      <dgm:t>
        <a:bodyPr/>
        <a:lstStyle/>
        <a:p>
          <a:r>
            <a:rPr lang="ru-RU" sz="2800" dirty="0"/>
            <a:t>1. Ведение информационных ресурсов и баз данных в системе образования</a:t>
          </a:r>
        </a:p>
      </dgm:t>
    </dgm:pt>
    <dgm:pt modelId="{ED24C755-7A2A-4EF3-B568-18B0191C2C9E}" type="parTrans" cxnId="{2A57BECD-E2F2-4466-BC41-0CB3063FFDF6}">
      <dgm:prSet/>
      <dgm:spPr/>
      <dgm:t>
        <a:bodyPr/>
        <a:lstStyle/>
        <a:p>
          <a:endParaRPr lang="ru-RU" sz="2800"/>
        </a:p>
      </dgm:t>
    </dgm:pt>
    <dgm:pt modelId="{D117D782-8C4D-4AA6-977F-43B2C2AE6C99}" type="sibTrans" cxnId="{2A57BECD-E2F2-4466-BC41-0CB3063FFDF6}">
      <dgm:prSet/>
      <dgm:spPr/>
      <dgm:t>
        <a:bodyPr/>
        <a:lstStyle/>
        <a:p>
          <a:endParaRPr lang="ru-RU" sz="2800"/>
        </a:p>
      </dgm:t>
    </dgm:pt>
    <dgm:pt modelId="{6E7388CE-474A-4C85-A8A8-27B89D531B67}">
      <dgm:prSet phldrT="[Текст]" custT="1"/>
      <dgm:spPr/>
      <dgm:t>
        <a:bodyPr/>
        <a:lstStyle/>
        <a:p>
          <a:r>
            <a:rPr lang="ru-RU" sz="2800" dirty="0"/>
            <a:t>2. Информационно-технологическое обеспечение управления системой образования</a:t>
          </a:r>
        </a:p>
      </dgm:t>
    </dgm:pt>
    <dgm:pt modelId="{95DCE3E6-B507-41C3-9CA3-6CE214EA0ED7}" type="parTrans" cxnId="{9D945352-0C89-40A1-87E5-4906B025CB31}">
      <dgm:prSet/>
      <dgm:spPr/>
      <dgm:t>
        <a:bodyPr/>
        <a:lstStyle/>
        <a:p>
          <a:endParaRPr lang="ru-RU" sz="2800"/>
        </a:p>
      </dgm:t>
    </dgm:pt>
    <dgm:pt modelId="{44E40B13-9D2B-436F-ACD7-6683BA2587B4}" type="sibTrans" cxnId="{9D945352-0C89-40A1-87E5-4906B025CB31}">
      <dgm:prSet/>
      <dgm:spPr/>
      <dgm:t>
        <a:bodyPr/>
        <a:lstStyle/>
        <a:p>
          <a:endParaRPr lang="ru-RU" sz="2800"/>
        </a:p>
      </dgm:t>
    </dgm:pt>
    <dgm:pt modelId="{E1DF48B8-FCBC-4D3F-B73B-B804E30117E2}">
      <dgm:prSet phldrT="[Текст]" custT="1"/>
      <dgm:spPr/>
      <dgm:t>
        <a:bodyPr/>
        <a:lstStyle/>
        <a:p>
          <a:r>
            <a:rPr lang="ru-RU" sz="2800" dirty="0"/>
            <a:t>3. Организация проведения общественно-значимых мероприятий в сфере образования и науки</a:t>
          </a:r>
        </a:p>
      </dgm:t>
    </dgm:pt>
    <dgm:pt modelId="{4FEACA6D-0DC4-45F3-BB13-30C818B21BC0}" type="parTrans" cxnId="{CA30748B-93E6-4483-BA37-830DF1D9AD80}">
      <dgm:prSet/>
      <dgm:spPr/>
      <dgm:t>
        <a:bodyPr/>
        <a:lstStyle/>
        <a:p>
          <a:endParaRPr lang="ru-RU" sz="2800"/>
        </a:p>
      </dgm:t>
    </dgm:pt>
    <dgm:pt modelId="{EB2E16A7-7052-44EC-86CB-B01503C24E65}" type="sibTrans" cxnId="{CA30748B-93E6-4483-BA37-830DF1D9AD80}">
      <dgm:prSet/>
      <dgm:spPr/>
      <dgm:t>
        <a:bodyPr/>
        <a:lstStyle/>
        <a:p>
          <a:endParaRPr lang="ru-RU" sz="2800"/>
        </a:p>
      </dgm:t>
    </dgm:pt>
    <dgm:pt modelId="{D439B307-FB2E-4DB0-9B66-3D5F49E49223}">
      <dgm:prSet phldrT="[Текст]" custT="1"/>
      <dgm:spPr/>
      <dgm:t>
        <a:bodyPr/>
        <a:lstStyle/>
        <a:p>
          <a:r>
            <a:rPr lang="ru-RU" sz="2800" dirty="0"/>
            <a:t>4. Осуществление работ по обеспечению требований информационной безопасности</a:t>
          </a:r>
        </a:p>
      </dgm:t>
    </dgm:pt>
    <dgm:pt modelId="{B8CC03CA-481A-4D6B-94B2-AD0AAC1D4475}" type="parTrans" cxnId="{1B093F49-DC44-4F0D-9198-68E3204459FB}">
      <dgm:prSet/>
      <dgm:spPr/>
      <dgm:t>
        <a:bodyPr/>
        <a:lstStyle/>
        <a:p>
          <a:endParaRPr lang="ru-RU" sz="2800"/>
        </a:p>
      </dgm:t>
    </dgm:pt>
    <dgm:pt modelId="{2ED71FA8-6962-4560-B0AE-D12826AEEFBB}" type="sibTrans" cxnId="{1B093F49-DC44-4F0D-9198-68E3204459FB}">
      <dgm:prSet/>
      <dgm:spPr/>
      <dgm:t>
        <a:bodyPr/>
        <a:lstStyle/>
        <a:p>
          <a:endParaRPr lang="ru-RU" sz="2800"/>
        </a:p>
      </dgm:t>
    </dgm:pt>
    <dgm:pt modelId="{33EDEC0D-36B5-4D51-84D8-9F1872DC0A87}" type="pres">
      <dgm:prSet presAssocID="{74355E8B-6826-43F6-A6E0-C77B7832531B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C57D27-4319-4639-B6E9-7C4E11A16D11}" type="pres">
      <dgm:prSet presAssocID="{74355E8B-6826-43F6-A6E0-C77B7832531B}" presName="matrix" presStyleCnt="0"/>
      <dgm:spPr/>
    </dgm:pt>
    <dgm:pt modelId="{50570BE0-780B-420D-906E-39A1FD68031F}" type="pres">
      <dgm:prSet presAssocID="{74355E8B-6826-43F6-A6E0-C77B7832531B}" presName="tile1" presStyleLbl="node1" presStyleIdx="0" presStyleCnt="4" custLinFactNeighborX="965"/>
      <dgm:spPr/>
      <dgm:t>
        <a:bodyPr/>
        <a:lstStyle/>
        <a:p>
          <a:endParaRPr lang="ru-RU"/>
        </a:p>
      </dgm:t>
    </dgm:pt>
    <dgm:pt modelId="{455FA922-A0FE-487A-9CB0-D83D2F9717E9}" type="pres">
      <dgm:prSet presAssocID="{74355E8B-6826-43F6-A6E0-C77B7832531B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E91734-82BE-4556-B3BE-8B283C4FD6E8}" type="pres">
      <dgm:prSet presAssocID="{74355E8B-6826-43F6-A6E0-C77B7832531B}" presName="tile2" presStyleLbl="node1" presStyleIdx="1" presStyleCnt="4" custLinFactNeighborX="-3018" custLinFactNeighborY="0"/>
      <dgm:spPr/>
      <dgm:t>
        <a:bodyPr/>
        <a:lstStyle/>
        <a:p>
          <a:endParaRPr lang="ru-RU"/>
        </a:p>
      </dgm:t>
    </dgm:pt>
    <dgm:pt modelId="{6D0251E6-398D-411E-96D5-1C770B398801}" type="pres">
      <dgm:prSet presAssocID="{74355E8B-6826-43F6-A6E0-C77B7832531B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3EF149-61D6-4627-A98A-38A5F0A55F55}" type="pres">
      <dgm:prSet presAssocID="{74355E8B-6826-43F6-A6E0-C77B7832531B}" presName="tile3" presStyleLbl="node1" presStyleIdx="2" presStyleCnt="4" custLinFactNeighborY="849"/>
      <dgm:spPr/>
      <dgm:t>
        <a:bodyPr/>
        <a:lstStyle/>
        <a:p>
          <a:endParaRPr lang="ru-RU"/>
        </a:p>
      </dgm:t>
    </dgm:pt>
    <dgm:pt modelId="{4B52C1F2-D2BD-4149-A519-4B0ED90F9EE6}" type="pres">
      <dgm:prSet presAssocID="{74355E8B-6826-43F6-A6E0-C77B7832531B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5D92A3-7403-4594-8993-9CB899085851}" type="pres">
      <dgm:prSet presAssocID="{74355E8B-6826-43F6-A6E0-C77B7832531B}" presName="tile4" presStyleLbl="node1" presStyleIdx="3" presStyleCnt="4" custLinFactNeighborX="-3018" custLinFactNeighborY="0"/>
      <dgm:spPr/>
      <dgm:t>
        <a:bodyPr/>
        <a:lstStyle/>
        <a:p>
          <a:endParaRPr lang="ru-RU"/>
        </a:p>
      </dgm:t>
    </dgm:pt>
    <dgm:pt modelId="{F0A0C9D2-1C1B-4D60-B81A-56D10967ABBA}" type="pres">
      <dgm:prSet presAssocID="{74355E8B-6826-43F6-A6E0-C77B7832531B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480B56-2822-49A4-A8C8-B699267D6EEB}" type="pres">
      <dgm:prSet presAssocID="{74355E8B-6826-43F6-A6E0-C77B7832531B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33366080-7354-4FF8-83E8-2F3412EE0BF0}" type="presOf" srcId="{E1DF48B8-FCBC-4D3F-B73B-B804E30117E2}" destId="{183EF149-61D6-4627-A98A-38A5F0A55F55}" srcOrd="0" destOrd="0" presId="urn:microsoft.com/office/officeart/2005/8/layout/matrix1"/>
    <dgm:cxn modelId="{D3A0B3A2-E55A-4C3D-B929-51299925E3E3}" type="presOf" srcId="{A0EF8AB2-1DBE-494D-AB8E-C66F2FEA86AC}" destId="{39480B56-2822-49A4-A8C8-B699267D6EEB}" srcOrd="0" destOrd="0" presId="urn:microsoft.com/office/officeart/2005/8/layout/matrix1"/>
    <dgm:cxn modelId="{018097BD-75A1-482A-866D-95547171A6F5}" type="presOf" srcId="{A588457F-0338-4D71-A2DF-A297CA2267A2}" destId="{50570BE0-780B-420D-906E-39A1FD68031F}" srcOrd="0" destOrd="0" presId="urn:microsoft.com/office/officeart/2005/8/layout/matrix1"/>
    <dgm:cxn modelId="{44019216-EF03-4EAE-BB75-5CBC68FB4C3C}" type="presOf" srcId="{74355E8B-6826-43F6-A6E0-C77B7832531B}" destId="{33EDEC0D-36B5-4D51-84D8-9F1872DC0A87}" srcOrd="0" destOrd="0" presId="urn:microsoft.com/office/officeart/2005/8/layout/matrix1"/>
    <dgm:cxn modelId="{B6B2B0C9-A94B-4FA0-AF8F-EB01E14B64F7}" type="presOf" srcId="{A588457F-0338-4D71-A2DF-A297CA2267A2}" destId="{455FA922-A0FE-487A-9CB0-D83D2F9717E9}" srcOrd="1" destOrd="0" presId="urn:microsoft.com/office/officeart/2005/8/layout/matrix1"/>
    <dgm:cxn modelId="{2A57BECD-E2F2-4466-BC41-0CB3063FFDF6}" srcId="{A0EF8AB2-1DBE-494D-AB8E-C66F2FEA86AC}" destId="{A588457F-0338-4D71-A2DF-A297CA2267A2}" srcOrd="0" destOrd="0" parTransId="{ED24C755-7A2A-4EF3-B568-18B0191C2C9E}" sibTransId="{D117D782-8C4D-4AA6-977F-43B2C2AE6C99}"/>
    <dgm:cxn modelId="{855EA704-09D2-40CD-B9DE-C1ACDEC0A21F}" type="presOf" srcId="{E1DF48B8-FCBC-4D3F-B73B-B804E30117E2}" destId="{4B52C1F2-D2BD-4149-A519-4B0ED90F9EE6}" srcOrd="1" destOrd="0" presId="urn:microsoft.com/office/officeart/2005/8/layout/matrix1"/>
    <dgm:cxn modelId="{1B093F49-DC44-4F0D-9198-68E3204459FB}" srcId="{A0EF8AB2-1DBE-494D-AB8E-C66F2FEA86AC}" destId="{D439B307-FB2E-4DB0-9B66-3D5F49E49223}" srcOrd="3" destOrd="0" parTransId="{B8CC03CA-481A-4D6B-94B2-AD0AAC1D4475}" sibTransId="{2ED71FA8-6962-4560-B0AE-D12826AEEFBB}"/>
    <dgm:cxn modelId="{9D945352-0C89-40A1-87E5-4906B025CB31}" srcId="{A0EF8AB2-1DBE-494D-AB8E-C66F2FEA86AC}" destId="{6E7388CE-474A-4C85-A8A8-27B89D531B67}" srcOrd="1" destOrd="0" parTransId="{95DCE3E6-B507-41C3-9CA3-6CE214EA0ED7}" sibTransId="{44E40B13-9D2B-436F-ACD7-6683BA2587B4}"/>
    <dgm:cxn modelId="{0F446C31-0B32-4F3B-BB4B-0817B3303FB0}" type="presOf" srcId="{6E7388CE-474A-4C85-A8A8-27B89D531B67}" destId="{70E91734-82BE-4556-B3BE-8B283C4FD6E8}" srcOrd="0" destOrd="0" presId="urn:microsoft.com/office/officeart/2005/8/layout/matrix1"/>
    <dgm:cxn modelId="{6E9F6786-023D-4020-A699-87BD0B26E86E}" type="presOf" srcId="{D439B307-FB2E-4DB0-9B66-3D5F49E49223}" destId="{115D92A3-7403-4594-8993-9CB899085851}" srcOrd="0" destOrd="0" presId="urn:microsoft.com/office/officeart/2005/8/layout/matrix1"/>
    <dgm:cxn modelId="{91A7DA8B-0125-4A6D-A0D0-8915A114E878}" srcId="{74355E8B-6826-43F6-A6E0-C77B7832531B}" destId="{A0EF8AB2-1DBE-494D-AB8E-C66F2FEA86AC}" srcOrd="0" destOrd="0" parTransId="{73915FA5-0807-4668-AE63-BB182B752A74}" sibTransId="{DBDA9D2D-35A5-46F9-B099-669D33FE3F65}"/>
    <dgm:cxn modelId="{CA30748B-93E6-4483-BA37-830DF1D9AD80}" srcId="{A0EF8AB2-1DBE-494D-AB8E-C66F2FEA86AC}" destId="{E1DF48B8-FCBC-4D3F-B73B-B804E30117E2}" srcOrd="2" destOrd="0" parTransId="{4FEACA6D-0DC4-45F3-BB13-30C818B21BC0}" sibTransId="{EB2E16A7-7052-44EC-86CB-B01503C24E65}"/>
    <dgm:cxn modelId="{77055C4B-2A53-48EC-ABFB-A1071AE1BFCA}" type="presOf" srcId="{D439B307-FB2E-4DB0-9B66-3D5F49E49223}" destId="{F0A0C9D2-1C1B-4D60-B81A-56D10967ABBA}" srcOrd="1" destOrd="0" presId="urn:microsoft.com/office/officeart/2005/8/layout/matrix1"/>
    <dgm:cxn modelId="{C5CF8CA6-F7B1-407B-974B-DB60297122AE}" type="presOf" srcId="{6E7388CE-474A-4C85-A8A8-27B89D531B67}" destId="{6D0251E6-398D-411E-96D5-1C770B398801}" srcOrd="1" destOrd="0" presId="urn:microsoft.com/office/officeart/2005/8/layout/matrix1"/>
    <dgm:cxn modelId="{EE4BD841-EBD5-4902-ADAA-5E7EA1DB8717}" type="presParOf" srcId="{33EDEC0D-36B5-4D51-84D8-9F1872DC0A87}" destId="{8FC57D27-4319-4639-B6E9-7C4E11A16D11}" srcOrd="0" destOrd="0" presId="urn:microsoft.com/office/officeart/2005/8/layout/matrix1"/>
    <dgm:cxn modelId="{B4F5605A-CDA2-4324-886B-31803877BFCF}" type="presParOf" srcId="{8FC57D27-4319-4639-B6E9-7C4E11A16D11}" destId="{50570BE0-780B-420D-906E-39A1FD68031F}" srcOrd="0" destOrd="0" presId="urn:microsoft.com/office/officeart/2005/8/layout/matrix1"/>
    <dgm:cxn modelId="{19C35A90-256F-4843-9E00-43EB93246438}" type="presParOf" srcId="{8FC57D27-4319-4639-B6E9-7C4E11A16D11}" destId="{455FA922-A0FE-487A-9CB0-D83D2F9717E9}" srcOrd="1" destOrd="0" presId="urn:microsoft.com/office/officeart/2005/8/layout/matrix1"/>
    <dgm:cxn modelId="{1010871F-F9B0-4592-A2F7-BC1F936CC74E}" type="presParOf" srcId="{8FC57D27-4319-4639-B6E9-7C4E11A16D11}" destId="{70E91734-82BE-4556-B3BE-8B283C4FD6E8}" srcOrd="2" destOrd="0" presId="urn:microsoft.com/office/officeart/2005/8/layout/matrix1"/>
    <dgm:cxn modelId="{808B444D-6F5A-48CD-9D17-2893C129345C}" type="presParOf" srcId="{8FC57D27-4319-4639-B6E9-7C4E11A16D11}" destId="{6D0251E6-398D-411E-96D5-1C770B398801}" srcOrd="3" destOrd="0" presId="urn:microsoft.com/office/officeart/2005/8/layout/matrix1"/>
    <dgm:cxn modelId="{75B6EF42-2017-4E5D-94C4-5F2C645FC6FA}" type="presParOf" srcId="{8FC57D27-4319-4639-B6E9-7C4E11A16D11}" destId="{183EF149-61D6-4627-A98A-38A5F0A55F55}" srcOrd="4" destOrd="0" presId="urn:microsoft.com/office/officeart/2005/8/layout/matrix1"/>
    <dgm:cxn modelId="{4196751A-9116-4852-9D74-6437C867037E}" type="presParOf" srcId="{8FC57D27-4319-4639-B6E9-7C4E11A16D11}" destId="{4B52C1F2-D2BD-4149-A519-4B0ED90F9EE6}" srcOrd="5" destOrd="0" presId="urn:microsoft.com/office/officeart/2005/8/layout/matrix1"/>
    <dgm:cxn modelId="{95416C8D-60D3-4A81-9B97-93F1C35119C5}" type="presParOf" srcId="{8FC57D27-4319-4639-B6E9-7C4E11A16D11}" destId="{115D92A3-7403-4594-8993-9CB899085851}" srcOrd="6" destOrd="0" presId="urn:microsoft.com/office/officeart/2005/8/layout/matrix1"/>
    <dgm:cxn modelId="{588A8E0A-9142-4011-8C80-ACAE6110F2D4}" type="presParOf" srcId="{8FC57D27-4319-4639-B6E9-7C4E11A16D11}" destId="{F0A0C9D2-1C1B-4D60-B81A-56D10967ABBA}" srcOrd="7" destOrd="0" presId="urn:microsoft.com/office/officeart/2005/8/layout/matrix1"/>
    <dgm:cxn modelId="{9E800431-33BE-4630-873E-6DCA47DD16B3}" type="presParOf" srcId="{33EDEC0D-36B5-4D51-84D8-9F1872DC0A87}" destId="{39480B56-2822-49A4-A8C8-B699267D6EEB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570BE0-780B-420D-906E-39A1FD68031F}">
      <dsp:nvSpPr>
        <dsp:cNvPr id="0" name=""/>
        <dsp:cNvSpPr/>
      </dsp:nvSpPr>
      <dsp:spPr>
        <a:xfrm rot="16200000">
          <a:off x="1158608" y="-1113631"/>
          <a:ext cx="2433637" cy="4660900"/>
        </a:xfrm>
        <a:prstGeom prst="round1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/>
            <a:t>1. Ведение информационных ресурсов и баз данных в системе образования</a:t>
          </a:r>
        </a:p>
      </dsp:txBody>
      <dsp:txXfrm rot="5400000">
        <a:off x="44977" y="1"/>
        <a:ext cx="4660900" cy="1825228"/>
      </dsp:txXfrm>
    </dsp:sp>
    <dsp:sp modelId="{70E91734-82BE-4556-B3BE-8B283C4FD6E8}">
      <dsp:nvSpPr>
        <dsp:cNvPr id="0" name=""/>
        <dsp:cNvSpPr/>
      </dsp:nvSpPr>
      <dsp:spPr>
        <a:xfrm>
          <a:off x="4520234" y="0"/>
          <a:ext cx="4660900" cy="2433637"/>
        </a:xfrm>
        <a:prstGeom prst="round1Rect">
          <a:avLst/>
        </a:prstGeom>
        <a:solidFill>
          <a:schemeClr val="accent1">
            <a:shade val="80000"/>
            <a:hueOff val="90421"/>
            <a:satOff val="1725"/>
            <a:lumOff val="761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/>
            <a:t>2. Информационно-технологическое обеспечение управления системой образования</a:t>
          </a:r>
        </a:p>
      </dsp:txBody>
      <dsp:txXfrm>
        <a:off x="4520234" y="0"/>
        <a:ext cx="4660900" cy="1825228"/>
      </dsp:txXfrm>
    </dsp:sp>
    <dsp:sp modelId="{183EF149-61D6-4627-A98A-38A5F0A55F55}">
      <dsp:nvSpPr>
        <dsp:cNvPr id="0" name=""/>
        <dsp:cNvSpPr/>
      </dsp:nvSpPr>
      <dsp:spPr>
        <a:xfrm rot="10800000">
          <a:off x="0" y="2433637"/>
          <a:ext cx="4660900" cy="2433637"/>
        </a:xfrm>
        <a:prstGeom prst="round1Rect">
          <a:avLst/>
        </a:prstGeom>
        <a:solidFill>
          <a:schemeClr val="accent1">
            <a:shade val="80000"/>
            <a:hueOff val="180842"/>
            <a:satOff val="3450"/>
            <a:lumOff val="1523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/>
            <a:t>3. Организация проведения общественно-значимых мероприятий в сфере образования и науки</a:t>
          </a:r>
        </a:p>
      </dsp:txBody>
      <dsp:txXfrm rot="10800000">
        <a:off x="0" y="3042046"/>
        <a:ext cx="4660900" cy="1825228"/>
      </dsp:txXfrm>
    </dsp:sp>
    <dsp:sp modelId="{115D92A3-7403-4594-8993-9CB899085851}">
      <dsp:nvSpPr>
        <dsp:cNvPr id="0" name=""/>
        <dsp:cNvSpPr/>
      </dsp:nvSpPr>
      <dsp:spPr>
        <a:xfrm rot="5400000">
          <a:off x="5633865" y="1320006"/>
          <a:ext cx="2433637" cy="4660900"/>
        </a:xfrm>
        <a:prstGeom prst="round1Rect">
          <a:avLst/>
        </a:prstGeom>
        <a:solidFill>
          <a:schemeClr val="accent1">
            <a:shade val="80000"/>
            <a:hueOff val="271263"/>
            <a:satOff val="5175"/>
            <a:lumOff val="2285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/>
            <a:t>4. Осуществление работ по обеспечению требований информационной безопасности</a:t>
          </a:r>
        </a:p>
      </dsp:txBody>
      <dsp:txXfrm rot="-5400000">
        <a:off x="4520233" y="3042046"/>
        <a:ext cx="4660900" cy="1825228"/>
      </dsp:txXfrm>
    </dsp:sp>
    <dsp:sp modelId="{39480B56-2822-49A4-A8C8-B699267D6EEB}">
      <dsp:nvSpPr>
        <dsp:cNvPr id="0" name=""/>
        <dsp:cNvSpPr/>
      </dsp:nvSpPr>
      <dsp:spPr>
        <a:xfrm>
          <a:off x="3262629" y="1825228"/>
          <a:ext cx="2796540" cy="1216818"/>
        </a:xfrm>
        <a:prstGeom prst="roundRect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/>
            <a:t>ГЗ-2024</a:t>
          </a:r>
          <a:endParaRPr lang="ru-RU" sz="2800" b="1" kern="1200" dirty="0"/>
        </a:p>
      </dsp:txBody>
      <dsp:txXfrm>
        <a:off x="3322029" y="1884628"/>
        <a:ext cx="2677740" cy="10980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E030EB-6F06-431F-8361-5E9A5AEDCE4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D1B51C-BD72-427A-9F57-C45EF5C0CA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908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3690FF-66FE-4A0F-8066-B1051120003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5547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95332" y="1952096"/>
            <a:ext cx="678180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5331" y="4431771"/>
            <a:ext cx="678180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647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583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1293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653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3951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646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4447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001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6340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0602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906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514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0136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4805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8824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3797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6188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основн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0083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6115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4618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701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854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0507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7134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3196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3024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1164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426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734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367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054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26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74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513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gif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17" Type="http://schemas.openxmlformats.org/officeDocument/2006/relationships/image" Target="../media/image8.jpe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9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Государственное бюджетное учреждение дополнительного 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«Челябинский институт развития образования»</a:t>
            </a: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301877" y="1122363"/>
            <a:ext cx="4527026" cy="542577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456318" y="1807203"/>
            <a:ext cx="1083587" cy="150358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084" y="156658"/>
            <a:ext cx="2649264" cy="114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20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+mn-lt"/>
              </a:rPr>
              <a:t>Государственное бюджетное учреждение дополнительного 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+mn-lt"/>
              </a:rPr>
              <a:t>«Челябинский институт развития образования»</a:t>
            </a: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4119073" y="3444995"/>
            <a:ext cx="947137" cy="905028"/>
          </a:xfrm>
          <a:prstGeom prst="rect">
            <a:avLst/>
          </a:prstGeom>
          <a:solidFill>
            <a:srgbClr val="264796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buFont typeface="Arial"/>
              <a:buNone/>
              <a:defRPr/>
            </a:pPr>
            <a:endParaRPr lang="ru-RU" sz="1400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grpSp>
        <p:nvGrpSpPr>
          <p:cNvPr id="15" name="Google Shape;559;p43"/>
          <p:cNvGrpSpPr/>
          <p:nvPr userDrawn="1"/>
        </p:nvGrpSpPr>
        <p:grpSpPr>
          <a:xfrm>
            <a:off x="4321282" y="3599351"/>
            <a:ext cx="573220" cy="552687"/>
            <a:chOff x="1236875" y="1623900"/>
            <a:chExt cx="465200" cy="455475"/>
          </a:xfrm>
        </p:grpSpPr>
        <p:sp>
          <p:nvSpPr>
            <p:cNvPr id="16" name="Google Shape;560;p43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l" t="t" r="r" b="b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7" name="Google Shape;561;p43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8" name="Google Shape;562;p43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l" t="t" r="r" b="b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9" name="Google Shape;563;p43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l" t="t" r="r" b="b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0" name="Google Shape;564;p43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1" name="Google Shape;565;p43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2" name="Google Shape;566;p43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l" t="t" r="r" b="b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66" name="Группа 65"/>
          <p:cNvGrpSpPr/>
          <p:nvPr userDrawn="1"/>
        </p:nvGrpSpPr>
        <p:grpSpPr>
          <a:xfrm>
            <a:off x="5304644" y="1105632"/>
            <a:ext cx="916634" cy="834456"/>
            <a:chOff x="2518715" y="1309648"/>
            <a:chExt cx="916634" cy="834456"/>
          </a:xfrm>
        </p:grpSpPr>
        <p:sp>
          <p:nvSpPr>
            <p:cNvPr id="24" name="Прямоугольник 23"/>
            <p:cNvSpPr/>
            <p:nvPr userDrawn="1"/>
          </p:nvSpPr>
          <p:spPr>
            <a:xfrm>
              <a:off x="2518715" y="13096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grpSp>
          <p:nvGrpSpPr>
            <p:cNvPr id="32" name="Google Shape;732;p43"/>
            <p:cNvGrpSpPr/>
            <p:nvPr userDrawn="1"/>
          </p:nvGrpSpPr>
          <p:grpSpPr>
            <a:xfrm>
              <a:off x="2677669" y="1501260"/>
              <a:ext cx="609818" cy="502450"/>
              <a:chOff x="5268225" y="4341925"/>
              <a:chExt cx="468850" cy="387275"/>
            </a:xfrm>
          </p:grpSpPr>
          <p:sp>
            <p:nvSpPr>
              <p:cNvPr id="33" name="Google Shape;733;p43"/>
              <p:cNvSpPr/>
              <p:nvPr/>
            </p:nvSpPr>
            <p:spPr>
              <a:xfrm>
                <a:off x="5652425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122" y="1291"/>
                    </a:lnTo>
                    <a:lnTo>
                      <a:pt x="244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412" y="1511"/>
                    </a:lnTo>
                    <a:lnTo>
                      <a:pt x="2533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734;p43"/>
              <p:cNvSpPr/>
              <p:nvPr/>
            </p:nvSpPr>
            <p:spPr>
              <a:xfrm>
                <a:off x="5287100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98" y="1291"/>
                    </a:lnTo>
                    <a:lnTo>
                      <a:pt x="220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387" y="1511"/>
                    </a:lnTo>
                    <a:lnTo>
                      <a:pt x="2509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5" name="Google Shape;735;p43"/>
              <p:cNvSpPr/>
              <p:nvPr/>
            </p:nvSpPr>
            <p:spPr>
              <a:xfrm>
                <a:off x="5268225" y="4341925"/>
                <a:ext cx="468850" cy="333075"/>
              </a:xfrm>
              <a:custGeom>
                <a:avLst/>
                <a:gdLst/>
                <a:ahLst/>
                <a:cxnLst/>
                <a:rect l="l" t="t" r="r" b="b"/>
                <a:pathLst>
                  <a:path w="18754" h="13323" fill="none" extrusionOk="0">
                    <a:moveTo>
                      <a:pt x="18754" y="5553"/>
                    </a:moveTo>
                    <a:lnTo>
                      <a:pt x="18754" y="5553"/>
                    </a:lnTo>
                    <a:lnTo>
                      <a:pt x="18730" y="5334"/>
                    </a:lnTo>
                    <a:lnTo>
                      <a:pt x="18681" y="5091"/>
                    </a:lnTo>
                    <a:lnTo>
                      <a:pt x="18583" y="4847"/>
                    </a:lnTo>
                    <a:lnTo>
                      <a:pt x="18462" y="4628"/>
                    </a:lnTo>
                    <a:lnTo>
                      <a:pt x="18291" y="4433"/>
                    </a:lnTo>
                    <a:lnTo>
                      <a:pt x="18121" y="4287"/>
                    </a:lnTo>
                    <a:lnTo>
                      <a:pt x="18023" y="4214"/>
                    </a:lnTo>
                    <a:lnTo>
                      <a:pt x="17926" y="4165"/>
                    </a:lnTo>
                    <a:lnTo>
                      <a:pt x="17828" y="4141"/>
                    </a:lnTo>
                    <a:lnTo>
                      <a:pt x="17731" y="4141"/>
                    </a:lnTo>
                    <a:lnTo>
                      <a:pt x="16489" y="4141"/>
                    </a:lnTo>
                    <a:lnTo>
                      <a:pt x="15588" y="1803"/>
                    </a:lnTo>
                    <a:lnTo>
                      <a:pt x="15588" y="1803"/>
                    </a:lnTo>
                    <a:lnTo>
                      <a:pt x="15490" y="1583"/>
                    </a:lnTo>
                    <a:lnTo>
                      <a:pt x="15344" y="1364"/>
                    </a:lnTo>
                    <a:lnTo>
                      <a:pt x="15174" y="1169"/>
                    </a:lnTo>
                    <a:lnTo>
                      <a:pt x="15003" y="975"/>
                    </a:lnTo>
                    <a:lnTo>
                      <a:pt x="14784" y="804"/>
                    </a:lnTo>
                    <a:lnTo>
                      <a:pt x="14565" y="658"/>
                    </a:lnTo>
                    <a:lnTo>
                      <a:pt x="14346" y="536"/>
                    </a:lnTo>
                    <a:lnTo>
                      <a:pt x="14102" y="439"/>
                    </a:lnTo>
                    <a:lnTo>
                      <a:pt x="14102" y="439"/>
                    </a:lnTo>
                    <a:lnTo>
                      <a:pt x="13810" y="390"/>
                    </a:lnTo>
                    <a:lnTo>
                      <a:pt x="13444" y="317"/>
                    </a:lnTo>
                    <a:lnTo>
                      <a:pt x="12933" y="220"/>
                    </a:lnTo>
                    <a:lnTo>
                      <a:pt x="12275" y="147"/>
                    </a:lnTo>
                    <a:lnTo>
                      <a:pt x="11472" y="73"/>
                    </a:lnTo>
                    <a:lnTo>
                      <a:pt x="10498" y="25"/>
                    </a:lnTo>
                    <a:lnTo>
                      <a:pt x="9377" y="0"/>
                    </a:lnTo>
                    <a:lnTo>
                      <a:pt x="9377" y="0"/>
                    </a:lnTo>
                    <a:lnTo>
                      <a:pt x="8257" y="25"/>
                    </a:lnTo>
                    <a:lnTo>
                      <a:pt x="7283" y="73"/>
                    </a:lnTo>
                    <a:lnTo>
                      <a:pt x="6479" y="147"/>
                    </a:lnTo>
                    <a:lnTo>
                      <a:pt x="5821" y="220"/>
                    </a:lnTo>
                    <a:lnTo>
                      <a:pt x="5310" y="317"/>
                    </a:lnTo>
                    <a:lnTo>
                      <a:pt x="4945" y="390"/>
                    </a:lnTo>
                    <a:lnTo>
                      <a:pt x="4652" y="439"/>
                    </a:lnTo>
                    <a:lnTo>
                      <a:pt x="4652" y="439"/>
                    </a:lnTo>
                    <a:lnTo>
                      <a:pt x="4409" y="536"/>
                    </a:lnTo>
                    <a:lnTo>
                      <a:pt x="4190" y="658"/>
                    </a:lnTo>
                    <a:lnTo>
                      <a:pt x="3970" y="804"/>
                    </a:lnTo>
                    <a:lnTo>
                      <a:pt x="3751" y="975"/>
                    </a:lnTo>
                    <a:lnTo>
                      <a:pt x="3581" y="1169"/>
                    </a:lnTo>
                    <a:lnTo>
                      <a:pt x="3410" y="1364"/>
                    </a:lnTo>
                    <a:lnTo>
                      <a:pt x="3264" y="1583"/>
                    </a:lnTo>
                    <a:lnTo>
                      <a:pt x="3167" y="1803"/>
                    </a:lnTo>
                    <a:lnTo>
                      <a:pt x="2266" y="4141"/>
                    </a:lnTo>
                    <a:lnTo>
                      <a:pt x="1023" y="4141"/>
                    </a:lnTo>
                    <a:lnTo>
                      <a:pt x="1023" y="4141"/>
                    </a:lnTo>
                    <a:lnTo>
                      <a:pt x="926" y="4141"/>
                    </a:lnTo>
                    <a:lnTo>
                      <a:pt x="829" y="4165"/>
                    </a:lnTo>
                    <a:lnTo>
                      <a:pt x="731" y="4214"/>
                    </a:lnTo>
                    <a:lnTo>
                      <a:pt x="634" y="4287"/>
                    </a:lnTo>
                    <a:lnTo>
                      <a:pt x="463" y="4433"/>
                    </a:lnTo>
                    <a:lnTo>
                      <a:pt x="293" y="4628"/>
                    </a:lnTo>
                    <a:lnTo>
                      <a:pt x="171" y="4847"/>
                    </a:lnTo>
                    <a:lnTo>
                      <a:pt x="74" y="5091"/>
                    </a:lnTo>
                    <a:lnTo>
                      <a:pt x="25" y="5334"/>
                    </a:lnTo>
                    <a:lnTo>
                      <a:pt x="1" y="5553"/>
                    </a:lnTo>
                    <a:lnTo>
                      <a:pt x="1" y="5553"/>
                    </a:lnTo>
                    <a:lnTo>
                      <a:pt x="25" y="5748"/>
                    </a:lnTo>
                    <a:lnTo>
                      <a:pt x="74" y="5894"/>
                    </a:lnTo>
                    <a:lnTo>
                      <a:pt x="171" y="6016"/>
                    </a:lnTo>
                    <a:lnTo>
                      <a:pt x="293" y="6089"/>
                    </a:lnTo>
                    <a:lnTo>
                      <a:pt x="463" y="6138"/>
                    </a:lnTo>
                    <a:lnTo>
                      <a:pt x="634" y="6187"/>
                    </a:lnTo>
                    <a:lnTo>
                      <a:pt x="1023" y="6187"/>
                    </a:lnTo>
                    <a:lnTo>
                      <a:pt x="1462" y="6187"/>
                    </a:lnTo>
                    <a:lnTo>
                      <a:pt x="1145" y="7015"/>
                    </a:lnTo>
                    <a:lnTo>
                      <a:pt x="1145" y="7015"/>
                    </a:lnTo>
                    <a:lnTo>
                      <a:pt x="999" y="7526"/>
                    </a:lnTo>
                    <a:lnTo>
                      <a:pt x="877" y="8086"/>
                    </a:lnTo>
                    <a:lnTo>
                      <a:pt x="780" y="8671"/>
                    </a:lnTo>
                    <a:lnTo>
                      <a:pt x="756" y="9207"/>
                    </a:lnTo>
                    <a:lnTo>
                      <a:pt x="756" y="13323"/>
                    </a:lnTo>
                    <a:lnTo>
                      <a:pt x="17999" y="13323"/>
                    </a:lnTo>
                    <a:lnTo>
                      <a:pt x="17999" y="9207"/>
                    </a:lnTo>
                    <a:lnTo>
                      <a:pt x="17999" y="9207"/>
                    </a:lnTo>
                    <a:lnTo>
                      <a:pt x="17975" y="8671"/>
                    </a:lnTo>
                    <a:lnTo>
                      <a:pt x="17877" y="8086"/>
                    </a:lnTo>
                    <a:lnTo>
                      <a:pt x="17755" y="7526"/>
                    </a:lnTo>
                    <a:lnTo>
                      <a:pt x="17609" y="7015"/>
                    </a:lnTo>
                    <a:lnTo>
                      <a:pt x="17293" y="6187"/>
                    </a:lnTo>
                    <a:lnTo>
                      <a:pt x="17731" y="6187"/>
                    </a:lnTo>
                    <a:lnTo>
                      <a:pt x="17731" y="6187"/>
                    </a:lnTo>
                    <a:lnTo>
                      <a:pt x="18121" y="6187"/>
                    </a:lnTo>
                    <a:lnTo>
                      <a:pt x="18291" y="6138"/>
                    </a:lnTo>
                    <a:lnTo>
                      <a:pt x="18462" y="6089"/>
                    </a:lnTo>
                    <a:lnTo>
                      <a:pt x="18583" y="6016"/>
                    </a:lnTo>
                    <a:lnTo>
                      <a:pt x="18681" y="5894"/>
                    </a:lnTo>
                    <a:lnTo>
                      <a:pt x="18730" y="5748"/>
                    </a:lnTo>
                    <a:lnTo>
                      <a:pt x="18754" y="5553"/>
                    </a:lnTo>
                    <a:lnTo>
                      <a:pt x="18754" y="5553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6" name="Google Shape;736;p43"/>
              <p:cNvSpPr/>
              <p:nvPr/>
            </p:nvSpPr>
            <p:spPr>
              <a:xfrm>
                <a:off x="5351025" y="4375400"/>
                <a:ext cx="303250" cy="149825"/>
              </a:xfrm>
              <a:custGeom>
                <a:avLst/>
                <a:gdLst/>
                <a:ahLst/>
                <a:cxnLst/>
                <a:rect l="l" t="t" r="r" b="b"/>
                <a:pathLst>
                  <a:path w="12130" h="5993" fill="none" extrusionOk="0">
                    <a:moveTo>
                      <a:pt x="1" y="4628"/>
                    </a:moveTo>
                    <a:lnTo>
                      <a:pt x="1" y="4628"/>
                    </a:lnTo>
                    <a:lnTo>
                      <a:pt x="171" y="4019"/>
                    </a:lnTo>
                    <a:lnTo>
                      <a:pt x="585" y="2656"/>
                    </a:lnTo>
                    <a:lnTo>
                      <a:pt x="805" y="1925"/>
                    </a:lnTo>
                    <a:lnTo>
                      <a:pt x="1024" y="1292"/>
                    </a:lnTo>
                    <a:lnTo>
                      <a:pt x="1194" y="829"/>
                    </a:lnTo>
                    <a:lnTo>
                      <a:pt x="1267" y="707"/>
                    </a:lnTo>
                    <a:lnTo>
                      <a:pt x="1316" y="658"/>
                    </a:lnTo>
                    <a:lnTo>
                      <a:pt x="1316" y="658"/>
                    </a:lnTo>
                    <a:lnTo>
                      <a:pt x="1535" y="561"/>
                    </a:lnTo>
                    <a:lnTo>
                      <a:pt x="1852" y="464"/>
                    </a:lnTo>
                    <a:lnTo>
                      <a:pt x="2315" y="342"/>
                    </a:lnTo>
                    <a:lnTo>
                      <a:pt x="2948" y="220"/>
                    </a:lnTo>
                    <a:lnTo>
                      <a:pt x="3776" y="98"/>
                    </a:lnTo>
                    <a:lnTo>
                      <a:pt x="4799" y="25"/>
                    </a:lnTo>
                    <a:lnTo>
                      <a:pt x="5408" y="1"/>
                    </a:lnTo>
                    <a:lnTo>
                      <a:pt x="6065" y="1"/>
                    </a:lnTo>
                    <a:lnTo>
                      <a:pt x="6065" y="1"/>
                    </a:lnTo>
                    <a:lnTo>
                      <a:pt x="6723" y="1"/>
                    </a:lnTo>
                    <a:lnTo>
                      <a:pt x="7332" y="25"/>
                    </a:lnTo>
                    <a:lnTo>
                      <a:pt x="8355" y="98"/>
                    </a:lnTo>
                    <a:lnTo>
                      <a:pt x="9183" y="220"/>
                    </a:lnTo>
                    <a:lnTo>
                      <a:pt x="9816" y="342"/>
                    </a:lnTo>
                    <a:lnTo>
                      <a:pt x="10279" y="464"/>
                    </a:lnTo>
                    <a:lnTo>
                      <a:pt x="10595" y="561"/>
                    </a:lnTo>
                    <a:lnTo>
                      <a:pt x="10814" y="658"/>
                    </a:lnTo>
                    <a:lnTo>
                      <a:pt x="10814" y="658"/>
                    </a:lnTo>
                    <a:lnTo>
                      <a:pt x="10863" y="707"/>
                    </a:lnTo>
                    <a:lnTo>
                      <a:pt x="10936" y="829"/>
                    </a:lnTo>
                    <a:lnTo>
                      <a:pt x="11107" y="1292"/>
                    </a:lnTo>
                    <a:lnTo>
                      <a:pt x="11326" y="1925"/>
                    </a:lnTo>
                    <a:lnTo>
                      <a:pt x="11545" y="2656"/>
                    </a:lnTo>
                    <a:lnTo>
                      <a:pt x="11959" y="4019"/>
                    </a:lnTo>
                    <a:lnTo>
                      <a:pt x="12130" y="4628"/>
                    </a:lnTo>
                    <a:lnTo>
                      <a:pt x="12130" y="4628"/>
                    </a:lnTo>
                    <a:lnTo>
                      <a:pt x="12105" y="4677"/>
                    </a:lnTo>
                    <a:lnTo>
                      <a:pt x="12057" y="4750"/>
                    </a:lnTo>
                    <a:lnTo>
                      <a:pt x="11959" y="4823"/>
                    </a:lnTo>
                    <a:lnTo>
                      <a:pt x="11813" y="4921"/>
                    </a:lnTo>
                    <a:lnTo>
                      <a:pt x="11618" y="5042"/>
                    </a:lnTo>
                    <a:lnTo>
                      <a:pt x="11375" y="5164"/>
                    </a:lnTo>
                    <a:lnTo>
                      <a:pt x="11058" y="5262"/>
                    </a:lnTo>
                    <a:lnTo>
                      <a:pt x="10717" y="5383"/>
                    </a:lnTo>
                    <a:lnTo>
                      <a:pt x="10327" y="5505"/>
                    </a:lnTo>
                    <a:lnTo>
                      <a:pt x="9865" y="5627"/>
                    </a:lnTo>
                    <a:lnTo>
                      <a:pt x="9377" y="5724"/>
                    </a:lnTo>
                    <a:lnTo>
                      <a:pt x="8817" y="5822"/>
                    </a:lnTo>
                    <a:lnTo>
                      <a:pt x="8208" y="5895"/>
                    </a:lnTo>
                    <a:lnTo>
                      <a:pt x="7551" y="5944"/>
                    </a:lnTo>
                    <a:lnTo>
                      <a:pt x="6845" y="5992"/>
                    </a:lnTo>
                    <a:lnTo>
                      <a:pt x="6065" y="5992"/>
                    </a:lnTo>
                    <a:lnTo>
                      <a:pt x="6065" y="5992"/>
                    </a:lnTo>
                    <a:lnTo>
                      <a:pt x="5286" y="5992"/>
                    </a:lnTo>
                    <a:lnTo>
                      <a:pt x="4580" y="5944"/>
                    </a:lnTo>
                    <a:lnTo>
                      <a:pt x="3922" y="5895"/>
                    </a:lnTo>
                    <a:lnTo>
                      <a:pt x="3313" y="5822"/>
                    </a:lnTo>
                    <a:lnTo>
                      <a:pt x="2753" y="5724"/>
                    </a:lnTo>
                    <a:lnTo>
                      <a:pt x="2266" y="5627"/>
                    </a:lnTo>
                    <a:lnTo>
                      <a:pt x="1803" y="5505"/>
                    </a:lnTo>
                    <a:lnTo>
                      <a:pt x="1413" y="5383"/>
                    </a:lnTo>
                    <a:lnTo>
                      <a:pt x="1072" y="5262"/>
                    </a:lnTo>
                    <a:lnTo>
                      <a:pt x="756" y="5164"/>
                    </a:lnTo>
                    <a:lnTo>
                      <a:pt x="512" y="5042"/>
                    </a:lnTo>
                    <a:lnTo>
                      <a:pt x="317" y="4921"/>
                    </a:lnTo>
                    <a:lnTo>
                      <a:pt x="171" y="4823"/>
                    </a:lnTo>
                    <a:lnTo>
                      <a:pt x="74" y="4750"/>
                    </a:lnTo>
                    <a:lnTo>
                      <a:pt x="25" y="4677"/>
                    </a:lnTo>
                    <a:lnTo>
                      <a:pt x="1" y="4628"/>
                    </a:lnTo>
                    <a:lnTo>
                      <a:pt x="1" y="4628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7" name="Google Shape;737;p43"/>
              <p:cNvSpPr/>
              <p:nvPr/>
            </p:nvSpPr>
            <p:spPr>
              <a:xfrm>
                <a:off x="532667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32" y="2607"/>
                    </a:moveTo>
                    <a:lnTo>
                      <a:pt x="1632" y="2607"/>
                    </a:lnTo>
                    <a:lnTo>
                      <a:pt x="1291" y="2582"/>
                    </a:lnTo>
                    <a:lnTo>
                      <a:pt x="999" y="2509"/>
                    </a:lnTo>
                    <a:lnTo>
                      <a:pt x="731" y="2388"/>
                    </a:lnTo>
                    <a:lnTo>
                      <a:pt x="488" y="2217"/>
                    </a:lnTo>
                    <a:lnTo>
                      <a:pt x="293" y="2047"/>
                    </a:lnTo>
                    <a:lnTo>
                      <a:pt x="122" y="1803"/>
                    </a:lnTo>
                    <a:lnTo>
                      <a:pt x="74" y="1706"/>
                    </a:lnTo>
                    <a:lnTo>
                      <a:pt x="49" y="1559"/>
                    </a:lnTo>
                    <a:lnTo>
                      <a:pt x="25" y="1438"/>
                    </a:lnTo>
                    <a:lnTo>
                      <a:pt x="1" y="1316"/>
                    </a:lnTo>
                    <a:lnTo>
                      <a:pt x="1" y="1316"/>
                    </a:lnTo>
                    <a:lnTo>
                      <a:pt x="25" y="1170"/>
                    </a:lnTo>
                    <a:lnTo>
                      <a:pt x="49" y="1048"/>
                    </a:lnTo>
                    <a:lnTo>
                      <a:pt x="74" y="926"/>
                    </a:lnTo>
                    <a:lnTo>
                      <a:pt x="122" y="804"/>
                    </a:lnTo>
                    <a:lnTo>
                      <a:pt x="293" y="585"/>
                    </a:lnTo>
                    <a:lnTo>
                      <a:pt x="488" y="390"/>
                    </a:lnTo>
                    <a:lnTo>
                      <a:pt x="731" y="220"/>
                    </a:lnTo>
                    <a:lnTo>
                      <a:pt x="999" y="98"/>
                    </a:lnTo>
                    <a:lnTo>
                      <a:pt x="1291" y="25"/>
                    </a:lnTo>
                    <a:lnTo>
                      <a:pt x="1632" y="1"/>
                    </a:lnTo>
                    <a:lnTo>
                      <a:pt x="1632" y="1"/>
                    </a:lnTo>
                    <a:lnTo>
                      <a:pt x="1803" y="1"/>
                    </a:lnTo>
                    <a:lnTo>
                      <a:pt x="1949" y="49"/>
                    </a:lnTo>
                    <a:lnTo>
                      <a:pt x="2120" y="98"/>
                    </a:lnTo>
                    <a:lnTo>
                      <a:pt x="2266" y="171"/>
                    </a:lnTo>
                    <a:lnTo>
                      <a:pt x="2412" y="269"/>
                    </a:lnTo>
                    <a:lnTo>
                      <a:pt x="2534" y="390"/>
                    </a:lnTo>
                    <a:lnTo>
                      <a:pt x="2777" y="634"/>
                    </a:lnTo>
                    <a:lnTo>
                      <a:pt x="2972" y="926"/>
                    </a:lnTo>
                    <a:lnTo>
                      <a:pt x="3118" y="1219"/>
                    </a:lnTo>
                    <a:lnTo>
                      <a:pt x="3215" y="1535"/>
                    </a:lnTo>
                    <a:lnTo>
                      <a:pt x="3240" y="1681"/>
                    </a:lnTo>
                    <a:lnTo>
                      <a:pt x="3240" y="1803"/>
                    </a:lnTo>
                    <a:lnTo>
                      <a:pt x="3240" y="1803"/>
                    </a:lnTo>
                    <a:lnTo>
                      <a:pt x="3240" y="1949"/>
                    </a:lnTo>
                    <a:lnTo>
                      <a:pt x="3215" y="2047"/>
                    </a:lnTo>
                    <a:lnTo>
                      <a:pt x="3167" y="2144"/>
                    </a:lnTo>
                    <a:lnTo>
                      <a:pt x="3118" y="2241"/>
                    </a:lnTo>
                    <a:lnTo>
                      <a:pt x="3045" y="2314"/>
                    </a:lnTo>
                    <a:lnTo>
                      <a:pt x="2972" y="2388"/>
                    </a:lnTo>
                    <a:lnTo>
                      <a:pt x="2777" y="2485"/>
                    </a:lnTo>
                    <a:lnTo>
                      <a:pt x="2534" y="2558"/>
                    </a:lnTo>
                    <a:lnTo>
                      <a:pt x="2266" y="2582"/>
                    </a:lnTo>
                    <a:lnTo>
                      <a:pt x="1949" y="2607"/>
                    </a:lnTo>
                    <a:lnTo>
                      <a:pt x="1632" y="2607"/>
                    </a:lnTo>
                    <a:lnTo>
                      <a:pt x="1632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8" name="Google Shape;738;p43"/>
              <p:cNvSpPr/>
              <p:nvPr/>
            </p:nvSpPr>
            <p:spPr>
              <a:xfrm>
                <a:off x="5447225" y="4615925"/>
                <a:ext cx="1108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4434" h="1" fill="none" extrusionOk="0">
                    <a:moveTo>
                      <a:pt x="1" y="0"/>
                    </a:moveTo>
                    <a:lnTo>
                      <a:pt x="4434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739;p43"/>
              <p:cNvSpPr/>
              <p:nvPr/>
            </p:nvSpPr>
            <p:spPr>
              <a:xfrm>
                <a:off x="5439925" y="4589125"/>
                <a:ext cx="1254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018" h="1" fill="none" extrusionOk="0">
                    <a:moveTo>
                      <a:pt x="1" y="0"/>
                    </a:moveTo>
                    <a:lnTo>
                      <a:pt x="5018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740;p43"/>
              <p:cNvSpPr/>
              <p:nvPr/>
            </p:nvSpPr>
            <p:spPr>
              <a:xfrm>
                <a:off x="559762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08" y="2607"/>
                    </a:moveTo>
                    <a:lnTo>
                      <a:pt x="1608" y="2607"/>
                    </a:lnTo>
                    <a:lnTo>
                      <a:pt x="1291" y="2607"/>
                    </a:lnTo>
                    <a:lnTo>
                      <a:pt x="975" y="2582"/>
                    </a:lnTo>
                    <a:lnTo>
                      <a:pt x="707" y="2558"/>
                    </a:lnTo>
                    <a:lnTo>
                      <a:pt x="463" y="2485"/>
                    </a:lnTo>
                    <a:lnTo>
                      <a:pt x="268" y="2388"/>
                    </a:lnTo>
                    <a:lnTo>
                      <a:pt x="195" y="2314"/>
                    </a:lnTo>
                    <a:lnTo>
                      <a:pt x="122" y="2241"/>
                    </a:lnTo>
                    <a:lnTo>
                      <a:pt x="74" y="2144"/>
                    </a:lnTo>
                    <a:lnTo>
                      <a:pt x="25" y="2047"/>
                    </a:lnTo>
                    <a:lnTo>
                      <a:pt x="1" y="1949"/>
                    </a:lnTo>
                    <a:lnTo>
                      <a:pt x="1" y="1803"/>
                    </a:lnTo>
                    <a:lnTo>
                      <a:pt x="1" y="1803"/>
                    </a:lnTo>
                    <a:lnTo>
                      <a:pt x="1" y="1681"/>
                    </a:lnTo>
                    <a:lnTo>
                      <a:pt x="25" y="1535"/>
                    </a:lnTo>
                    <a:lnTo>
                      <a:pt x="122" y="1219"/>
                    </a:lnTo>
                    <a:lnTo>
                      <a:pt x="268" y="926"/>
                    </a:lnTo>
                    <a:lnTo>
                      <a:pt x="463" y="634"/>
                    </a:lnTo>
                    <a:lnTo>
                      <a:pt x="707" y="390"/>
                    </a:lnTo>
                    <a:lnTo>
                      <a:pt x="829" y="269"/>
                    </a:lnTo>
                    <a:lnTo>
                      <a:pt x="975" y="171"/>
                    </a:lnTo>
                    <a:lnTo>
                      <a:pt x="1121" y="98"/>
                    </a:lnTo>
                    <a:lnTo>
                      <a:pt x="1291" y="49"/>
                    </a:lnTo>
                    <a:lnTo>
                      <a:pt x="1438" y="1"/>
                    </a:lnTo>
                    <a:lnTo>
                      <a:pt x="1608" y="1"/>
                    </a:lnTo>
                    <a:lnTo>
                      <a:pt x="1608" y="1"/>
                    </a:lnTo>
                    <a:lnTo>
                      <a:pt x="1949" y="25"/>
                    </a:lnTo>
                    <a:lnTo>
                      <a:pt x="2241" y="98"/>
                    </a:lnTo>
                    <a:lnTo>
                      <a:pt x="2509" y="220"/>
                    </a:lnTo>
                    <a:lnTo>
                      <a:pt x="2753" y="390"/>
                    </a:lnTo>
                    <a:lnTo>
                      <a:pt x="2948" y="585"/>
                    </a:lnTo>
                    <a:lnTo>
                      <a:pt x="3118" y="804"/>
                    </a:lnTo>
                    <a:lnTo>
                      <a:pt x="3167" y="926"/>
                    </a:lnTo>
                    <a:lnTo>
                      <a:pt x="3191" y="1048"/>
                    </a:lnTo>
                    <a:lnTo>
                      <a:pt x="3215" y="1170"/>
                    </a:lnTo>
                    <a:lnTo>
                      <a:pt x="3240" y="1316"/>
                    </a:lnTo>
                    <a:lnTo>
                      <a:pt x="3240" y="1316"/>
                    </a:lnTo>
                    <a:lnTo>
                      <a:pt x="3215" y="1438"/>
                    </a:lnTo>
                    <a:lnTo>
                      <a:pt x="3191" y="1559"/>
                    </a:lnTo>
                    <a:lnTo>
                      <a:pt x="3167" y="1706"/>
                    </a:lnTo>
                    <a:lnTo>
                      <a:pt x="3118" y="1803"/>
                    </a:lnTo>
                    <a:lnTo>
                      <a:pt x="2948" y="2047"/>
                    </a:lnTo>
                    <a:lnTo>
                      <a:pt x="2753" y="2217"/>
                    </a:lnTo>
                    <a:lnTo>
                      <a:pt x="2509" y="2388"/>
                    </a:lnTo>
                    <a:lnTo>
                      <a:pt x="2241" y="2509"/>
                    </a:lnTo>
                    <a:lnTo>
                      <a:pt x="1949" y="2582"/>
                    </a:lnTo>
                    <a:lnTo>
                      <a:pt x="1608" y="2607"/>
                    </a:lnTo>
                    <a:lnTo>
                      <a:pt x="1608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1" name="TextBox 40"/>
          <p:cNvSpPr txBox="1"/>
          <p:nvPr userDrawn="1"/>
        </p:nvSpPr>
        <p:spPr>
          <a:xfrm>
            <a:off x="3248690" y="4350023"/>
            <a:ext cx="2728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info@chiro74.ru</a:t>
            </a:r>
            <a:endParaRPr lang="ru-RU" sz="1800" b="1" kern="0" dirty="0">
              <a:solidFill>
                <a:srgbClr val="000000"/>
              </a:solidFill>
              <a:latin typeface="+mn-lt"/>
              <a:cs typeface="Arial"/>
              <a:sym typeface="Arial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5226013" y="4356674"/>
            <a:ext cx="3146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800" b="1" dirty="0">
                <a:latin typeface="+mn-lt"/>
              </a:rPr>
              <a:t>8 (351) 217 30 89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2774537" y="2052055"/>
            <a:ext cx="61128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</a:t>
            </a: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111, г. Челябинск, ул. Комсомольская, д. 20А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454087, г. Челябинск, ул. Блюхера, д. 91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454091, г. Челябинск, ул. Красноармейская, д. 88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454048, г. Челябинск, ул. Худякова, д. 20 </a:t>
            </a:r>
          </a:p>
          <a:p>
            <a:pPr>
              <a:buClr>
                <a:srgbClr val="000000"/>
              </a:buClr>
              <a:buFont typeface="Arial"/>
              <a:buNone/>
            </a:pPr>
            <a:endParaRPr lang="ru-RU" sz="1800" b="1" kern="0" dirty="0">
              <a:solidFill>
                <a:srgbClr val="000000"/>
              </a:solidFill>
              <a:latin typeface="Book Antiqua" panose="02040602050305030304" pitchFamily="18" charset="0"/>
              <a:cs typeface="Arial"/>
              <a:sym typeface="Arial"/>
            </a:endParaRPr>
          </a:p>
        </p:txBody>
      </p:sp>
      <p:sp>
        <p:nvSpPr>
          <p:cNvPr id="62" name="Google Shape;59;g142ea23b5d2_0_0"/>
          <p:cNvSpPr txBox="1"/>
          <p:nvPr userDrawn="1"/>
        </p:nvSpPr>
        <p:spPr bwMode="auto">
          <a:xfrm>
            <a:off x="3944233" y="4637434"/>
            <a:ext cx="3659389" cy="5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568" tIns="121568" rIns="121568" bIns="121568" anchor="t" anchorCtr="0">
            <a:spAutoFit/>
          </a:bodyPr>
          <a:lstStyle/>
          <a:p>
            <a:pPr marL="16933" algn="ctr">
              <a:lnSpc>
                <a:spcPct val="150000"/>
              </a:lnSpc>
              <a:spcBef>
                <a:spcPts val="133"/>
              </a:spcBef>
              <a:buSzPts val="1000"/>
              <a:defRPr/>
            </a:pP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МЫ</a:t>
            </a:r>
            <a:r>
              <a:rPr lang="ru-RU" sz="1400" b="1" baseline="0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В СОЦИАЛЬНЫХ СЕТЯХ</a:t>
            </a:r>
            <a:endParaRPr sz="1400" b="1" dirty="0">
              <a:solidFill>
                <a:schemeClr val="accent5">
                  <a:lumMod val="50000"/>
                </a:schemeClr>
              </a:solidFill>
              <a:latin typeface="+mn-lt"/>
              <a:ea typeface="Jost"/>
              <a:cs typeface="Jost"/>
            </a:endParaRPr>
          </a:p>
        </p:txBody>
      </p:sp>
      <p:grpSp>
        <p:nvGrpSpPr>
          <p:cNvPr id="6" name="Группа 5"/>
          <p:cNvGrpSpPr/>
          <p:nvPr userDrawn="1"/>
        </p:nvGrpSpPr>
        <p:grpSpPr>
          <a:xfrm>
            <a:off x="6307702" y="3443835"/>
            <a:ext cx="982907" cy="902509"/>
            <a:chOff x="6340839" y="2922348"/>
            <a:chExt cx="916634" cy="834456"/>
          </a:xfrm>
        </p:grpSpPr>
        <p:sp>
          <p:nvSpPr>
            <p:cNvPr id="54" name="Прямоугольник 53"/>
            <p:cNvSpPr/>
            <p:nvPr userDrawn="1"/>
          </p:nvSpPr>
          <p:spPr>
            <a:xfrm>
              <a:off x="6340839" y="29223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sp>
          <p:nvSpPr>
            <p:cNvPr id="23" name="Google Shape;653;p43"/>
            <p:cNvSpPr/>
            <p:nvPr userDrawn="1"/>
          </p:nvSpPr>
          <p:spPr>
            <a:xfrm>
              <a:off x="6600126" y="3032974"/>
              <a:ext cx="398059" cy="627392"/>
            </a:xfrm>
            <a:custGeom>
              <a:avLst/>
              <a:gdLst/>
              <a:ahLst/>
              <a:cxnLst/>
              <a:rect l="l" t="t" r="r" b="b"/>
              <a:pathLst>
                <a:path w="11838" h="20508" fill="none" extrusionOk="0">
                  <a:moveTo>
                    <a:pt x="10547" y="1"/>
                  </a:moveTo>
                  <a:lnTo>
                    <a:pt x="1292" y="1"/>
                  </a:lnTo>
                  <a:lnTo>
                    <a:pt x="1292" y="1"/>
                  </a:lnTo>
                  <a:lnTo>
                    <a:pt x="1024" y="25"/>
                  </a:lnTo>
                  <a:lnTo>
                    <a:pt x="780" y="98"/>
                  </a:lnTo>
                  <a:lnTo>
                    <a:pt x="561" y="220"/>
                  </a:lnTo>
                  <a:lnTo>
                    <a:pt x="366" y="366"/>
                  </a:lnTo>
                  <a:lnTo>
                    <a:pt x="220" y="561"/>
                  </a:lnTo>
                  <a:lnTo>
                    <a:pt x="98" y="780"/>
                  </a:lnTo>
                  <a:lnTo>
                    <a:pt x="25" y="1024"/>
                  </a:lnTo>
                  <a:lnTo>
                    <a:pt x="1" y="1292"/>
                  </a:lnTo>
                  <a:lnTo>
                    <a:pt x="1" y="19217"/>
                  </a:lnTo>
                  <a:lnTo>
                    <a:pt x="1" y="19217"/>
                  </a:lnTo>
                  <a:lnTo>
                    <a:pt x="25" y="19485"/>
                  </a:lnTo>
                  <a:lnTo>
                    <a:pt x="98" y="19728"/>
                  </a:lnTo>
                  <a:lnTo>
                    <a:pt x="220" y="19948"/>
                  </a:lnTo>
                  <a:lnTo>
                    <a:pt x="366" y="20142"/>
                  </a:lnTo>
                  <a:lnTo>
                    <a:pt x="561" y="20289"/>
                  </a:lnTo>
                  <a:lnTo>
                    <a:pt x="780" y="20410"/>
                  </a:lnTo>
                  <a:lnTo>
                    <a:pt x="1024" y="20483"/>
                  </a:lnTo>
                  <a:lnTo>
                    <a:pt x="1292" y="20508"/>
                  </a:lnTo>
                  <a:lnTo>
                    <a:pt x="10547" y="20508"/>
                  </a:lnTo>
                  <a:lnTo>
                    <a:pt x="10547" y="20508"/>
                  </a:lnTo>
                  <a:lnTo>
                    <a:pt x="10814" y="20483"/>
                  </a:lnTo>
                  <a:lnTo>
                    <a:pt x="11058" y="20410"/>
                  </a:lnTo>
                  <a:lnTo>
                    <a:pt x="11277" y="20289"/>
                  </a:lnTo>
                  <a:lnTo>
                    <a:pt x="11472" y="20142"/>
                  </a:lnTo>
                  <a:lnTo>
                    <a:pt x="11618" y="19948"/>
                  </a:lnTo>
                  <a:lnTo>
                    <a:pt x="11740" y="19728"/>
                  </a:lnTo>
                  <a:lnTo>
                    <a:pt x="11813" y="19485"/>
                  </a:lnTo>
                  <a:lnTo>
                    <a:pt x="11837" y="19217"/>
                  </a:lnTo>
                  <a:lnTo>
                    <a:pt x="11837" y="1292"/>
                  </a:lnTo>
                  <a:lnTo>
                    <a:pt x="11837" y="1292"/>
                  </a:lnTo>
                  <a:lnTo>
                    <a:pt x="11813" y="1024"/>
                  </a:lnTo>
                  <a:lnTo>
                    <a:pt x="11740" y="780"/>
                  </a:lnTo>
                  <a:lnTo>
                    <a:pt x="11618" y="561"/>
                  </a:lnTo>
                  <a:lnTo>
                    <a:pt x="11472" y="366"/>
                  </a:lnTo>
                  <a:lnTo>
                    <a:pt x="11277" y="220"/>
                  </a:lnTo>
                  <a:lnTo>
                    <a:pt x="11058" y="98"/>
                  </a:lnTo>
                  <a:lnTo>
                    <a:pt x="10814" y="25"/>
                  </a:lnTo>
                  <a:lnTo>
                    <a:pt x="10547" y="1"/>
                  </a:lnTo>
                  <a:lnTo>
                    <a:pt x="10547" y="1"/>
                  </a:lnTo>
                  <a:close/>
                  <a:moveTo>
                    <a:pt x="5554" y="975"/>
                  </a:moveTo>
                  <a:lnTo>
                    <a:pt x="6284" y="975"/>
                  </a:lnTo>
                  <a:lnTo>
                    <a:pt x="6284" y="975"/>
                  </a:lnTo>
                  <a:lnTo>
                    <a:pt x="6406" y="999"/>
                  </a:lnTo>
                  <a:lnTo>
                    <a:pt x="6479" y="1073"/>
                  </a:lnTo>
                  <a:lnTo>
                    <a:pt x="6552" y="1146"/>
                  </a:lnTo>
                  <a:lnTo>
                    <a:pt x="6577" y="1267"/>
                  </a:lnTo>
                  <a:lnTo>
                    <a:pt x="6577" y="1267"/>
                  </a:lnTo>
                  <a:lnTo>
                    <a:pt x="6552" y="1365"/>
                  </a:lnTo>
                  <a:lnTo>
                    <a:pt x="6479" y="1462"/>
                  </a:lnTo>
                  <a:lnTo>
                    <a:pt x="6406" y="1511"/>
                  </a:lnTo>
                  <a:lnTo>
                    <a:pt x="6284" y="1535"/>
                  </a:lnTo>
                  <a:lnTo>
                    <a:pt x="5554" y="1535"/>
                  </a:lnTo>
                  <a:lnTo>
                    <a:pt x="5554" y="1535"/>
                  </a:lnTo>
                  <a:lnTo>
                    <a:pt x="5432" y="1511"/>
                  </a:lnTo>
                  <a:lnTo>
                    <a:pt x="5359" y="1462"/>
                  </a:lnTo>
                  <a:lnTo>
                    <a:pt x="5286" y="1365"/>
                  </a:lnTo>
                  <a:lnTo>
                    <a:pt x="5262" y="1267"/>
                  </a:lnTo>
                  <a:lnTo>
                    <a:pt x="5262" y="1267"/>
                  </a:lnTo>
                  <a:lnTo>
                    <a:pt x="5286" y="1146"/>
                  </a:lnTo>
                  <a:lnTo>
                    <a:pt x="5359" y="1073"/>
                  </a:lnTo>
                  <a:lnTo>
                    <a:pt x="5432" y="999"/>
                  </a:lnTo>
                  <a:lnTo>
                    <a:pt x="5554" y="975"/>
                  </a:lnTo>
                  <a:lnTo>
                    <a:pt x="5554" y="975"/>
                  </a:lnTo>
                  <a:close/>
                  <a:moveTo>
                    <a:pt x="5919" y="19436"/>
                  </a:moveTo>
                  <a:lnTo>
                    <a:pt x="5919" y="19436"/>
                  </a:lnTo>
                  <a:lnTo>
                    <a:pt x="5749" y="19412"/>
                  </a:lnTo>
                  <a:lnTo>
                    <a:pt x="5578" y="19363"/>
                  </a:lnTo>
                  <a:lnTo>
                    <a:pt x="5432" y="19290"/>
                  </a:lnTo>
                  <a:lnTo>
                    <a:pt x="5310" y="19193"/>
                  </a:lnTo>
                  <a:lnTo>
                    <a:pt x="5213" y="19071"/>
                  </a:lnTo>
                  <a:lnTo>
                    <a:pt x="5140" y="18925"/>
                  </a:lnTo>
                  <a:lnTo>
                    <a:pt x="5091" y="18754"/>
                  </a:lnTo>
                  <a:lnTo>
                    <a:pt x="5067" y="18584"/>
                  </a:lnTo>
                  <a:lnTo>
                    <a:pt x="5067" y="18584"/>
                  </a:lnTo>
                  <a:lnTo>
                    <a:pt x="5091" y="18413"/>
                  </a:lnTo>
                  <a:lnTo>
                    <a:pt x="5140" y="18243"/>
                  </a:lnTo>
                  <a:lnTo>
                    <a:pt x="5213" y="18097"/>
                  </a:lnTo>
                  <a:lnTo>
                    <a:pt x="5310" y="17975"/>
                  </a:lnTo>
                  <a:lnTo>
                    <a:pt x="5432" y="17877"/>
                  </a:lnTo>
                  <a:lnTo>
                    <a:pt x="5578" y="17804"/>
                  </a:lnTo>
                  <a:lnTo>
                    <a:pt x="5749" y="17756"/>
                  </a:lnTo>
                  <a:lnTo>
                    <a:pt x="5919" y="17731"/>
                  </a:lnTo>
                  <a:lnTo>
                    <a:pt x="5919" y="17731"/>
                  </a:lnTo>
                  <a:lnTo>
                    <a:pt x="6090" y="17756"/>
                  </a:lnTo>
                  <a:lnTo>
                    <a:pt x="6260" y="17804"/>
                  </a:lnTo>
                  <a:lnTo>
                    <a:pt x="6406" y="17877"/>
                  </a:lnTo>
                  <a:lnTo>
                    <a:pt x="6528" y="17975"/>
                  </a:lnTo>
                  <a:lnTo>
                    <a:pt x="6625" y="18097"/>
                  </a:lnTo>
                  <a:lnTo>
                    <a:pt x="6699" y="18243"/>
                  </a:lnTo>
                  <a:lnTo>
                    <a:pt x="6747" y="18413"/>
                  </a:lnTo>
                  <a:lnTo>
                    <a:pt x="6772" y="18584"/>
                  </a:lnTo>
                  <a:lnTo>
                    <a:pt x="6772" y="18584"/>
                  </a:lnTo>
                  <a:lnTo>
                    <a:pt x="6747" y="18754"/>
                  </a:lnTo>
                  <a:lnTo>
                    <a:pt x="6699" y="18925"/>
                  </a:lnTo>
                  <a:lnTo>
                    <a:pt x="6625" y="19071"/>
                  </a:lnTo>
                  <a:lnTo>
                    <a:pt x="6528" y="19193"/>
                  </a:lnTo>
                  <a:lnTo>
                    <a:pt x="6406" y="19290"/>
                  </a:lnTo>
                  <a:lnTo>
                    <a:pt x="6260" y="19363"/>
                  </a:lnTo>
                  <a:lnTo>
                    <a:pt x="6090" y="19412"/>
                  </a:lnTo>
                  <a:lnTo>
                    <a:pt x="5919" y="19436"/>
                  </a:lnTo>
                  <a:lnTo>
                    <a:pt x="5919" y="19436"/>
                  </a:lnTo>
                  <a:close/>
                  <a:moveTo>
                    <a:pt x="10547" y="16660"/>
                  </a:moveTo>
                  <a:lnTo>
                    <a:pt x="1292" y="16660"/>
                  </a:lnTo>
                  <a:lnTo>
                    <a:pt x="1292" y="2558"/>
                  </a:lnTo>
                  <a:lnTo>
                    <a:pt x="10547" y="2558"/>
                  </a:lnTo>
                  <a:lnTo>
                    <a:pt x="10547" y="1666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7" name="Группа 6"/>
          <p:cNvGrpSpPr/>
          <p:nvPr userDrawn="1"/>
        </p:nvGrpSpPr>
        <p:grpSpPr>
          <a:xfrm>
            <a:off x="2043250" y="5133787"/>
            <a:ext cx="8105501" cy="1639328"/>
            <a:chOff x="2086735" y="4868862"/>
            <a:chExt cx="8105501" cy="1639328"/>
          </a:xfrm>
        </p:grpSpPr>
        <p:pic>
          <p:nvPicPr>
            <p:cNvPr id="63" name="Picture 2" descr="http://qrcoder.ru/code/?https%3A%2F%2Frcokio.ru%2F&amp;4&amp;0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7025" y="4952385"/>
              <a:ext cx="1267200" cy="12672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 userDrawn="1"/>
          </p:nvSpPr>
          <p:spPr>
            <a:xfrm>
              <a:off x="2086735" y="6217831"/>
              <a:ext cx="1487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сайт ГБУ ДПО ЧИРО</a:t>
              </a:r>
            </a:p>
          </p:txBody>
        </p:sp>
        <p:sp>
          <p:nvSpPr>
            <p:cNvPr id="50" name="TextBox 49"/>
            <p:cNvSpPr txBox="1"/>
            <p:nvPr userDrawn="1"/>
          </p:nvSpPr>
          <p:spPr>
            <a:xfrm>
              <a:off x="4298449" y="6217832"/>
              <a:ext cx="12369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err="1">
                  <a:latin typeface="+mn-lt"/>
                </a:rPr>
                <a:t>Телеграм</a:t>
              </a:r>
              <a:r>
                <a:rPr lang="ru-RU" sz="1200" b="1" dirty="0">
                  <a:latin typeface="+mn-lt"/>
                </a:rPr>
                <a:t>-канал</a:t>
              </a:r>
            </a:p>
          </p:txBody>
        </p:sp>
        <p:sp>
          <p:nvSpPr>
            <p:cNvPr id="51" name="TextBox 50"/>
            <p:cNvSpPr txBox="1"/>
            <p:nvPr userDrawn="1"/>
          </p:nvSpPr>
          <p:spPr>
            <a:xfrm>
              <a:off x="6098713" y="6217833"/>
              <a:ext cx="18233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Сообщество</a:t>
              </a:r>
              <a:r>
                <a:rPr lang="ru-RU" sz="1200" b="1" baseline="0" dirty="0">
                  <a:latin typeface="+mn-lt"/>
                </a:rPr>
                <a:t> в </a:t>
              </a:r>
              <a:r>
                <a:rPr lang="ru-RU" sz="1200" b="1" baseline="0" dirty="0" err="1">
                  <a:latin typeface="+mn-lt"/>
                </a:rPr>
                <a:t>ВКонтакте</a:t>
              </a:r>
              <a:endParaRPr lang="ru-RU" sz="1200" b="1" dirty="0">
                <a:latin typeface="+mn-lt"/>
              </a:endParaRPr>
            </a:p>
          </p:txBody>
        </p:sp>
        <p:pic>
          <p:nvPicPr>
            <p:cNvPr id="3" name="Рисунок 2"/>
            <p:cNvPicPr>
              <a:picLocks noChangeAspect="1"/>
            </p:cNvPicPr>
            <p:nvPr userDrawn="1"/>
          </p:nvPicPr>
          <p:blipFill>
            <a:blip r:embed="rId14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3182" y="4868862"/>
              <a:ext cx="1374382" cy="1374382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 userDrawn="1"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00" t="3964" r="16630" b="5414"/>
            <a:stretch/>
          </p:blipFill>
          <p:spPr>
            <a:xfrm>
              <a:off x="4283320" y="4966454"/>
              <a:ext cx="1267200" cy="1179198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3271" y="4868862"/>
              <a:ext cx="1375200" cy="1375200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 userDrawn="1"/>
          </p:nvSpPr>
          <p:spPr>
            <a:xfrm>
              <a:off x="7949506" y="6231191"/>
              <a:ext cx="22427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>
                  <a:latin typeface="+mn-lt"/>
                </a:rPr>
                <a:t>Сообщество в Одноклассниках</a:t>
              </a:r>
            </a:p>
          </p:txBody>
        </p:sp>
      </p:grp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386" y="156658"/>
            <a:ext cx="2595458" cy="1120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684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8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494550"/>
            <a:ext cx="103716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1066" y="2000932"/>
            <a:ext cx="10371667" cy="4476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grpSp>
        <p:nvGrpSpPr>
          <p:cNvPr id="13" name="Группа 12"/>
          <p:cNvGrpSpPr/>
          <p:nvPr userDrawn="1"/>
        </p:nvGrpSpPr>
        <p:grpSpPr>
          <a:xfrm>
            <a:off x="0" y="6627812"/>
            <a:ext cx="4037847" cy="230188"/>
            <a:chOff x="-1" y="0"/>
            <a:chExt cx="8861838" cy="840468"/>
          </a:xfrm>
        </p:grpSpPr>
        <p:sp>
          <p:nvSpPr>
            <p:cNvPr id="14" name="Блок-схема: данные 4"/>
            <p:cNvSpPr/>
            <p:nvPr/>
          </p:nvSpPr>
          <p:spPr>
            <a:xfrm>
              <a:off x="-1" y="0"/>
              <a:ext cx="8861838" cy="84046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E31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  <p:sp>
          <p:nvSpPr>
            <p:cNvPr id="15" name="Блок-схема: данные 4"/>
            <p:cNvSpPr/>
            <p:nvPr/>
          </p:nvSpPr>
          <p:spPr>
            <a:xfrm>
              <a:off x="-1" y="1"/>
              <a:ext cx="8790915" cy="80575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2647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</p:grpSp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332" b="29993"/>
          <a:stretch/>
        </p:blipFill>
        <p:spPr>
          <a:xfrm>
            <a:off x="11216091" y="88295"/>
            <a:ext cx="824499" cy="86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712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18.jpeg"/><Relationship Id="rId4" Type="http://schemas.openxmlformats.org/officeDocument/2006/relationships/hyperlink" Target="https://web.telegram.org/k/#-4139852330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newschool.chiro74.ru/lessons/teacher/68/year/3/discipline/76" TargetMode="External"/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b="1" dirty="0"/>
              <a:t>О промежуточных результатах сопровождения информационного обеспечения, цифровизации и цифровой трансформации системы образования Челябинской области в 2024 году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r"/>
            <a:endParaRPr lang="ru-RU" dirty="0"/>
          </a:p>
          <a:p>
            <a:pPr algn="r"/>
            <a:endParaRPr lang="ru-RU" dirty="0"/>
          </a:p>
          <a:p>
            <a:pPr algn="r">
              <a:lnSpc>
                <a:spcPct val="120000"/>
              </a:lnSpc>
            </a:pPr>
            <a:r>
              <a:rPr lang="ru-RU" sz="2600" dirty="0">
                <a:latin typeface="+mj-lt"/>
              </a:rPr>
              <a:t>проректор по цифровой трансформации </a:t>
            </a:r>
          </a:p>
          <a:p>
            <a:pPr algn="r">
              <a:lnSpc>
                <a:spcPct val="120000"/>
              </a:lnSpc>
            </a:pPr>
            <a:r>
              <a:rPr lang="ru-RU" sz="2600" dirty="0">
                <a:latin typeface="+mj-lt"/>
              </a:rPr>
              <a:t>Боровых И.С.</a:t>
            </a:r>
          </a:p>
        </p:txBody>
      </p:sp>
    </p:spTree>
    <p:extLst>
      <p:ext uri="{BB962C8B-B14F-4D97-AF65-F5344CB8AC3E}">
        <p14:creationId xmlns:p14="http://schemas.microsoft.com/office/powerpoint/2010/main" val="34577910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>
            <a:extLst>
              <a:ext uri="{FF2B5EF4-FFF2-40B4-BE49-F238E27FC236}">
                <a16:creationId xmlns:a16="http://schemas.microsoft.com/office/drawing/2014/main" id="{8393D768-309A-FA7E-1AD3-A0F135E244E6}"/>
              </a:ext>
            </a:extLst>
          </p:cNvPr>
          <p:cNvSpPr txBox="1">
            <a:spLocks/>
          </p:cNvSpPr>
          <p:nvPr/>
        </p:nvSpPr>
        <p:spPr>
          <a:xfrm>
            <a:off x="907793" y="920840"/>
            <a:ext cx="9645445" cy="348813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50850" algn="ctr" fontAlgn="base">
              <a:spcAft>
                <a:spcPct val="0"/>
              </a:spcAft>
              <a:defRPr/>
            </a:pPr>
            <a:r>
              <a:rPr lang="ru-RU" sz="1600" b="1" dirty="0"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Сопровождение национального проекта «Беспилотные авиационные системы»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2A845EA-C6CF-255A-94CC-F3AFA4C64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146" y="4515526"/>
            <a:ext cx="1831011" cy="10727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74AB4A8-A838-F2A2-C026-44FF03752A58}"/>
              </a:ext>
            </a:extLst>
          </p:cNvPr>
          <p:cNvSpPr/>
          <p:nvPr/>
        </p:nvSpPr>
        <p:spPr>
          <a:xfrm>
            <a:off x="473078" y="1336427"/>
            <a:ext cx="10785986" cy="954107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Комплексная карта организационно-методического сопровождения создания и оснащения специализированных классов (кружков) на базе общеобразовательных организаций и центров практической подготовки на базе образовательных организаций, реализующих образовательные программы среднего профессионального образования, в целях реализации образовательных процессов в сфере разработки, производства и эксплуатации беспилотных авиационных систем на 2024 год</a:t>
            </a:r>
            <a:endParaRPr lang="ru-RU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Стрелка вниз 6">
            <a:extLst>
              <a:ext uri="{FF2B5EF4-FFF2-40B4-BE49-F238E27FC236}">
                <a16:creationId xmlns:a16="http://schemas.microsoft.com/office/drawing/2014/main" id="{3BDA63EC-5E71-4394-D47E-A28374C9D777}"/>
              </a:ext>
            </a:extLst>
          </p:cNvPr>
          <p:cNvSpPr/>
          <p:nvPr/>
        </p:nvSpPr>
        <p:spPr>
          <a:xfrm>
            <a:off x="8104620" y="2376818"/>
            <a:ext cx="668593" cy="289130"/>
          </a:xfrm>
          <a:prstGeom prst="downArrow">
            <a:avLst/>
          </a:prstGeom>
          <a:blipFill rotWithShape="1">
            <a:blip r:embed="rId3"/>
            <a:srcRect/>
            <a:tile tx="0" ty="0" sx="100000" sy="100000" flip="none" algn="tl"/>
          </a:blip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2FD9BD4-844D-F43F-D131-5FB118D82694}"/>
              </a:ext>
            </a:extLst>
          </p:cNvPr>
          <p:cNvSpPr/>
          <p:nvPr/>
        </p:nvSpPr>
        <p:spPr>
          <a:xfrm>
            <a:off x="195823" y="3151593"/>
            <a:ext cx="3543659" cy="553357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buFont typeface="Wingdings" panose="05000000000000000000" pitchFamily="2" charset="2"/>
              <a:buChar char="ü"/>
              <a:tabLst>
                <a:tab pos="354013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Стратегическая сессия (г. Калуга).</a:t>
            </a:r>
          </a:p>
          <a:p>
            <a:pPr marL="285750" indent="-285750" algn="just">
              <a:lnSpc>
                <a:spcPct val="107000"/>
              </a:lnSpc>
              <a:buFont typeface="Wingdings" panose="05000000000000000000" pitchFamily="2" charset="2"/>
              <a:buChar char="ü"/>
              <a:tabLst>
                <a:tab pos="354013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Еженедельные совещаниях по БАС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5A22241-F9B5-5540-C02C-DFFD97681C07}"/>
              </a:ext>
            </a:extLst>
          </p:cNvPr>
          <p:cNvSpPr/>
          <p:nvPr/>
        </p:nvSpPr>
        <p:spPr>
          <a:xfrm>
            <a:off x="907793" y="2762897"/>
            <a:ext cx="2646494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  <a:tabLst>
                <a:tab pos="354013" algn="l"/>
              </a:tabLs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 федеральном уровне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6A7A4DD-6C41-7FB7-4C2D-BE4BA65993D9}"/>
              </a:ext>
            </a:extLst>
          </p:cNvPr>
          <p:cNvSpPr/>
          <p:nvPr/>
        </p:nvSpPr>
        <p:spPr>
          <a:xfrm>
            <a:off x="7053762" y="2737191"/>
            <a:ext cx="2770310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 региональном уровне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0217B88-1FFC-CF65-CFF6-AFF6FC8989D2}"/>
              </a:ext>
            </a:extLst>
          </p:cNvPr>
          <p:cNvSpPr/>
          <p:nvPr/>
        </p:nvSpPr>
        <p:spPr>
          <a:xfrm>
            <a:off x="8745780" y="3151593"/>
            <a:ext cx="3036489" cy="75097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buFont typeface="Wingdings" panose="05000000000000000000" pitchFamily="2" charset="2"/>
              <a:buChar char="ü"/>
              <a:tabLst>
                <a:tab pos="541338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установочное совещание</a:t>
            </a:r>
          </a:p>
          <a:p>
            <a:pPr marL="285750" indent="-285750" algn="just">
              <a:lnSpc>
                <a:spcPct val="107000"/>
              </a:lnSpc>
              <a:buFont typeface="Wingdings" panose="05000000000000000000" pitchFamily="2" charset="2"/>
              <a:buChar char="ü"/>
              <a:tabLst>
                <a:tab pos="541338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 семинара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541338" algn="l"/>
              </a:tabLst>
            </a:pPr>
            <a:endParaRPr lang="ru-RU" sz="1200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26960B8-52DB-27BA-6D55-D4215FE9056E}"/>
              </a:ext>
            </a:extLst>
          </p:cNvPr>
          <p:cNvSpPr/>
          <p:nvPr/>
        </p:nvSpPr>
        <p:spPr>
          <a:xfrm>
            <a:off x="4127411" y="3151593"/>
            <a:ext cx="4400381" cy="3550011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lvl="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354013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Региональный чат поддержки 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БАС 74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354013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Раздел на сайте ГБУ ДПО «ЧИРО» </a:t>
            </a:r>
          </a:p>
          <a:p>
            <a:pPr marL="285750" lvl="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354013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Раздел на информационно-образовательной платформе «Отличная школа74.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ru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»</a:t>
            </a:r>
          </a:p>
          <a:p>
            <a:pPr marL="285750" lvl="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354013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Ежемесячный мониторинг проекта</a:t>
            </a:r>
          </a:p>
          <a:p>
            <a:pPr marL="285750" lvl="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354013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Организационное сопровождение слушателей программы профессиональной переподготовки «Практическая подготовка в сфере разработки, производства и эксплуатации БАС»</a:t>
            </a:r>
          </a:p>
          <a:p>
            <a:pPr marL="285750" lvl="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354013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Контроль освоения слушателями модулей программы (дистанционное обучение), организационно-информационное сопровождение слушателей первого и второго потоков (очное обучение)</a:t>
            </a:r>
          </a:p>
          <a:p>
            <a:pPr marL="285750" lvl="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354013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Сопровождение РИП БАС</a:t>
            </a:r>
          </a:p>
        </p:txBody>
      </p:sp>
      <p:pic>
        <p:nvPicPr>
          <p:cNvPr id="11" name="Picture 2" descr="Picture background">
            <a:extLst>
              <a:ext uri="{FF2B5EF4-FFF2-40B4-BE49-F238E27FC236}">
                <a16:creationId xmlns:a16="http://schemas.microsoft.com/office/drawing/2014/main" id="{14C59A0B-6451-FEC9-0F40-6385C719B5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3030" y="4450850"/>
            <a:ext cx="2082698" cy="16271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Стрелка вниз 13">
            <a:extLst>
              <a:ext uri="{FF2B5EF4-FFF2-40B4-BE49-F238E27FC236}">
                <a16:creationId xmlns:a16="http://schemas.microsoft.com/office/drawing/2014/main" id="{402151AA-EC0E-B39D-BB49-A6E4E6B093CC}"/>
              </a:ext>
            </a:extLst>
          </p:cNvPr>
          <p:cNvSpPr/>
          <p:nvPr/>
        </p:nvSpPr>
        <p:spPr>
          <a:xfrm>
            <a:off x="1896743" y="2340220"/>
            <a:ext cx="668593" cy="289130"/>
          </a:xfrm>
          <a:prstGeom prst="downArrow">
            <a:avLst/>
          </a:prstGeom>
          <a:blipFill rotWithShape="1">
            <a:blip r:embed="rId3"/>
            <a:srcRect/>
            <a:tile tx="0" ty="0" sx="100000" sy="100000" flip="none" algn="tl"/>
          </a:blip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C9A60E-EA9A-D161-8693-8DC4E62D5A1D}"/>
              </a:ext>
            </a:extLst>
          </p:cNvPr>
          <p:cNvSpPr txBox="1"/>
          <p:nvPr/>
        </p:nvSpPr>
        <p:spPr>
          <a:xfrm>
            <a:off x="2013033" y="98380"/>
            <a:ext cx="816593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2D3C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Организация проведения общественно-значимых мероприятий в сфере образования и науки</a:t>
            </a:r>
          </a:p>
        </p:txBody>
      </p:sp>
    </p:spTree>
    <p:extLst>
      <p:ext uri="{BB962C8B-B14F-4D97-AF65-F5344CB8AC3E}">
        <p14:creationId xmlns:p14="http://schemas.microsoft.com/office/powerpoint/2010/main" val="36501746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8C2C544-73CA-A847-C1F5-FF06D083598F}"/>
              </a:ext>
            </a:extLst>
          </p:cNvPr>
          <p:cNvSpPr txBox="1"/>
          <p:nvPr/>
        </p:nvSpPr>
        <p:spPr>
          <a:xfrm>
            <a:off x="2013033" y="98380"/>
            <a:ext cx="816593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2D3C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Ресурсное и информационно-технологическое обеспечение управления системой образования</a:t>
            </a: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2D57C13A-C49B-9ECC-D5A5-EAA5CE2ECC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3746193"/>
              </p:ext>
            </p:extLst>
          </p:nvPr>
        </p:nvGraphicFramePr>
        <p:xfrm>
          <a:off x="323119" y="831206"/>
          <a:ext cx="10859543" cy="5483239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6069704">
                  <a:extLst>
                    <a:ext uri="{9D8B030D-6E8A-4147-A177-3AD203B41FA5}">
                      <a16:colId xmlns:a16="http://schemas.microsoft.com/office/drawing/2014/main" val="826699703"/>
                    </a:ext>
                  </a:extLst>
                </a:gridCol>
                <a:gridCol w="4789839">
                  <a:extLst>
                    <a:ext uri="{9D8B030D-6E8A-4147-A177-3AD203B41FA5}">
                      <a16:colId xmlns:a16="http://schemas.microsoft.com/office/drawing/2014/main" val="385100530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6741447"/>
                  </a:ext>
                </a:extLst>
              </a:tr>
              <a:tr h="5370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Обеспечение работоспособности серверного оборудования и сетевой инфраструктуры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 физических серверов, 73 виртуальных машины</a:t>
                      </a:r>
                    </a:p>
                    <a:p>
                      <a:r>
                        <a:rPr lang="ru-RU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472 обновления операционных систем 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8866477"/>
                  </a:ext>
                </a:extLst>
              </a:tr>
              <a:tr h="5370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Обновление программного обеспечения  и микропрограмм модулей серверного оборудования и объектов сетевой инфраструктуры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38 обновлений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2072967"/>
                  </a:ext>
                </a:extLst>
              </a:tr>
              <a:tr h="5370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Проектирование, разработка или доработка региональных (ведомственных) информационных систем в сфере образования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доработаны 18 информационных систем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4920466"/>
                  </a:ext>
                </a:extLst>
              </a:tr>
              <a:tr h="5370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Резервное копирование баз данных и исходных кодов информационных систем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19893 резервных копий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9842186"/>
                  </a:ext>
                </a:extLst>
              </a:tr>
              <a:tr h="5370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Разработка структуры и содержания баз данных (обеспечение выгрузки по нестандартному запросу)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24 доработки информационных систем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520892"/>
                  </a:ext>
                </a:extLst>
              </a:tr>
              <a:tr h="6545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Поддержка </a:t>
                      </a:r>
                      <a:r>
                        <a:rPr lang="ru-RU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web</a:t>
                      </a: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-сайта Министерства образования и науки Челябинской области, обновление информации по заявкам уполномоченных работников Министерства образования и науки Челябинской области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12 доработок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9762558"/>
                  </a:ext>
                </a:extLst>
              </a:tr>
              <a:tr h="50373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Загрузка данных в СИЦ «Образование в Челябинской области» (обновление </a:t>
                      </a:r>
                      <a:r>
                        <a:rPr lang="ru-RU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дашбордов</a:t>
                      </a: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12 </a:t>
                      </a:r>
                      <a:r>
                        <a:rPr lang="ru-RU" sz="1400" dirty="0" err="1"/>
                        <a:t>дашбордов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0654295"/>
                  </a:ext>
                </a:extLst>
              </a:tr>
              <a:tr h="6545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Осуществление  сопровождения пользователей информационных систем при помощи системы технической поддержки ГБУ ДПО ЧИРО https://support.rcokio.ru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5211 заявок в службу технической поддержки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1312818"/>
                  </a:ext>
                </a:extLst>
              </a:tr>
              <a:tr h="6545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Мониторинг работоспособности информационных систем посредством мониторинга информационно-телекоммуникационной сети ГБУ ДПО ЧИРО https://monitoring.rcokio.ru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Система мониторинга сети. За отчетный период выявлено и устранено, в том числе в автоматическом режиме 24915 инцидентов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5159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43401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>
            <a:extLst>
              <a:ext uri="{FF2B5EF4-FFF2-40B4-BE49-F238E27FC236}">
                <a16:creationId xmlns:a16="http://schemas.microsoft.com/office/drawing/2014/main" id="{F3BD5116-DECE-1D3B-F1E6-F64E04E53DCC}"/>
              </a:ext>
            </a:extLst>
          </p:cNvPr>
          <p:cNvSpPr txBox="1">
            <a:spLocks/>
          </p:cNvSpPr>
          <p:nvPr/>
        </p:nvSpPr>
        <p:spPr>
          <a:xfrm>
            <a:off x="1540974" y="314175"/>
            <a:ext cx="9645445" cy="369332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50850" algn="ctr" fontAlgn="base">
              <a:spcAft>
                <a:spcPct val="0"/>
              </a:spcAft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Актуальные проекты цифровизации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DC1877D-AC48-2BF1-2DF6-5198518A5899}"/>
              </a:ext>
            </a:extLst>
          </p:cNvPr>
          <p:cNvSpPr/>
          <p:nvPr/>
        </p:nvSpPr>
        <p:spPr>
          <a:xfrm>
            <a:off x="311574" y="1080824"/>
            <a:ext cx="3360664" cy="33855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Код будущего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473C4F9-8C82-2BA8-5589-CB2DB1168453}"/>
              </a:ext>
            </a:extLst>
          </p:cNvPr>
          <p:cNvSpPr/>
          <p:nvPr/>
        </p:nvSpPr>
        <p:spPr>
          <a:xfrm>
            <a:off x="4301012" y="1080824"/>
            <a:ext cx="3360664" cy="33855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Урок цифры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B3F11AD-D6DB-7CE2-68C7-B9C3587840E8}"/>
              </a:ext>
            </a:extLst>
          </p:cNvPr>
          <p:cNvSpPr/>
          <p:nvPr/>
        </p:nvSpPr>
        <p:spPr>
          <a:xfrm>
            <a:off x="8290451" y="1080824"/>
            <a:ext cx="3360664" cy="33855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Цифровой ликбез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DC38F44-A090-D8B4-86A3-88324178BC16}"/>
              </a:ext>
            </a:extLst>
          </p:cNvPr>
          <p:cNvSpPr/>
          <p:nvPr/>
        </p:nvSpPr>
        <p:spPr>
          <a:xfrm>
            <a:off x="136341" y="1874149"/>
            <a:ext cx="3572168" cy="4669676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lvl="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630555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Участие в еженедельном ВКС АНО «Университет Национальной технологической инициативы 2035», по вопросам реализации проекта</a:t>
            </a:r>
          </a:p>
          <a:p>
            <a:pPr marL="285750" lvl="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630555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Актуализация данных основных разделов дашборда в рамках проекта «Код будущего» (2023/2024 учебный год), проведение итогового тестирования обучающихся. </a:t>
            </a:r>
          </a:p>
          <a:p>
            <a:pPr marL="285750" lvl="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630555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Создан раздел на сайте ГБУ ДПО ЧИРО, на информационно-образовательной платформе «Отличная школа» создан раздел: </a:t>
            </a:r>
            <a:r>
              <a:rPr lang="ru-RU" sz="14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Проект «Код будущего»</a:t>
            </a:r>
            <a:r>
              <a:rPr lang="ru-RU" sz="1400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630555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Информационное сопровождение проекта: рассылка писем в МОУО, размещение информации в электронном дневнике, социальных сетях, мессенджерах, консультирование. 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sz="1200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4C95E4F-E0F6-0927-10AA-94CFCC863813}"/>
              </a:ext>
            </a:extLst>
          </p:cNvPr>
          <p:cNvSpPr/>
          <p:nvPr/>
        </p:nvSpPr>
        <p:spPr>
          <a:xfrm>
            <a:off x="4109884" y="1874149"/>
            <a:ext cx="3667432" cy="262796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buFont typeface="Wingdings" panose="05000000000000000000" pitchFamily="2" charset="2"/>
              <a:buChar char="ü"/>
              <a:tabLst>
                <a:tab pos="630555" algn="l"/>
              </a:tabLst>
            </a:pPr>
            <a:r>
              <a:rPr lang="ru-RU" sz="14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22.04.2024г. о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ткрытый урок на молодежном цифровом форуме «на ТЫ с IT»</a:t>
            </a:r>
          </a:p>
          <a:p>
            <a:pPr marL="285750" indent="-285750" algn="just">
              <a:lnSpc>
                <a:spcPct val="107000"/>
              </a:lnSpc>
              <a:buFont typeface="Wingdings" panose="05000000000000000000" pitchFamily="2" charset="2"/>
              <a:buChar char="ü"/>
              <a:tabLst>
                <a:tab pos="630555" algn="l"/>
              </a:tabLst>
            </a:pPr>
            <a:r>
              <a:rPr lang="ru-RU" sz="14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20.05.2024г. на базе МБОУ «Средняя общеобразовательная школа № 68 г. Челябинска имени Родионова Е.Н.» прошел урок по теме «Технологии в </a:t>
            </a:r>
            <a:r>
              <a:rPr lang="ru-RU" sz="1400" dirty="0" err="1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интернет-торговле</a:t>
            </a:r>
            <a:r>
              <a:rPr lang="ru-RU" sz="14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».</a:t>
            </a:r>
          </a:p>
          <a:p>
            <a:pPr marL="285750" indent="-285750" algn="just">
              <a:lnSpc>
                <a:spcPct val="107000"/>
              </a:lnSpc>
              <a:buFont typeface="Wingdings" panose="05000000000000000000" pitchFamily="2" charset="2"/>
              <a:buChar char="ü"/>
              <a:tabLst>
                <a:tab pos="630555" algn="l"/>
              </a:tabLst>
            </a:pPr>
            <a:r>
              <a:rPr lang="ru-RU" sz="14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Ежемесячное информирование образовательных организаций региона</a:t>
            </a:r>
          </a:p>
          <a:p>
            <a:pPr marL="285750" indent="-285750" algn="just">
              <a:lnSpc>
                <a:spcPct val="107000"/>
              </a:lnSpc>
              <a:buFont typeface="Wingdings" panose="05000000000000000000" pitchFamily="2" charset="2"/>
              <a:buChar char="ü"/>
              <a:tabLst>
                <a:tab pos="630555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Пресс-релизы</a:t>
            </a:r>
            <a:endParaRPr lang="ru-RU" sz="1400" dirty="0">
              <a:solidFill>
                <a:schemeClr val="dk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1C3F0FC-B579-17EB-1794-9137E81D8CA3}"/>
              </a:ext>
            </a:extLst>
          </p:cNvPr>
          <p:cNvSpPr/>
          <p:nvPr/>
        </p:nvSpPr>
        <p:spPr>
          <a:xfrm>
            <a:off x="8178691" y="1874149"/>
            <a:ext cx="3667432" cy="378052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buFont typeface="Wingdings" panose="05000000000000000000" pitchFamily="2" charset="2"/>
              <a:buChar char="ü"/>
              <a:tabLst>
                <a:tab pos="630555" algn="l"/>
              </a:tabLst>
            </a:pPr>
            <a:r>
              <a:rPr lang="ru-RU" sz="14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21.03.2024г. на базе МАОУ «Гимназия №100 г. Челябинска» прошел тематический урок федерального проекта «Цифровой ликбез».</a:t>
            </a:r>
          </a:p>
          <a:p>
            <a:pPr marL="285750" indent="-285750" algn="just">
              <a:lnSpc>
                <a:spcPct val="107000"/>
              </a:lnSpc>
              <a:buFont typeface="Wingdings" panose="05000000000000000000" pitchFamily="2" charset="2"/>
              <a:buChar char="ü"/>
              <a:tabLst>
                <a:tab pos="630555" algn="l"/>
              </a:tabLst>
            </a:pPr>
            <a:r>
              <a:rPr lang="ru-RU" sz="1400" dirty="0">
                <a:solidFill>
                  <a:schemeClr val="dk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26.04.2024г. на базе 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 МАОУ «Образовательный центр «НЬЮТОН» г. Челябинска» прошел тематический урок для учеников 4-х классов</a:t>
            </a:r>
          </a:p>
          <a:p>
            <a:pPr marL="285750" indent="-285750" algn="just">
              <a:lnSpc>
                <a:spcPct val="107000"/>
              </a:lnSpc>
              <a:buFont typeface="Wingdings" panose="05000000000000000000" pitchFamily="2" charset="2"/>
              <a:buChar char="ü"/>
              <a:tabLst>
                <a:tab pos="630555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17.05.2024г. на базе МАОУ «Академический лицей №95 г. Челябинска» прошел тематический урок для учеников 4-х классов</a:t>
            </a:r>
          </a:p>
          <a:p>
            <a:pPr marL="285750" indent="-285750" algn="just">
              <a:lnSpc>
                <a:spcPct val="107000"/>
              </a:lnSpc>
              <a:buFont typeface="Wingdings" panose="05000000000000000000" pitchFamily="2" charset="2"/>
              <a:buChar char="ü"/>
              <a:tabLst>
                <a:tab pos="630555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Ежемесячное информирование образовательных организаций региона</a:t>
            </a:r>
          </a:p>
          <a:p>
            <a:pPr marL="285750" indent="-285750" algn="just">
              <a:lnSpc>
                <a:spcPct val="107000"/>
              </a:lnSpc>
              <a:buFont typeface="Wingdings" panose="05000000000000000000" pitchFamily="2" charset="2"/>
              <a:buChar char="ü"/>
              <a:tabLst>
                <a:tab pos="630555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Пресс-релизы</a:t>
            </a:r>
          </a:p>
          <a:p>
            <a:pPr marL="285750" indent="-285750" algn="just">
              <a:lnSpc>
                <a:spcPct val="107000"/>
              </a:lnSpc>
              <a:buFont typeface="Wingdings" panose="05000000000000000000" pitchFamily="2" charset="2"/>
              <a:buChar char="ü"/>
              <a:tabLst>
                <a:tab pos="630555" algn="l"/>
              </a:tabLst>
            </a:pPr>
            <a:endParaRPr lang="ru-RU" sz="1400" dirty="0">
              <a:solidFill>
                <a:schemeClr val="dk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5886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8C2C544-73CA-A847-C1F5-FF06D083598F}"/>
              </a:ext>
            </a:extLst>
          </p:cNvPr>
          <p:cNvSpPr txBox="1"/>
          <p:nvPr/>
        </p:nvSpPr>
        <p:spPr>
          <a:xfrm>
            <a:off x="2013034" y="278262"/>
            <a:ext cx="81659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2D3C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требований информационной безопасности</a:t>
            </a: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D431013D-C222-DAD7-593A-6DC649B0F1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748792"/>
              </p:ext>
            </p:extLst>
          </p:nvPr>
        </p:nvGraphicFramePr>
        <p:xfrm>
          <a:off x="188241" y="766375"/>
          <a:ext cx="11159313" cy="5893505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853568">
                  <a:extLst>
                    <a:ext uri="{9D8B030D-6E8A-4147-A177-3AD203B41FA5}">
                      <a16:colId xmlns:a16="http://schemas.microsoft.com/office/drawing/2014/main" val="826699703"/>
                    </a:ext>
                  </a:extLst>
                </a:gridCol>
                <a:gridCol w="8305745">
                  <a:extLst>
                    <a:ext uri="{9D8B030D-6E8A-4147-A177-3AD203B41FA5}">
                      <a16:colId xmlns:a16="http://schemas.microsoft.com/office/drawing/2014/main" val="3851005307"/>
                    </a:ext>
                  </a:extLst>
                </a:gridCol>
              </a:tblGrid>
              <a:tr h="189587"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6741447"/>
                  </a:ext>
                </a:extLst>
              </a:tr>
              <a:tr h="2204600">
                <a:tc>
                  <a:txBody>
                    <a:bodyPr/>
                    <a:lstStyle/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Криптографическая защита информации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Поддержка функционирования защищенной сети № 3660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Проведено 48 плановых мероприятий в организациях по контролю за соблюдением условий использования средств криптографической защиты информации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Проведено обучение пользователей СКЗИ и выдача заключений по результатам обучения (367)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Выполнены обязанности органа криптографической защиты информации, пользователей средств криптографической защиты информации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Обновлена схема криптографической защиты информации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300" dirty="0"/>
                        <a:t>Создано и выдано 37 дистрибутивов ключей для работы в защищенной сети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300" dirty="0"/>
                        <a:t>Обновление справочников и ключей у 4437 пользователей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300" dirty="0"/>
                        <a:t>Смена 3 межсетевых мастер-ключей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300" dirty="0"/>
                        <a:t>Консультационная поддержка пользователей защищенной сети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8866477"/>
                  </a:ext>
                </a:extLst>
              </a:tr>
              <a:tr h="854282">
                <a:tc>
                  <a:txBody>
                    <a:bodyPr/>
                    <a:lstStyle/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Требования о защите информации не составляющей государственную тайну, содержащейся в государственных информационных системах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lvl="2" indent="-2286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Поддержка в актуальном состоянии локальных нормативных актов по вопросам защиты информации, содержащейся в государственных информационных системах</a:t>
                      </a:r>
                    </a:p>
                    <a:p>
                      <a:pPr marL="228600" lvl="2" indent="-228600" algn="l" defTabSz="914400" rtl="0" eaLnBrk="1" latinLnBrk="0" hangingPunct="1">
                        <a:buFont typeface="+mj-lt"/>
                        <a:buAutoNum type="arabicPeriod"/>
                      </a:pP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Поддержка в актуальном состоянии средств защиты информации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2072967"/>
                  </a:ext>
                </a:extLst>
              </a:tr>
              <a:tr h="1258796">
                <a:tc>
                  <a:txBody>
                    <a:bodyPr/>
                    <a:lstStyle/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Выполненных организационных и технических мер по обеспечению безопасности персональных данных при их обработке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Выполнены требования к защите персональных данных при их обработке в информационных системах персональных данных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300" dirty="0"/>
                        <a:t>Взаимодействие с государственной системой обнаружения, предупреждения и ликвидации последствий компьютерных атак на информационные ресурсы Российской Федерации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300" dirty="0"/>
                        <a:t>Взаимодействие с Национальным координационным центром по компьютерным инцидентам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300" dirty="0"/>
                        <a:t>Контроль за </a:t>
                      </a:r>
                      <a:r>
                        <a:rPr lang="ru-RU" sz="1300"/>
                        <a:t>режимными помещениями</a:t>
                      </a:r>
                      <a:endParaRPr lang="ru-RU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4920466"/>
                  </a:ext>
                </a:extLst>
              </a:tr>
              <a:tr h="1047185">
                <a:tc>
                  <a:txBody>
                    <a:bodyPr/>
                    <a:lstStyle/>
                    <a:p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Защита каналов связи интернет провайдеров/информационных систем от </a:t>
                      </a:r>
                      <a:r>
                        <a:rPr lang="ru-RU" sz="13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DDoS</a:t>
                      </a:r>
                      <a:r>
                        <a:rPr lang="ru-RU" sz="13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атак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ru-RU" sz="1300" dirty="0"/>
                        <a:t>Обеспечение бесперебойного функционирования информационных систем и серверов, на которых размещены информационные системы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ru-RU" sz="1300" dirty="0"/>
                        <a:t>Предоставление программного обеспечения для функционирования серверов (обновление и настройка ПО)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ru-RU" sz="1300" dirty="0"/>
                        <a:t>Защита каналов связи интернет провайдеров/информационных систем от DOS-атак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98421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22739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5525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16FD8261-05E8-4C8E-9F8E-B73DD078B102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552116529"/>
              </p:ext>
            </p:extLst>
          </p:nvPr>
        </p:nvGraphicFramePr>
        <p:xfrm>
          <a:off x="2196661" y="1519186"/>
          <a:ext cx="9321800" cy="4867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FF8146C-45B9-4D71-B9B2-F3F9FC7807E4}"/>
              </a:ext>
            </a:extLst>
          </p:cNvPr>
          <p:cNvSpPr txBox="1"/>
          <p:nvPr/>
        </p:nvSpPr>
        <p:spPr>
          <a:xfrm>
            <a:off x="282027" y="2384994"/>
            <a:ext cx="167178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Приказы Министерства образования и науки Челябинской области от 25.01.2024 г. № 02/236, от 28.03.2024 г. № 01/742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C94FB9E-A4A4-571D-A24B-74D72137F72A}"/>
              </a:ext>
            </a:extLst>
          </p:cNvPr>
          <p:cNvSpPr/>
          <p:nvPr/>
        </p:nvSpPr>
        <p:spPr>
          <a:xfrm>
            <a:off x="1435100" y="158579"/>
            <a:ext cx="93217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2D3C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Сопровождение информационного обеспечения, цифровизации и цифровой трансформации системы образования Челябинской области </a:t>
            </a:r>
            <a:endParaRPr lang="ru-RU" sz="2400" b="1" dirty="0">
              <a:solidFill>
                <a:srgbClr val="2D3C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223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>
            <a:extLst>
              <a:ext uri="{FF2B5EF4-FFF2-40B4-BE49-F238E27FC236}">
                <a16:creationId xmlns:a16="http://schemas.microsoft.com/office/drawing/2014/main" id="{51A89CDC-3841-652E-75C5-6755F8508EB9}"/>
              </a:ext>
            </a:extLst>
          </p:cNvPr>
          <p:cNvSpPr txBox="1">
            <a:spLocks/>
          </p:cNvSpPr>
          <p:nvPr/>
        </p:nvSpPr>
        <p:spPr>
          <a:xfrm>
            <a:off x="2320413" y="567848"/>
            <a:ext cx="9645445" cy="656590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50850" algn="ctr" fontAlgn="base">
              <a:spcAft>
                <a:spcPct val="0"/>
              </a:spcAft>
              <a:defRPr/>
            </a:pPr>
            <a:r>
              <a:rPr lang="ru-RU" sz="1800" b="1"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/>
            </a:r>
            <a:br>
              <a:rPr lang="ru-RU" sz="1800" b="1"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</a:br>
            <a:endParaRPr lang="ru-RU" sz="1800" b="1" dirty="0">
              <a:latin typeface="Arial" panose="020B0604020202020204" pitchFamily="34" charset="0"/>
              <a:ea typeface="Open Sans Condensed Light" panose="020B0306030504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1CA24E5-C8E5-4DB2-E9C9-DEC171CED7A2}"/>
              </a:ext>
            </a:extLst>
          </p:cNvPr>
          <p:cNvSpPr/>
          <p:nvPr/>
        </p:nvSpPr>
        <p:spPr>
          <a:xfrm>
            <a:off x="2320413" y="567848"/>
            <a:ext cx="82843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2D3C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Ведение информационных ресурсов и баз данных в системе образования </a:t>
            </a:r>
            <a:endParaRPr lang="ru-RU" sz="2000" b="1" dirty="0">
              <a:solidFill>
                <a:srgbClr val="2D3C7B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CF2752B-C741-BDA8-9C6F-4AD2A2694EE2}"/>
              </a:ext>
            </a:extLst>
          </p:cNvPr>
          <p:cNvSpPr/>
          <p:nvPr/>
        </p:nvSpPr>
        <p:spPr>
          <a:xfrm>
            <a:off x="471948" y="1942362"/>
            <a:ext cx="3594631" cy="338554"/>
          </a:xfrm>
          <a:prstGeom prst="rect">
            <a:avLst/>
          </a:prstGeom>
          <a:ln>
            <a:solidFill>
              <a:srgbClr val="384997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Информационно-организационное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6B2BB5D-C934-FAB2-FC7F-B6E93A74A089}"/>
              </a:ext>
            </a:extLst>
          </p:cNvPr>
          <p:cNvSpPr/>
          <p:nvPr/>
        </p:nvSpPr>
        <p:spPr>
          <a:xfrm>
            <a:off x="344129" y="2733078"/>
            <a:ext cx="3722450" cy="3785652"/>
          </a:xfrm>
          <a:prstGeom prst="rect">
            <a:avLst/>
          </a:prstGeom>
          <a:ln>
            <a:solidFill>
              <a:srgbClr val="384997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Обеспечение интеграции и выгрузки данных в региональные и федеральные информационные системы: </a:t>
            </a:r>
          </a:p>
          <a:p>
            <a:pPr algn="just"/>
            <a:r>
              <a:rPr lang="ru-RU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ФГИС ДДО</a:t>
            </a:r>
          </a:p>
          <a:p>
            <a:pPr algn="just"/>
            <a:r>
              <a:rPr lang="ru-RU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ФГИС «Моя школа»</a:t>
            </a:r>
          </a:p>
          <a:p>
            <a:pPr algn="just"/>
            <a:r>
              <a:rPr lang="ru-RU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ЕАИС ДО</a:t>
            </a:r>
          </a:p>
          <a:p>
            <a:pPr algn="just"/>
            <a:r>
              <a:rPr lang="ru-RU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ГИР ВУ</a:t>
            </a:r>
          </a:p>
          <a:p>
            <a:pPr algn="just"/>
            <a:r>
              <a:rPr lang="ru-RU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Витрина данных </a:t>
            </a:r>
          </a:p>
          <a:p>
            <a:pPr algn="just"/>
            <a:r>
              <a:rPr lang="ru-RU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ЕПГУ  </a:t>
            </a:r>
          </a:p>
          <a:p>
            <a:pPr algn="just"/>
            <a:endParaRPr lang="ru-RU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/>
            <a:r>
              <a:rPr lang="ru-RU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Сопровождение образовательных организаций и МОУО по вопросам предоставления МСЗУ в электронном виде 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8F030D11-06BC-27F9-E47D-580550A99FE0}"/>
              </a:ext>
            </a:extLst>
          </p:cNvPr>
          <p:cNvSpPr/>
          <p:nvPr/>
        </p:nvSpPr>
        <p:spPr>
          <a:xfrm>
            <a:off x="4423109" y="2733078"/>
            <a:ext cx="3414605" cy="2554545"/>
          </a:xfrm>
          <a:prstGeom prst="rect">
            <a:avLst/>
          </a:prstGeom>
          <a:ln>
            <a:solidFill>
              <a:srgbClr val="384997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Проведение семинаров</a:t>
            </a:r>
          </a:p>
          <a:p>
            <a:pPr algn="just"/>
            <a:r>
              <a:rPr lang="ru-RU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Консультирование </a:t>
            </a:r>
          </a:p>
          <a:p>
            <a:pPr algn="just"/>
            <a:r>
              <a:rPr lang="ru-RU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Проведение методических мероприятий:</a:t>
            </a:r>
          </a:p>
          <a:p>
            <a:pPr algn="just"/>
            <a:r>
              <a:rPr lang="ru-RU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«Директорский час»</a:t>
            </a:r>
          </a:p>
          <a:p>
            <a:pPr algn="just"/>
            <a:r>
              <a:rPr lang="ru-RU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«Методический час»</a:t>
            </a:r>
          </a:p>
          <a:p>
            <a:pPr algn="just"/>
            <a:r>
              <a:rPr lang="ru-RU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«Единый методический день»</a:t>
            </a:r>
          </a:p>
          <a:p>
            <a:pPr algn="just"/>
            <a:r>
              <a:rPr lang="ru-RU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Образовательные мероприятия на базе образовательных организаций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A075AF0F-3805-DCB0-B1EB-129CD2D8A4AE}"/>
              </a:ext>
            </a:extLst>
          </p:cNvPr>
          <p:cNvSpPr/>
          <p:nvPr/>
        </p:nvSpPr>
        <p:spPr>
          <a:xfrm>
            <a:off x="8078131" y="2716257"/>
            <a:ext cx="3594631" cy="1569660"/>
          </a:xfrm>
          <a:prstGeom prst="rect">
            <a:avLst/>
          </a:prstGeom>
          <a:ln>
            <a:solidFill>
              <a:srgbClr val="384997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Работа с данными ГИС «Образование» и предоставление отчетов по стандартным и специальным формам</a:t>
            </a:r>
          </a:p>
          <a:p>
            <a:pPr algn="just"/>
            <a:r>
              <a:rPr lang="ru-RU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Доработка и обновление ГИС «Образование»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4D8427CB-9115-D8DA-133A-5CBDC98F699C}"/>
              </a:ext>
            </a:extLst>
          </p:cNvPr>
          <p:cNvSpPr/>
          <p:nvPr/>
        </p:nvSpPr>
        <p:spPr>
          <a:xfrm>
            <a:off x="471948" y="5490466"/>
            <a:ext cx="115922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145BD88C-186C-9C94-B7F1-E484D9EFFC90}"/>
              </a:ext>
            </a:extLst>
          </p:cNvPr>
          <p:cNvSpPr/>
          <p:nvPr/>
        </p:nvSpPr>
        <p:spPr>
          <a:xfrm>
            <a:off x="4618817" y="1942362"/>
            <a:ext cx="2954365" cy="338554"/>
          </a:xfrm>
          <a:prstGeom prst="rect">
            <a:avLst/>
          </a:prstGeom>
          <a:ln>
            <a:solidFill>
              <a:srgbClr val="384997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Методическое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326F852-84EC-04B0-271E-3C31B3BFED3B}"/>
              </a:ext>
            </a:extLst>
          </p:cNvPr>
          <p:cNvSpPr/>
          <p:nvPr/>
        </p:nvSpPr>
        <p:spPr>
          <a:xfrm>
            <a:off x="8078131" y="1954404"/>
            <a:ext cx="3594631" cy="338554"/>
          </a:xfrm>
          <a:prstGeom prst="rect">
            <a:avLst/>
          </a:prstGeom>
          <a:ln>
            <a:solidFill>
              <a:srgbClr val="384997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Техническое</a:t>
            </a:r>
          </a:p>
        </p:txBody>
      </p:sp>
    </p:spTree>
    <p:extLst>
      <p:ext uri="{BB962C8B-B14F-4D97-AF65-F5344CB8AC3E}">
        <p14:creationId xmlns:p14="http://schemas.microsoft.com/office/powerpoint/2010/main" val="2707418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218">
            <a:extLst>
              <a:ext uri="{FF2B5EF4-FFF2-40B4-BE49-F238E27FC236}">
                <a16:creationId xmlns:a16="http://schemas.microsoft.com/office/drawing/2014/main" id="{A0C0447A-6A60-A9C7-CC8A-5E93466B6D26}"/>
              </a:ext>
            </a:extLst>
          </p:cNvPr>
          <p:cNvSpPr/>
          <p:nvPr/>
        </p:nvSpPr>
        <p:spPr>
          <a:xfrm>
            <a:off x="1091520" y="39130"/>
            <a:ext cx="9328638" cy="999720"/>
          </a:xfrm>
          <a:prstGeom prst="flowChartAlternateProcess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PlaceHolder 1">
            <a:extLst>
              <a:ext uri="{FF2B5EF4-FFF2-40B4-BE49-F238E27FC236}">
                <a16:creationId xmlns:a16="http://schemas.microsoft.com/office/drawing/2014/main" id="{DB1E5D95-8B05-D1AD-CEA4-F70B35E3927D}"/>
              </a:ext>
            </a:extLst>
          </p:cNvPr>
          <p:cNvSpPr txBox="1">
            <a:spLocks/>
          </p:cNvSpPr>
          <p:nvPr/>
        </p:nvSpPr>
        <p:spPr>
          <a:xfrm>
            <a:off x="1012611" y="89733"/>
            <a:ext cx="8888469" cy="476162"/>
          </a:xfrm>
          <a:prstGeom prst="rect">
            <a:avLst/>
          </a:prstGeom>
          <a:noFill/>
          <a:ln w="0">
            <a:noFill/>
          </a:ln>
        </p:spPr>
        <p:txBody>
          <a:bodyPr vert="horz" lIns="0" tIns="203040" rIns="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>
                <a:solidFill>
                  <a:srgbClr val="2D3C7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Цифровизация услуг </a:t>
            </a:r>
            <a:endParaRPr lang="ru-RU" sz="2000" b="1" dirty="0">
              <a:solidFill>
                <a:srgbClr val="2D3C7B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object 1">
            <a:extLst>
              <a:ext uri="{FF2B5EF4-FFF2-40B4-BE49-F238E27FC236}">
                <a16:creationId xmlns:a16="http://schemas.microsoft.com/office/drawing/2014/main" id="{548549B0-EE92-11AB-DD17-7747EB2BA303}"/>
              </a:ext>
            </a:extLst>
          </p:cNvPr>
          <p:cNvSpPr/>
          <p:nvPr/>
        </p:nvSpPr>
        <p:spPr>
          <a:xfrm>
            <a:off x="1091520" y="1827720"/>
            <a:ext cx="10247040" cy="316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" name="Прямоугольник 5">
            <a:extLst>
              <a:ext uri="{FF2B5EF4-FFF2-40B4-BE49-F238E27FC236}">
                <a16:creationId xmlns:a16="http://schemas.microsoft.com/office/drawing/2014/main" id="{0D489910-B1C3-DEFC-A8A2-7B1BAB2DC042}"/>
              </a:ext>
            </a:extLst>
          </p:cNvPr>
          <p:cNvSpPr/>
          <p:nvPr/>
        </p:nvSpPr>
        <p:spPr>
          <a:xfrm>
            <a:off x="1002240" y="3584520"/>
            <a:ext cx="7557840" cy="363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Прямоугольник 6">
            <a:extLst>
              <a:ext uri="{FF2B5EF4-FFF2-40B4-BE49-F238E27FC236}">
                <a16:creationId xmlns:a16="http://schemas.microsoft.com/office/drawing/2014/main" id="{43FF9ECF-C9DA-A716-C41A-ED11906F54CD}"/>
              </a:ext>
            </a:extLst>
          </p:cNvPr>
          <p:cNvSpPr/>
          <p:nvPr/>
        </p:nvSpPr>
        <p:spPr>
          <a:xfrm>
            <a:off x="2886447" y="5667973"/>
            <a:ext cx="8411040" cy="1460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Прямоугольник 10">
            <a:extLst>
              <a:ext uri="{FF2B5EF4-FFF2-40B4-BE49-F238E27FC236}">
                <a16:creationId xmlns:a16="http://schemas.microsoft.com/office/drawing/2014/main" id="{C4864362-3211-6E7D-614B-37A32B7EC2A9}"/>
              </a:ext>
            </a:extLst>
          </p:cNvPr>
          <p:cNvSpPr/>
          <p:nvPr/>
        </p:nvSpPr>
        <p:spPr>
          <a:xfrm>
            <a:off x="2666880" y="700920"/>
            <a:ext cx="8643600" cy="577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8707767-6B18-EFC5-2A77-2D1DDCCD1E05}"/>
              </a:ext>
            </a:extLst>
          </p:cNvPr>
          <p:cNvSpPr/>
          <p:nvPr/>
        </p:nvSpPr>
        <p:spPr>
          <a:xfrm>
            <a:off x="535364" y="6227939"/>
            <a:ext cx="108514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Приоритетное направление – обеспечение качества оказания услуг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CA9098F-D88C-F99B-19DA-600FC826E289}"/>
              </a:ext>
            </a:extLst>
          </p:cNvPr>
          <p:cNvSpPr/>
          <p:nvPr/>
        </p:nvSpPr>
        <p:spPr>
          <a:xfrm>
            <a:off x="483093" y="665025"/>
            <a:ext cx="106358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Плановая работа по оказанию массовых социально значимых услуг в электронном формате через интеграцию ГИС «Образование в Челябинской области» с формами-концентраторами ЕПГУ</a:t>
            </a:r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4E2553B8-BF28-0DFD-5214-57A4C64690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0645014"/>
              </p:ext>
            </p:extLst>
          </p:nvPr>
        </p:nvGraphicFramePr>
        <p:xfrm>
          <a:off x="1625053" y="1325596"/>
          <a:ext cx="8534400" cy="2201483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3058738">
                  <a:extLst>
                    <a:ext uri="{9D8B030D-6E8A-4147-A177-3AD203B41FA5}">
                      <a16:colId xmlns:a16="http://schemas.microsoft.com/office/drawing/2014/main" val="1795444341"/>
                    </a:ext>
                  </a:extLst>
                </a:gridCol>
                <a:gridCol w="1801180">
                  <a:extLst>
                    <a:ext uri="{9D8B030D-6E8A-4147-A177-3AD203B41FA5}">
                      <a16:colId xmlns:a16="http://schemas.microsoft.com/office/drawing/2014/main" val="751112396"/>
                    </a:ext>
                  </a:extLst>
                </a:gridCol>
                <a:gridCol w="1799256">
                  <a:extLst>
                    <a:ext uri="{9D8B030D-6E8A-4147-A177-3AD203B41FA5}">
                      <a16:colId xmlns:a16="http://schemas.microsoft.com/office/drawing/2014/main" val="1697895329"/>
                    </a:ext>
                  </a:extLst>
                </a:gridCol>
                <a:gridCol w="1875226">
                  <a:extLst>
                    <a:ext uri="{9D8B030D-6E8A-4147-A177-3AD203B41FA5}">
                      <a16:colId xmlns:a16="http://schemas.microsoft.com/office/drawing/2014/main" val="2598299135"/>
                    </a:ext>
                  </a:extLst>
                </a:gridCol>
              </a:tblGrid>
              <a:tr h="867405"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Название услуги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882" marR="56882" marT="0" marB="0" anchor="ctr">
                    <a:lnR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Число </a:t>
                      </a:r>
                      <a:endParaRPr lang="en-US" sz="1400" kern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заявлений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882" marR="56882" marT="0" marB="0" anchor="ctr">
                    <a:lnL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Число заявлений, поданных с ЕПГУ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882" marR="56882" marT="0" marB="0" anchor="ctr">
                    <a:lnL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заявлений, поданных с ЕПГУ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882" marR="56882" marT="0" marB="0" anchor="ctr">
                    <a:lnL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3770481"/>
                  </a:ext>
                </a:extLst>
              </a:tr>
              <a:tr h="481079">
                <a:tc>
                  <a:txBody>
                    <a:bodyPr/>
                    <a:lstStyle/>
                    <a:p>
                      <a:pPr algn="just"/>
                      <a:r>
                        <a:rPr lang="ru-RU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Запись</a:t>
                      </a:r>
                      <a:r>
                        <a:rPr lang="ru-RU" sz="1400" kern="12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 детский сад (2024 год)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882" marR="56882" marT="0" marB="0">
                    <a:lnR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18260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882" marR="56882" marT="0" marB="0" anchor="ctr">
                    <a:lnL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11451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882" marR="56882" marT="0" marB="0" anchor="ctr">
                    <a:lnL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63%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882" marR="56882" marT="0" marB="0" anchor="ctr">
                    <a:lnL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438286360"/>
                  </a:ext>
                </a:extLst>
              </a:tr>
              <a:tr h="443559">
                <a:tc>
                  <a:txBody>
                    <a:bodyPr/>
                    <a:lstStyle/>
                    <a:p>
                      <a:pPr algn="just"/>
                      <a:r>
                        <a:rPr lang="ru-RU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Запись в школу (2024 год)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882" marR="56882" marT="0" marB="0">
                    <a:lnR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31108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882" marR="56882" marT="0" marB="0" anchor="ctr">
                    <a:lnL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24916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882" marR="56882" marT="0" marB="0" anchor="ctr">
                    <a:lnL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80%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882" marR="56882" marT="0" marB="0" anchor="ctr">
                    <a:lnL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168378402"/>
                  </a:ext>
                </a:extLst>
              </a:tr>
              <a:tr h="409440">
                <a:tc>
                  <a:txBody>
                    <a:bodyPr/>
                    <a:lstStyle/>
                    <a:p>
                      <a:pPr algn="just"/>
                      <a:r>
                        <a:rPr lang="ru-RU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Запись в СПО (2023 год)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882" marR="56882" marT="0" marB="0">
                    <a:lnR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31426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882" marR="56882" marT="0" marB="0" anchor="ctr">
                    <a:lnL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17055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882" marR="56882" marT="0" marB="0" anchor="ctr">
                    <a:lnL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54%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6882" marR="56882" marT="0" marB="0" anchor="ctr">
                    <a:lnL w="12700" cap="flat" cmpd="sng" algn="ctr">
                      <a:solidFill>
                        <a:srgbClr val="2D3C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740539801"/>
                  </a:ext>
                </a:extLst>
              </a:tr>
            </a:tbl>
          </a:graphicData>
        </a:graphic>
      </p:graphicFrame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19AC443-7A92-2EC6-B0B7-679EF66DBF3C}"/>
              </a:ext>
            </a:extLst>
          </p:cNvPr>
          <p:cNvSpPr/>
          <p:nvPr/>
        </p:nvSpPr>
        <p:spPr>
          <a:xfrm>
            <a:off x="2335728" y="4076799"/>
            <a:ext cx="36253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Запись в кружки и секции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(2024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год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DCF4EA63-E5EA-880A-6001-F992C229AD9F}"/>
              </a:ext>
            </a:extLst>
          </p:cNvPr>
          <p:cNvSpPr/>
          <p:nvPr/>
        </p:nvSpPr>
        <p:spPr>
          <a:xfrm>
            <a:off x="9209729" y="4104999"/>
            <a:ext cx="3408885" cy="351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Запись в ДОЛ (2024 год)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AAC1C0-BD1F-CC02-FB2B-F8FCD9A5E570}"/>
              </a:ext>
            </a:extLst>
          </p:cNvPr>
          <p:cNvSpPr txBox="1"/>
          <p:nvPr/>
        </p:nvSpPr>
        <p:spPr>
          <a:xfrm>
            <a:off x="460161" y="3922412"/>
            <a:ext cx="1695932" cy="828596"/>
          </a:xfrm>
          <a:prstGeom prst="roundRect">
            <a:avLst/>
          </a:prstGeom>
          <a:noFill/>
          <a:ln w="12700" cap="flat">
            <a:solidFill>
              <a:srgbClr val="384997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2680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заявлений в электронной форме</a:t>
            </a:r>
          </a:p>
        </p:txBody>
      </p:sp>
      <p:sp>
        <p:nvSpPr>
          <p:cNvPr id="14" name="Скругленный прямоугольник 6">
            <a:extLst>
              <a:ext uri="{FF2B5EF4-FFF2-40B4-BE49-F238E27FC236}">
                <a16:creationId xmlns:a16="http://schemas.microsoft.com/office/drawing/2014/main" id="{065A0651-B494-4620-EF58-A289E5054CE0}"/>
              </a:ext>
            </a:extLst>
          </p:cNvPr>
          <p:cNvSpPr/>
          <p:nvPr/>
        </p:nvSpPr>
        <p:spPr>
          <a:xfrm>
            <a:off x="6988680" y="3840504"/>
            <a:ext cx="1902390" cy="828596"/>
          </a:xfrm>
          <a:prstGeom prst="roundRect">
            <a:avLst/>
          </a:prstGeom>
          <a:noFill/>
          <a:ln w="12700" cap="flat">
            <a:solidFill>
              <a:srgbClr val="384997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 defTabSz="825500" hangingPunct="0"/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21901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заявлений в электронной форме (83%)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23400098-D569-483F-5B0D-ACEC5B84A6E2}"/>
              </a:ext>
            </a:extLst>
          </p:cNvPr>
          <p:cNvSpPr/>
          <p:nvPr/>
        </p:nvSpPr>
        <p:spPr>
          <a:xfrm>
            <a:off x="4414704" y="5244949"/>
            <a:ext cx="45329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Сертификаты дополнительного образования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7753ED2-F90A-A217-DA06-771D8B2DA668}"/>
              </a:ext>
            </a:extLst>
          </p:cNvPr>
          <p:cNvSpPr txBox="1"/>
          <p:nvPr/>
        </p:nvSpPr>
        <p:spPr>
          <a:xfrm>
            <a:off x="2497394" y="5021055"/>
            <a:ext cx="1917310" cy="828596"/>
          </a:xfrm>
          <a:prstGeom prst="roundRect">
            <a:avLst/>
          </a:prstGeom>
          <a:noFill/>
          <a:ln w="12700" cap="flat">
            <a:solidFill>
              <a:srgbClr val="384997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116034 (</a:t>
            </a:r>
            <a:r>
              <a:rPr lang="ru-RU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20,4%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  <a:sym typeface="Helvetica Light"/>
              </a:rPr>
              <a:t> численности детей от 5 до 18 лет)</a:t>
            </a:r>
          </a:p>
        </p:txBody>
      </p:sp>
    </p:spTree>
    <p:extLst>
      <p:ext uri="{BB962C8B-B14F-4D97-AF65-F5344CB8AC3E}">
        <p14:creationId xmlns:p14="http://schemas.microsoft.com/office/powerpoint/2010/main" val="1751829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>
            <a:extLst>
              <a:ext uri="{FF2B5EF4-FFF2-40B4-BE49-F238E27FC236}">
                <a16:creationId xmlns:a16="http://schemas.microsoft.com/office/drawing/2014/main" id="{8791BBA0-388A-EE5B-A8F5-E2B4728AE1ED}"/>
              </a:ext>
            </a:extLst>
          </p:cNvPr>
          <p:cNvSpPr txBox="1">
            <a:spLocks/>
          </p:cNvSpPr>
          <p:nvPr/>
        </p:nvSpPr>
        <p:spPr>
          <a:xfrm>
            <a:off x="2320413" y="567848"/>
            <a:ext cx="9645445" cy="656590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50850" algn="ctr" fontAlgn="base">
              <a:spcAft>
                <a:spcPct val="0"/>
              </a:spcAft>
              <a:defRPr/>
            </a:pPr>
            <a:r>
              <a:rPr lang="ru-RU" sz="1800" b="1"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/>
            </a:r>
            <a:br>
              <a:rPr lang="ru-RU" sz="1800" b="1"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</a:br>
            <a:endParaRPr lang="ru-RU" sz="1800" b="1" dirty="0">
              <a:latin typeface="Arial" panose="020B0604020202020204" pitchFamily="34" charset="0"/>
              <a:ea typeface="Open Sans Condensed Light" panose="020B0306030504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B3F297B-FACF-FD26-7471-F230A6FE1F8B}"/>
              </a:ext>
            </a:extLst>
          </p:cNvPr>
          <p:cNvSpPr/>
          <p:nvPr/>
        </p:nvSpPr>
        <p:spPr>
          <a:xfrm>
            <a:off x="471948" y="5490466"/>
            <a:ext cx="115922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9A12F17-3466-1D57-025C-3AB82BF90190}"/>
              </a:ext>
            </a:extLst>
          </p:cNvPr>
          <p:cNvSpPr/>
          <p:nvPr/>
        </p:nvSpPr>
        <p:spPr>
          <a:xfrm>
            <a:off x="2743200" y="188257"/>
            <a:ext cx="77969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2D3C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интеграции и выгрузки данных в федеральные информационные системы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0AC4E6-97A6-3971-A1B9-AB3A47CB7546}"/>
              </a:ext>
            </a:extLst>
          </p:cNvPr>
          <p:cNvSpPr txBox="1"/>
          <p:nvPr/>
        </p:nvSpPr>
        <p:spPr>
          <a:xfrm>
            <a:off x="205684" y="1858688"/>
            <a:ext cx="2300749" cy="20723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 defTabSz="825500" hangingPunct="0"/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Helvetica Light"/>
                <a:cs typeface="Arial" panose="020B0604020202020204" pitchFamily="34" charset="0"/>
                <a:sym typeface="Helvetica Light"/>
              </a:rPr>
              <a:t>100% </a:t>
            </a:r>
            <a:r>
              <a:rPr lang="ru-RU" sz="1600" dirty="0">
                <a:solidFill>
                  <a:srgbClr val="000000"/>
                </a:solidFill>
                <a:latin typeface="Arial" panose="020B0604020202020204" pitchFamily="34" charset="0"/>
                <a:ea typeface="Helvetica Light"/>
                <a:cs typeface="Arial" panose="020B0604020202020204" pitchFamily="34" charset="0"/>
                <a:sym typeface="Helvetica Light"/>
              </a:rPr>
              <a:t>регистрация в ФГИС «Моя школа»: государственных и  </a:t>
            </a:r>
          </a:p>
          <a:p>
            <a:pPr algn="ctr" defTabSz="825500" hangingPunct="0"/>
            <a:r>
              <a:rPr kumimoji="0" lang="ru-RU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Helvetica Light"/>
                <a:cs typeface="Arial" panose="020B0604020202020204" pitchFamily="34" charset="0"/>
                <a:sym typeface="Helvetica Light"/>
              </a:rPr>
              <a:t>муниципальных общеобразовательных организаций, педагогических работников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0C7958E-BD36-F974-6DA5-98442ABD96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51" t="10995" r="6970" b="7681"/>
          <a:stretch/>
        </p:blipFill>
        <p:spPr>
          <a:xfrm>
            <a:off x="2743200" y="1224438"/>
            <a:ext cx="9222658" cy="5053781"/>
          </a:xfrm>
          <a:prstGeom prst="rect">
            <a:avLst/>
          </a:prstGeom>
          <a:ln>
            <a:solidFill>
              <a:srgbClr val="384997"/>
            </a:solidFill>
          </a:ln>
        </p:spPr>
      </p:pic>
    </p:spTree>
    <p:extLst>
      <p:ext uri="{BB962C8B-B14F-4D97-AF65-F5344CB8AC3E}">
        <p14:creationId xmlns:p14="http://schemas.microsoft.com/office/powerpoint/2010/main" val="3381004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>
            <a:extLst>
              <a:ext uri="{FF2B5EF4-FFF2-40B4-BE49-F238E27FC236}">
                <a16:creationId xmlns:a16="http://schemas.microsoft.com/office/drawing/2014/main" id="{E6FC3386-F68C-B3B8-7EF2-2B7E5D3BB27F}"/>
              </a:ext>
            </a:extLst>
          </p:cNvPr>
          <p:cNvSpPr txBox="1">
            <a:spLocks/>
          </p:cNvSpPr>
          <p:nvPr/>
        </p:nvSpPr>
        <p:spPr>
          <a:xfrm>
            <a:off x="1317522" y="863867"/>
            <a:ext cx="10628671" cy="656590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50850" algn="ctr" fontAlgn="base">
              <a:spcAft>
                <a:spcPct val="0"/>
              </a:spcAft>
              <a:defRPr/>
            </a:pPr>
            <a:r>
              <a:rPr lang="ru-RU" sz="1800" b="1"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/>
            </a:r>
            <a:br>
              <a:rPr lang="ru-RU" sz="1800" b="1"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</a:br>
            <a:endParaRPr lang="ru-RU" sz="1800" b="1" dirty="0">
              <a:latin typeface="Arial" panose="020B0604020202020204" pitchFamily="34" charset="0"/>
              <a:ea typeface="Open Sans Condensed Light" panose="020B0306030504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BCA5272E-17BF-C2CD-881B-1AF378A9D17F}"/>
              </a:ext>
            </a:extLst>
          </p:cNvPr>
          <p:cNvSpPr txBox="1">
            <a:spLocks/>
          </p:cNvSpPr>
          <p:nvPr/>
        </p:nvSpPr>
        <p:spPr>
          <a:xfrm>
            <a:off x="1917289" y="114475"/>
            <a:ext cx="9645445" cy="9951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0" marR="0" indent="0" algn="l" defTabSz="41273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0" i="0" u="none" strike="noStrike" cap="all" spc="0" baseline="0">
                <a:ln>
                  <a:noFill/>
                </a:ln>
                <a:solidFill>
                  <a:srgbClr val="2A3538"/>
                </a:solidFill>
                <a:uFillTx/>
                <a:latin typeface="+mj-lt"/>
                <a:ea typeface="+mj-ea"/>
                <a:cs typeface="+mj-cs"/>
                <a:sym typeface="Bebas"/>
              </a:defRPr>
            </a:lvl1pPr>
            <a:lvl2pPr marL="0" marR="0" indent="114294" algn="l" defTabSz="41273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0" i="0" u="none" strike="noStrike" cap="all" spc="0" baseline="0">
                <a:ln>
                  <a:noFill/>
                </a:ln>
                <a:solidFill>
                  <a:srgbClr val="2A3538"/>
                </a:solidFill>
                <a:uFillTx/>
                <a:latin typeface="+mj-lt"/>
                <a:ea typeface="+mj-ea"/>
                <a:cs typeface="+mj-cs"/>
                <a:sym typeface="Bebas"/>
              </a:defRPr>
            </a:lvl2pPr>
            <a:lvl3pPr marL="0" marR="0" indent="228589" algn="l" defTabSz="41273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0" i="0" u="none" strike="noStrike" cap="all" spc="0" baseline="0">
                <a:ln>
                  <a:noFill/>
                </a:ln>
                <a:solidFill>
                  <a:srgbClr val="2A3538"/>
                </a:solidFill>
                <a:uFillTx/>
                <a:latin typeface="+mj-lt"/>
                <a:ea typeface="+mj-ea"/>
                <a:cs typeface="+mj-cs"/>
                <a:sym typeface="Bebas"/>
              </a:defRPr>
            </a:lvl3pPr>
            <a:lvl4pPr marL="0" marR="0" indent="342882" algn="l" defTabSz="41273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0" i="0" u="none" strike="noStrike" cap="all" spc="0" baseline="0">
                <a:ln>
                  <a:noFill/>
                </a:ln>
                <a:solidFill>
                  <a:srgbClr val="2A3538"/>
                </a:solidFill>
                <a:uFillTx/>
                <a:latin typeface="+mj-lt"/>
                <a:ea typeface="+mj-ea"/>
                <a:cs typeface="+mj-cs"/>
                <a:sym typeface="Bebas"/>
              </a:defRPr>
            </a:lvl4pPr>
            <a:lvl5pPr marL="0" marR="0" indent="457178" algn="l" defTabSz="41273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0" i="0" u="none" strike="noStrike" cap="all" spc="0" baseline="0">
                <a:ln>
                  <a:noFill/>
                </a:ln>
                <a:solidFill>
                  <a:srgbClr val="2A3538"/>
                </a:solidFill>
                <a:uFillTx/>
                <a:latin typeface="+mj-lt"/>
                <a:ea typeface="+mj-ea"/>
                <a:cs typeface="+mj-cs"/>
                <a:sym typeface="Bebas"/>
              </a:defRPr>
            </a:lvl5pPr>
            <a:lvl6pPr marL="0" marR="0" indent="571472" algn="l" defTabSz="41273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0" i="0" u="none" strike="noStrike" cap="all" spc="0" baseline="0">
                <a:ln>
                  <a:noFill/>
                </a:ln>
                <a:solidFill>
                  <a:srgbClr val="2A3538"/>
                </a:solidFill>
                <a:uFillTx/>
                <a:latin typeface="+mj-lt"/>
                <a:ea typeface="+mj-ea"/>
                <a:cs typeface="+mj-cs"/>
                <a:sym typeface="Bebas"/>
              </a:defRPr>
            </a:lvl6pPr>
            <a:lvl7pPr marL="0" marR="0" indent="685766" algn="l" defTabSz="41273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0" i="0" u="none" strike="noStrike" cap="all" spc="0" baseline="0">
                <a:ln>
                  <a:noFill/>
                </a:ln>
                <a:solidFill>
                  <a:srgbClr val="2A3538"/>
                </a:solidFill>
                <a:uFillTx/>
                <a:latin typeface="+mj-lt"/>
                <a:ea typeface="+mj-ea"/>
                <a:cs typeface="+mj-cs"/>
                <a:sym typeface="Bebas"/>
              </a:defRPr>
            </a:lvl7pPr>
            <a:lvl8pPr marL="0" marR="0" indent="800060" algn="l" defTabSz="41273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0" i="0" u="none" strike="noStrike" cap="all" spc="0" baseline="0">
                <a:ln>
                  <a:noFill/>
                </a:ln>
                <a:solidFill>
                  <a:srgbClr val="2A3538"/>
                </a:solidFill>
                <a:uFillTx/>
                <a:latin typeface="+mj-lt"/>
                <a:ea typeface="+mj-ea"/>
                <a:cs typeface="+mj-cs"/>
                <a:sym typeface="Bebas"/>
              </a:defRPr>
            </a:lvl8pPr>
            <a:lvl9pPr marL="0" marR="0" indent="914354" algn="l" defTabSz="41273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0" b="0" i="0" u="none" strike="noStrike" cap="all" spc="0" baseline="0">
                <a:ln>
                  <a:noFill/>
                </a:ln>
                <a:solidFill>
                  <a:srgbClr val="2A3538"/>
                </a:solidFill>
                <a:uFillTx/>
                <a:latin typeface="+mj-lt"/>
                <a:ea typeface="+mj-ea"/>
                <a:cs typeface="+mj-cs"/>
                <a:sym typeface="Bebas"/>
              </a:defRPr>
            </a:lvl9pPr>
          </a:lstStyle>
          <a:p>
            <a:pPr indent="45085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2D3C7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научно-методическое сопровождение </a:t>
            </a:r>
            <a:r>
              <a:rPr lang="ru-RU" sz="2000" b="1" dirty="0" err="1">
                <a:solidFill>
                  <a:srgbClr val="2D3C7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фгис</a:t>
            </a:r>
            <a:r>
              <a:rPr lang="ru-RU" sz="2000" b="1" dirty="0">
                <a:solidFill>
                  <a:srgbClr val="2D3C7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«моя школа» и цифровых помощников</a:t>
            </a:r>
          </a:p>
          <a:p>
            <a:pPr indent="45085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800" b="1" kern="1200" cap="none" dirty="0">
              <a:solidFill>
                <a:schemeClr val="tx1"/>
              </a:solidFill>
              <a:latin typeface="Arial" panose="020B0604020202020204" pitchFamily="34" charset="0"/>
              <a:ea typeface="Open Sans Condensed Light" panose="020B0306030504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D0F5ADD-BE6C-857A-5E9D-A6BBC2B9091F}"/>
              </a:ext>
            </a:extLst>
          </p:cNvPr>
          <p:cNvSpPr/>
          <p:nvPr/>
        </p:nvSpPr>
        <p:spPr>
          <a:xfrm>
            <a:off x="8411718" y="1712797"/>
            <a:ext cx="3691775" cy="1705916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lvl="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630555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семинар-практикум «Цифровая образовательная среда современной школы» для заместителей директоров общеобразовательных организаций (г. Златоуст)</a:t>
            </a:r>
          </a:p>
          <a:p>
            <a:pPr marL="285750" lvl="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630555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методический день «Педагогические идеи в практику – 2024» (г. Златоуст)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623575B-5837-9693-81B5-5FAE1999CB30}"/>
              </a:ext>
            </a:extLst>
          </p:cNvPr>
          <p:cNvSpPr/>
          <p:nvPr/>
        </p:nvSpPr>
        <p:spPr>
          <a:xfrm>
            <a:off x="762000" y="1253411"/>
            <a:ext cx="2763513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 федеральном уровне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50FD298-52A3-DF8A-C0FB-1FF6AD481C20}"/>
              </a:ext>
            </a:extLst>
          </p:cNvPr>
          <p:cNvSpPr/>
          <p:nvPr/>
        </p:nvSpPr>
        <p:spPr>
          <a:xfrm>
            <a:off x="219298" y="1679993"/>
            <a:ext cx="3848916" cy="216694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lvl="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630555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участие в XVI Всероссийской научно-методической конференции (г. Красноярск)</a:t>
            </a:r>
          </a:p>
          <a:p>
            <a:pPr marL="285750" lvl="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  <a:tabLst>
                <a:tab pos="630555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участие в Уральской методической школе. (г. Екатеринбург)</a:t>
            </a:r>
          </a:p>
          <a:p>
            <a:pPr marL="285750" indent="-285750" algn="just">
              <a:lnSpc>
                <a:spcPct val="107000"/>
              </a:lnSpc>
              <a:buFont typeface="Wingdings" panose="05000000000000000000" pitchFamily="2" charset="2"/>
              <a:buChar char="ü"/>
              <a:tabLst>
                <a:tab pos="630555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вебинар «Внедрение ФГИС «Моя школа»: возможности системы, создание уроков с использованием сервисов и подсистем» для педагогических работников ГБУ ДПО «ЧИРО»</a:t>
            </a:r>
          </a:p>
        </p:txBody>
      </p:sp>
      <p:pic>
        <p:nvPicPr>
          <p:cNvPr id="7" name="Объект 1">
            <a:extLst>
              <a:ext uri="{FF2B5EF4-FFF2-40B4-BE49-F238E27FC236}">
                <a16:creationId xmlns:a16="http://schemas.microsoft.com/office/drawing/2014/main" id="{616D201F-082F-8640-D094-1D3AB6CA55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839" y="4508231"/>
            <a:ext cx="2545900" cy="545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Стрелка вниз 12">
            <a:extLst>
              <a:ext uri="{FF2B5EF4-FFF2-40B4-BE49-F238E27FC236}">
                <a16:creationId xmlns:a16="http://schemas.microsoft.com/office/drawing/2014/main" id="{A1D7FB27-7D76-8DFE-1FA2-6ACE0F14CDC2}"/>
              </a:ext>
            </a:extLst>
          </p:cNvPr>
          <p:cNvSpPr/>
          <p:nvPr/>
        </p:nvSpPr>
        <p:spPr>
          <a:xfrm>
            <a:off x="1754795" y="851215"/>
            <a:ext cx="668593" cy="289130"/>
          </a:xfrm>
          <a:prstGeom prst="downArrow">
            <a:avLst/>
          </a:prstGeom>
          <a:blipFill rotWithShape="1">
            <a:blip r:embed="rId3"/>
            <a:srcRect/>
            <a:tile tx="0" ty="0" sx="100000" sy="100000" flip="none" algn="tl"/>
          </a:blip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9" name="Стрелка вниз 14">
            <a:extLst>
              <a:ext uri="{FF2B5EF4-FFF2-40B4-BE49-F238E27FC236}">
                <a16:creationId xmlns:a16="http://schemas.microsoft.com/office/drawing/2014/main" id="{7E52F6FE-97E9-EBCA-4830-B1BA94E4AD67}"/>
              </a:ext>
            </a:extLst>
          </p:cNvPr>
          <p:cNvSpPr/>
          <p:nvPr/>
        </p:nvSpPr>
        <p:spPr>
          <a:xfrm>
            <a:off x="9923310" y="817060"/>
            <a:ext cx="668593" cy="289130"/>
          </a:xfrm>
          <a:prstGeom prst="downArrow">
            <a:avLst/>
          </a:prstGeom>
          <a:blipFill rotWithShape="1">
            <a:blip r:embed="rId3"/>
            <a:srcRect/>
            <a:tile tx="0" ty="0" sx="100000" sy="100000" flip="none" algn="tl"/>
          </a:blip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21B3E59-42B6-9496-6267-5E16CDE7D858}"/>
              </a:ext>
            </a:extLst>
          </p:cNvPr>
          <p:cNvSpPr/>
          <p:nvPr/>
        </p:nvSpPr>
        <p:spPr>
          <a:xfrm>
            <a:off x="8773097" y="1211529"/>
            <a:ext cx="2969018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 муниципальном уровне 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13EBD338-C99F-E20B-81A0-700FD09284CE}"/>
              </a:ext>
            </a:extLst>
          </p:cNvPr>
          <p:cNvSpPr/>
          <p:nvPr/>
        </p:nvSpPr>
        <p:spPr>
          <a:xfrm>
            <a:off x="4881800" y="1198594"/>
            <a:ext cx="2706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 региональном уровне</a:t>
            </a:r>
            <a:endParaRPr lang="ru-RU" dirty="0"/>
          </a:p>
        </p:txBody>
      </p:sp>
      <p:sp>
        <p:nvSpPr>
          <p:cNvPr id="12" name="Стрелка вниз 17">
            <a:extLst>
              <a:ext uri="{FF2B5EF4-FFF2-40B4-BE49-F238E27FC236}">
                <a16:creationId xmlns:a16="http://schemas.microsoft.com/office/drawing/2014/main" id="{DFCFF585-010A-B2F6-BAA0-267634A85B15}"/>
              </a:ext>
            </a:extLst>
          </p:cNvPr>
          <p:cNvSpPr/>
          <p:nvPr/>
        </p:nvSpPr>
        <p:spPr>
          <a:xfrm>
            <a:off x="5829052" y="816398"/>
            <a:ext cx="668593" cy="289130"/>
          </a:xfrm>
          <a:prstGeom prst="downArrow">
            <a:avLst/>
          </a:prstGeom>
          <a:blipFill rotWithShape="1">
            <a:blip r:embed="rId3"/>
            <a:srcRect/>
            <a:tile tx="0" ty="0" sx="100000" sy="100000" flip="none" algn="tl"/>
          </a:blip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1F5CB649-84DB-3D43-1C79-D7425BD533FC}"/>
              </a:ext>
            </a:extLst>
          </p:cNvPr>
          <p:cNvSpPr/>
          <p:nvPr/>
        </p:nvSpPr>
        <p:spPr>
          <a:xfrm>
            <a:off x="4221476" y="1695847"/>
            <a:ext cx="4037621" cy="401103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90513" lvl="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630555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тематические доклады на комплексных совещаниях и семинарах</a:t>
            </a:r>
          </a:p>
          <a:p>
            <a:pPr marL="290513" lvl="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630555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 методических семинара «ФГИС «Моя школа». (Троицкий ГО и МР, Магнитогорский ГО)</a:t>
            </a:r>
          </a:p>
          <a:p>
            <a:pPr marL="290513" lvl="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630555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конкурс педагогического мастерства «Амбассадоры цифры»</a:t>
            </a:r>
          </a:p>
          <a:p>
            <a:pPr marL="290513" lvl="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630555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два опроса на уровне региона (март, май) среди педагогических работников, пользователей системы	</a:t>
            </a:r>
          </a:p>
          <a:p>
            <a:pPr marL="290513" lvl="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630555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региональный чат поддержки педагогических работников, </a:t>
            </a:r>
          </a:p>
          <a:p>
            <a:pPr marL="290513" lvl="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630555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специализированный раздел на сайте ГБУ ДПО ЧИРО</a:t>
            </a:r>
          </a:p>
          <a:p>
            <a:pPr marL="290513" lvl="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630555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 информационно-образовательной платформе «Отличная школа74.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ru</a:t>
            </a: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»</a:t>
            </a:r>
          </a:p>
          <a:p>
            <a:pPr marL="290513" lvl="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630555" algn="l"/>
              </a:tabLs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включение тематики в КПК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4E25448-9939-B22A-F9B4-D196B31EAE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3716" y="4051221"/>
            <a:ext cx="3327778" cy="16556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337295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>
            <a:extLst>
              <a:ext uri="{FF2B5EF4-FFF2-40B4-BE49-F238E27FC236}">
                <a16:creationId xmlns:a16="http://schemas.microsoft.com/office/drawing/2014/main" id="{6AD041E4-E51D-F443-DB63-602DF3766D07}"/>
              </a:ext>
            </a:extLst>
          </p:cNvPr>
          <p:cNvSpPr txBox="1">
            <a:spLocks/>
          </p:cNvSpPr>
          <p:nvPr/>
        </p:nvSpPr>
        <p:spPr>
          <a:xfrm>
            <a:off x="2320413" y="567848"/>
            <a:ext cx="9645445" cy="656590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50850" algn="ctr" fontAlgn="base">
              <a:spcAft>
                <a:spcPct val="0"/>
              </a:spcAft>
              <a:defRPr/>
            </a:pPr>
            <a:r>
              <a:rPr lang="ru-RU" sz="1800" b="1"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/>
            </a:r>
            <a:br>
              <a:rPr lang="ru-RU" sz="1800" b="1"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</a:br>
            <a:endParaRPr lang="ru-RU" sz="1800" b="1" dirty="0">
              <a:latin typeface="Arial" panose="020B0604020202020204" pitchFamily="34" charset="0"/>
              <a:ea typeface="Open Sans Condensed Light" panose="020B0306030504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1F5DB49-2CD0-D147-57A7-E7A5850E86FE}"/>
              </a:ext>
            </a:extLst>
          </p:cNvPr>
          <p:cNvSpPr/>
          <p:nvPr/>
        </p:nvSpPr>
        <p:spPr>
          <a:xfrm>
            <a:off x="471948" y="5490466"/>
            <a:ext cx="115922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EFFA889-8AC9-C289-FD89-AB7CC8C87B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173" t="14021" r="7726" b="22597"/>
          <a:stretch/>
        </p:blipFill>
        <p:spPr>
          <a:xfrm>
            <a:off x="1022555" y="1340517"/>
            <a:ext cx="10274710" cy="4355692"/>
          </a:xfrm>
          <a:prstGeom prst="rect">
            <a:avLst/>
          </a:prstGeom>
          <a:ln>
            <a:solidFill>
              <a:srgbClr val="384997"/>
            </a:solidFill>
          </a:ln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FF8CCDE-F068-AD4A-F846-CC8AB830B274}"/>
              </a:ext>
            </a:extLst>
          </p:cNvPr>
          <p:cNvSpPr/>
          <p:nvPr/>
        </p:nvSpPr>
        <p:spPr>
          <a:xfrm>
            <a:off x="2753032" y="213905"/>
            <a:ext cx="77969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2D3C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Достижение нормативных показателей по использованию платформы «</a:t>
            </a:r>
            <a:r>
              <a:rPr lang="ru-RU" sz="2000" b="1" dirty="0" err="1">
                <a:solidFill>
                  <a:srgbClr val="2D3C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Сферум</a:t>
            </a:r>
            <a:r>
              <a:rPr lang="ru-RU" sz="2000" b="1" dirty="0">
                <a:solidFill>
                  <a:srgbClr val="2D3C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</a:t>
            </a:r>
          </a:p>
        </p:txBody>
      </p:sp>
    </p:spTree>
    <p:extLst>
      <p:ext uri="{BB962C8B-B14F-4D97-AF65-F5344CB8AC3E}">
        <p14:creationId xmlns:p14="http://schemas.microsoft.com/office/powerpoint/2010/main" val="1722042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>
            <a:extLst>
              <a:ext uri="{FF2B5EF4-FFF2-40B4-BE49-F238E27FC236}">
                <a16:creationId xmlns:a16="http://schemas.microsoft.com/office/drawing/2014/main" id="{0D84DEE6-D1B7-FB39-54BF-933E68845829}"/>
              </a:ext>
            </a:extLst>
          </p:cNvPr>
          <p:cNvSpPr txBox="1">
            <a:spLocks/>
          </p:cNvSpPr>
          <p:nvPr/>
        </p:nvSpPr>
        <p:spPr>
          <a:xfrm>
            <a:off x="2320413" y="567848"/>
            <a:ext cx="9645445" cy="656590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50850" algn="ctr" fontAlgn="base">
              <a:spcAft>
                <a:spcPct val="0"/>
              </a:spcAft>
              <a:defRPr/>
            </a:pPr>
            <a:r>
              <a:rPr lang="ru-RU" sz="1800" b="1"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/>
            </a:r>
            <a:br>
              <a:rPr lang="ru-RU" sz="1800" b="1"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</a:br>
            <a:endParaRPr lang="ru-RU" sz="1800" b="1" dirty="0">
              <a:latin typeface="Arial" panose="020B0604020202020204" pitchFamily="34" charset="0"/>
              <a:ea typeface="Open Sans Condensed Light" panose="020B0306030504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A4FEF74-AF29-330E-DB6A-00619AB860BC}"/>
              </a:ext>
            </a:extLst>
          </p:cNvPr>
          <p:cNvSpPr/>
          <p:nvPr/>
        </p:nvSpPr>
        <p:spPr>
          <a:xfrm>
            <a:off x="2939844" y="329175"/>
            <a:ext cx="77969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2D3C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интеграции и выгрузки данных в федеральные информационные системы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8E7FA5E-721F-532C-4DAE-FB78A639DF18}"/>
              </a:ext>
            </a:extLst>
          </p:cNvPr>
          <p:cNvSpPr/>
          <p:nvPr/>
        </p:nvSpPr>
        <p:spPr>
          <a:xfrm>
            <a:off x="340548" y="2429937"/>
            <a:ext cx="461132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Школьное портфолио ученика </a:t>
            </a:r>
          </a:p>
          <a:p>
            <a:pPr algn="ctr"/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содержит информацию об успеваемости и посещаемости, о достижениях обучающегося и ключевых событиях (родительское собрание, олимпиада…)</a:t>
            </a:r>
            <a:endParaRPr lang="ru-RU" sz="1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8BAD745-C439-F6E9-9552-63F61F30AF51}"/>
              </a:ext>
            </a:extLst>
          </p:cNvPr>
          <p:cNvSpPr/>
          <p:nvPr/>
        </p:nvSpPr>
        <p:spPr>
          <a:xfrm>
            <a:off x="389709" y="1463111"/>
            <a:ext cx="45621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Витрины данных – безопасный способ передачи сведений для формирования Школьного портфолио </a:t>
            </a:r>
          </a:p>
        </p:txBody>
      </p:sp>
      <p:pic>
        <p:nvPicPr>
          <p:cNvPr id="7" name="Рисунок 6" descr="C:\Users\TOrehova\Desktop\Безымянный.png">
            <a:extLst>
              <a:ext uri="{FF2B5EF4-FFF2-40B4-BE49-F238E27FC236}">
                <a16:creationId xmlns:a16="http://schemas.microsoft.com/office/drawing/2014/main" id="{3F8DA6A8-FC6F-88D6-3474-9C737476CE0A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0" t="7242" r="8889" b="11904"/>
          <a:stretch/>
        </p:blipFill>
        <p:spPr bwMode="auto">
          <a:xfrm>
            <a:off x="636851" y="4136124"/>
            <a:ext cx="4067883" cy="2228166"/>
          </a:xfrm>
          <a:prstGeom prst="rect">
            <a:avLst/>
          </a:prstGeom>
          <a:ln w="9525">
            <a:solidFill>
              <a:srgbClr val="00206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758207C-2B1A-541B-90AE-67BC06A5EB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9875" y="1611851"/>
            <a:ext cx="6574702" cy="3887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148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>
            <a:extLst>
              <a:ext uri="{FF2B5EF4-FFF2-40B4-BE49-F238E27FC236}">
                <a16:creationId xmlns:a16="http://schemas.microsoft.com/office/drawing/2014/main" id="{B0FC325C-061A-3806-F373-90F9A6983653}"/>
              </a:ext>
            </a:extLst>
          </p:cNvPr>
          <p:cNvSpPr txBox="1">
            <a:spLocks/>
          </p:cNvSpPr>
          <p:nvPr/>
        </p:nvSpPr>
        <p:spPr>
          <a:xfrm>
            <a:off x="1945659" y="492897"/>
            <a:ext cx="9645445" cy="656590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50850" algn="ctr" fontAlgn="base">
              <a:spcAft>
                <a:spcPct val="0"/>
              </a:spcAft>
              <a:defRPr/>
            </a:pPr>
            <a:r>
              <a:rPr lang="ru-RU" sz="1800" b="1"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/>
            </a:r>
            <a:br>
              <a:rPr lang="ru-RU" sz="1800" b="1"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</a:br>
            <a:endParaRPr lang="ru-RU" sz="1800" b="1" dirty="0">
              <a:latin typeface="Arial" panose="020B0604020202020204" pitchFamily="34" charset="0"/>
              <a:ea typeface="Open Sans Condensed Light" panose="020B0306030504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A5E1349-E5BD-FB75-2AAE-4E9A1F30CFD9}"/>
              </a:ext>
            </a:extLst>
          </p:cNvPr>
          <p:cNvSpPr/>
          <p:nvPr/>
        </p:nvSpPr>
        <p:spPr>
          <a:xfrm>
            <a:off x="2338949" y="221209"/>
            <a:ext cx="82394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2D3C7B"/>
                </a:solidFill>
                <a:latin typeface="Arial" panose="020B0604020202020204" pitchFamily="34" charset="0"/>
                <a:cs typeface="Arial" panose="020B0604020202020204" pitchFamily="34" charset="0"/>
                <a:sym typeface="Bebas"/>
              </a:rPr>
              <a:t>Информационное, организационное и методическое сопровождение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05F8243-3B56-9F4C-0F89-BACBC76B19FF}"/>
              </a:ext>
            </a:extLst>
          </p:cNvPr>
          <p:cNvSpPr/>
          <p:nvPr/>
        </p:nvSpPr>
        <p:spPr>
          <a:xfrm>
            <a:off x="1867000" y="2548463"/>
            <a:ext cx="93996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Проведение семинаров по вопросам функционирования информационных систем: подготовка к приемным кампаниям в школу и ДОЛ, работа в ФГИС «Моя школа» и «</a:t>
            </a:r>
            <a:r>
              <a:rPr lang="ru-RU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Сферум</a:t>
            </a:r>
            <a:r>
              <a:rPr lang="ru-RU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», работа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 Региональном навигаторе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41E389-6BDF-F128-9499-861C5AE17E22}"/>
              </a:ext>
            </a:extLst>
          </p:cNvPr>
          <p:cNvSpPr txBox="1"/>
          <p:nvPr/>
        </p:nvSpPr>
        <p:spPr>
          <a:xfrm>
            <a:off x="657630" y="2510880"/>
            <a:ext cx="1012723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Helvetica Light"/>
                <a:cs typeface="Arial" panose="020B0604020202020204" pitchFamily="34" charset="0"/>
                <a:sym typeface="Helvetica Light"/>
              </a:rPr>
              <a:t>6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D7664B-C445-E3D7-8CF1-41A806AE9D8F}"/>
              </a:ext>
            </a:extLst>
          </p:cNvPr>
          <p:cNvSpPr txBox="1"/>
          <p:nvPr/>
        </p:nvSpPr>
        <p:spPr>
          <a:xfrm>
            <a:off x="657630" y="3547700"/>
            <a:ext cx="1012723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 defTabSz="825500" hangingPunct="0"/>
            <a:r>
              <a:rPr lang="ru-RU" sz="4000" dirty="0">
                <a:solidFill>
                  <a:srgbClr val="000000"/>
                </a:solidFill>
                <a:latin typeface="Arial" panose="020B0604020202020204" pitchFamily="34" charset="0"/>
                <a:ea typeface="Helvetica Light"/>
                <a:cs typeface="Arial" panose="020B0604020202020204" pitchFamily="34" charset="0"/>
                <a:sym typeface="Helvetica Light"/>
              </a:rPr>
              <a:t>4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AC1904B-E5E8-46B0-057C-90AF53A03884}"/>
              </a:ext>
            </a:extLst>
          </p:cNvPr>
          <p:cNvSpPr/>
          <p:nvPr/>
        </p:nvSpPr>
        <p:spPr>
          <a:xfrm>
            <a:off x="1867001" y="3725196"/>
            <a:ext cx="92423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Разработка (обновление) инструкций для пользователей ГИС «Образование в Челябинской области»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7CC6308-5E1A-865F-5642-E7A916C875C7}"/>
              </a:ext>
            </a:extLst>
          </p:cNvPr>
          <p:cNvSpPr/>
          <p:nvPr/>
        </p:nvSpPr>
        <p:spPr>
          <a:xfrm>
            <a:off x="1945659" y="1465251"/>
            <a:ext cx="94143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Разработка проектов распорядительных документов, регламентирующих вопросы функционирования ГИС «Образование в Челябинской области»: план функционирования на 2024 год, планы подготовки к приемным кампаниям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264FB6-70FA-E722-CD95-0B1625806B16}"/>
              </a:ext>
            </a:extLst>
          </p:cNvPr>
          <p:cNvSpPr txBox="1"/>
          <p:nvPr/>
        </p:nvSpPr>
        <p:spPr>
          <a:xfrm>
            <a:off x="657631" y="1332085"/>
            <a:ext cx="1012723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Helvetica Light"/>
                <a:cs typeface="Arial" panose="020B0604020202020204" pitchFamily="34" charset="0"/>
                <a:sym typeface="Helvetica Light"/>
              </a:rPr>
              <a:t>4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28F531E-4829-3831-B376-1BF90F48F694}"/>
              </a:ext>
            </a:extLst>
          </p:cNvPr>
          <p:cNvSpPr/>
          <p:nvPr/>
        </p:nvSpPr>
        <p:spPr>
          <a:xfrm>
            <a:off x="1867001" y="4661013"/>
            <a:ext cx="93996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Работа с данными ГИС «Образование» и предоставление отчетов по стандартным и специальным формам: проведение мониторингов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4627715-784E-AE1D-1744-1A770016BED7}"/>
              </a:ext>
            </a:extLst>
          </p:cNvPr>
          <p:cNvSpPr txBox="1"/>
          <p:nvPr/>
        </p:nvSpPr>
        <p:spPr>
          <a:xfrm>
            <a:off x="657629" y="4527643"/>
            <a:ext cx="1012723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 defTabSz="825500" hangingPunct="0"/>
            <a:r>
              <a:rPr lang="ru-RU" sz="4000" dirty="0">
                <a:solidFill>
                  <a:srgbClr val="000000"/>
                </a:solidFill>
                <a:latin typeface="Arial" panose="020B0604020202020204" pitchFamily="34" charset="0"/>
                <a:ea typeface="Helvetica Light"/>
                <a:cs typeface="Arial" panose="020B0604020202020204" pitchFamily="34" charset="0"/>
                <a:sym typeface="Helvetica Light"/>
              </a:rPr>
              <a:t>12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7FFE111-36A6-00DB-1AA6-1A8076DF5C63}"/>
              </a:ext>
            </a:extLst>
          </p:cNvPr>
          <p:cNvSpPr/>
          <p:nvPr/>
        </p:nvSpPr>
        <p:spPr>
          <a:xfrm>
            <a:off x="1473708" y="5591524"/>
            <a:ext cx="9104673" cy="841256"/>
          </a:xfrm>
          <a:prstGeom prst="rect">
            <a:avLst/>
          </a:prstGeom>
          <a:noFill/>
          <a:ln w="12700" cap="flat">
            <a:solidFill>
              <a:srgbClr val="384997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 defTabSz="825500" hangingPunct="0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Координация деятельности межмуниципальной группы № 2</a:t>
            </a:r>
          </a:p>
          <a:p>
            <a:pPr algn="ctr" defTabSz="825500" hangingPunct="0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по обмену эффективными практиками, направленными на повышение «цифровой зрелости» образовательной системы, развитие возможностей управления</a:t>
            </a:r>
          </a:p>
        </p:txBody>
      </p:sp>
    </p:spTree>
    <p:extLst>
      <p:ext uri="{BB962C8B-B14F-4D97-AF65-F5344CB8AC3E}">
        <p14:creationId xmlns:p14="http://schemas.microsoft.com/office/powerpoint/2010/main" val="17098886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 Light/Constantia">
      <a:majorFont>
        <a:latin typeface="Calibri Light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 panose="02030602050306030303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1838</TotalTime>
  <Words>1416</Words>
  <Application>Microsoft Office PowerPoint</Application>
  <PresentationFormat>Широкоэкранный</PresentationFormat>
  <Paragraphs>181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28" baseType="lpstr">
      <vt:lpstr>Arial</vt:lpstr>
      <vt:lpstr>Bebas</vt:lpstr>
      <vt:lpstr>Book Antiqua</vt:lpstr>
      <vt:lpstr>Calibri</vt:lpstr>
      <vt:lpstr>Calibri Light</vt:lpstr>
      <vt:lpstr>Constantia</vt:lpstr>
      <vt:lpstr>Helvetica Light</vt:lpstr>
      <vt:lpstr>Jost</vt:lpstr>
      <vt:lpstr>Open Sans Condensed Light</vt:lpstr>
      <vt:lpstr>Times New Roman</vt:lpstr>
      <vt:lpstr>Wingdings</vt:lpstr>
      <vt:lpstr>Тема Office</vt:lpstr>
      <vt:lpstr>1_Специальное оформление</vt:lpstr>
      <vt:lpstr>Специальное оформление</vt:lpstr>
      <vt:lpstr>О промежуточных результатах сопровождения информационного обеспечения, цифровизации и цифровой трансформации системы образования Челябинской области в 2024 году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ПользовательПК</dc:creator>
  <cp:lastModifiedBy>Борченко Ирина Дмитриевна</cp:lastModifiedBy>
  <cp:revision>160</cp:revision>
  <dcterms:created xsi:type="dcterms:W3CDTF">2022-08-03T05:46:25Z</dcterms:created>
  <dcterms:modified xsi:type="dcterms:W3CDTF">2024-05-28T08:12:05Z</dcterms:modified>
</cp:coreProperties>
</file>