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12"/>
  </p:notesMasterIdLst>
  <p:sldIdLst>
    <p:sldId id="266" r:id="rId4"/>
    <p:sldId id="265" r:id="rId5"/>
    <p:sldId id="270" r:id="rId6"/>
    <p:sldId id="269" r:id="rId7"/>
    <p:sldId id="276" r:id="rId8"/>
    <p:sldId id="278" r:id="rId9"/>
    <p:sldId id="275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CB0"/>
    <a:srgbClr val="264796"/>
    <a:srgbClr val="E31E24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77" d="100"/>
          <a:sy n="77" d="100"/>
        </p:scale>
        <p:origin x="65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699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+2.11_&#1087;&#1088;&#1080;&#1083;&#1086;&#1078;&#1077;&#1085;&#1080;&#1077;.docx" TargetMode="External"/><Relationship Id="rId2" Type="http://schemas.openxmlformats.org/officeDocument/2006/relationships/hyperlink" Target="+4.12%20&#1087;&#1088;&#1080;&#1083;&#1086;&#1078;&#1077;&#1085;&#1080;&#1077;.docx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  <a:t>О печатных изданиях ГБУ ДПО «ЧИРО» по актуальным аспектам дополнительного профессионального образования, </a:t>
            </a:r>
            <a:b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</a:br>
            <a: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  <a:t>планируемых  к публикации</a:t>
            </a:r>
            <a:r>
              <a:rPr lang="ru-RU" sz="24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sz="1800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Скочилова Е.Ю., </a:t>
            </a: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начальник отдела  научно-методического </a:t>
            </a:r>
          </a:p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обеспечения дополнительного профессионального</a:t>
            </a:r>
          </a:p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 образования ГБУ ДПО «ЧИРО</a:t>
            </a:r>
            <a:r>
              <a:rPr lang="ru-RU" altLang="ru-RU" sz="18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200416"/>
            <a:ext cx="10371667" cy="1619697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Times New Roman" panose="02020603050405020304" pitchFamily="18" charset="0"/>
              </a:rPr>
              <a:t>Подготовка учебно-методической и научно-методической продукции ГБУ ДПО «ЧИРО»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099" y="1578279"/>
            <a:ext cx="11624153" cy="4898721"/>
          </a:xfrm>
        </p:spPr>
        <p:txBody>
          <a:bodyPr numCol="1"/>
          <a:lstStyle/>
          <a:p>
            <a:pPr marL="0" lvl="0" indent="357188" algn="just"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spc="-10" dirty="0">
                <a:solidFill>
                  <a:prstClr val="black"/>
                </a:solidFill>
                <a:ea typeface="Times New Roman" panose="02020603050405020304" pitchFamily="18" charset="0"/>
              </a:rPr>
              <a:t>С целью обеспечения научно-методических и учебно-методических условий реализации дополнительных профессиональных программ </a:t>
            </a: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</a:rPr>
              <a:t>в рамках государственной работы</a:t>
            </a:r>
            <a:r>
              <a:rPr lang="ru-RU" sz="2400" dirty="0">
                <a:solidFill>
                  <a:prstClr val="black"/>
                </a:solidFill>
                <a:ea typeface="Times New Roman" panose="02020603050405020304" pitchFamily="18" charset="0"/>
              </a:rPr>
              <a:t> «</a:t>
            </a: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</a:rPr>
              <a:t>Методическое обеспечение образовательной деятельности» по направлению редакционно-издательской и типографской деятельности</a:t>
            </a:r>
          </a:p>
          <a:p>
            <a:pPr marL="0" lvl="0" indent="0" algn="just">
              <a:buNone/>
              <a:tabLst>
                <a:tab pos="630555" algn="l"/>
              </a:tabLst>
            </a:pPr>
            <a:endParaRPr lang="ru-RU" dirty="0">
              <a:solidFill>
                <a:prstClr val="black"/>
              </a:solidFill>
              <a:ea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dirty="0"/>
              <a:t>План издания печатной учебно-методической и научно – методической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продукции ГБУ ДПО «ЧИРО» на 2024 год (приказ ГБУ ДПО «ЧИРО» от 16.02.2024 г. № 200 – ОД)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7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942" y="0"/>
            <a:ext cx="10649791" cy="1215025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  <a:cs typeface="Times New Roman" panose="02020603050405020304" pitchFamily="18" charset="0"/>
              </a:rPr>
              <a:t>Подготовка учебно-методической и научно-методической продукции ГБУ ДПО «ЧИРО»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411" y="1027135"/>
            <a:ext cx="11098060" cy="544986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70C0"/>
                </a:solidFill>
              </a:rPr>
              <a:t>в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I</a:t>
            </a:r>
            <a:r>
              <a:rPr lang="en-US" b="1" dirty="0">
                <a:solidFill>
                  <a:srgbClr val="0070C0"/>
                </a:solidFill>
              </a:rPr>
              <a:t>I</a:t>
            </a:r>
            <a:r>
              <a:rPr lang="ru-RU" b="1" dirty="0">
                <a:solidFill>
                  <a:srgbClr val="0070C0"/>
                </a:solidFill>
              </a:rPr>
              <a:t> квартале </a:t>
            </a:r>
            <a:r>
              <a:rPr lang="ru-RU" b="1" dirty="0" smtClean="0">
                <a:solidFill>
                  <a:srgbClr val="0070C0"/>
                </a:solidFill>
              </a:rPr>
              <a:t>(май)  и </a:t>
            </a:r>
            <a:r>
              <a:rPr lang="en-US" b="1" dirty="0" smtClean="0">
                <a:solidFill>
                  <a:srgbClr val="0070C0"/>
                </a:solidFill>
              </a:rPr>
              <a:t>III </a:t>
            </a:r>
            <a:r>
              <a:rPr lang="ru-RU" b="1" dirty="0" smtClean="0">
                <a:solidFill>
                  <a:srgbClr val="0070C0"/>
                </a:solidFill>
              </a:rPr>
              <a:t>квартале (июнь) 2024 </a:t>
            </a:r>
            <a:r>
              <a:rPr lang="ru-RU" b="1" dirty="0">
                <a:solidFill>
                  <a:srgbClr val="0070C0"/>
                </a:solidFill>
              </a:rPr>
              <a:t>года </a:t>
            </a:r>
          </a:p>
          <a:p>
            <a:pPr marL="0" indent="0" algn="ctr">
              <a:buNone/>
            </a:pPr>
            <a:r>
              <a:rPr lang="ru-RU" dirty="0"/>
              <a:t>подготовлены к публикации </a:t>
            </a:r>
            <a:r>
              <a:rPr lang="ru-RU" b="1" dirty="0" smtClean="0">
                <a:solidFill>
                  <a:srgbClr val="FF0000"/>
                </a:solidFill>
              </a:rPr>
              <a:t>22 издания 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/>
              <a:t>учебно-методического и научно-методического характера</a:t>
            </a:r>
          </a:p>
          <a:p>
            <a:pPr marL="571500" indent="-342900" algn="just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sz="2400" spc="-10" dirty="0" smtClean="0">
                <a:ea typeface="Times New Roman" panose="02020603050405020304" pitchFamily="18" charset="0"/>
              </a:rPr>
              <a:t>официальное издание – </a:t>
            </a:r>
            <a:r>
              <a:rPr lang="ru-RU" sz="2400" spc="-10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2</a:t>
            </a:r>
          </a:p>
          <a:p>
            <a:pPr marL="571500" indent="-342900" algn="just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sz="2400" spc="-10" dirty="0" smtClean="0">
                <a:ea typeface="Times New Roman" panose="02020603050405020304" pitchFamily="18" charset="0"/>
              </a:rPr>
              <a:t> </a:t>
            </a:r>
            <a:r>
              <a:rPr lang="ru-RU" sz="2400" spc="-10" dirty="0">
                <a:ea typeface="Times New Roman" panose="02020603050405020304" pitchFamily="18" charset="0"/>
              </a:rPr>
              <a:t>производственно-практическое издание – </a:t>
            </a:r>
            <a:r>
              <a:rPr lang="ru-RU" sz="2400" spc="-10" dirty="0">
                <a:solidFill>
                  <a:srgbClr val="FF0000"/>
                </a:solidFill>
                <a:ea typeface="Times New Roman" panose="02020603050405020304" pitchFamily="18" charset="0"/>
              </a:rPr>
              <a:t>7</a:t>
            </a:r>
            <a:r>
              <a:rPr lang="ru-RU" sz="2400" spc="-10" dirty="0">
                <a:ea typeface="Times New Roman" panose="02020603050405020304" pitchFamily="18" charset="0"/>
              </a:rPr>
              <a:t> (</a:t>
            </a:r>
            <a:r>
              <a:rPr lang="ru-RU" sz="2400" i="1" spc="-10" dirty="0">
                <a:ea typeface="Times New Roman" panose="02020603050405020304" pitchFamily="18" charset="0"/>
              </a:rPr>
              <a:t>методические рекомендации – 5, сборник методических материалов – 1, инструктивно-методические </a:t>
            </a:r>
            <a:r>
              <a:rPr lang="ru-RU" sz="2400" i="1" spc="-10" dirty="0" smtClean="0">
                <a:ea typeface="Times New Roman" panose="02020603050405020304" pitchFamily="18" charset="0"/>
              </a:rPr>
              <a:t>материалы – </a:t>
            </a:r>
            <a:r>
              <a:rPr lang="ru-RU" sz="2400" i="1" spc="-10" dirty="0">
                <a:ea typeface="Times New Roman" panose="02020603050405020304" pitchFamily="18" charset="0"/>
              </a:rPr>
              <a:t>1</a:t>
            </a:r>
            <a:r>
              <a:rPr lang="ru-RU" sz="2400" i="1" spc="-10" dirty="0" smtClean="0">
                <a:ea typeface="Times New Roman" panose="02020603050405020304" pitchFamily="18" charset="0"/>
              </a:rPr>
              <a:t>)</a:t>
            </a:r>
          </a:p>
          <a:p>
            <a:pPr marL="571500" indent="-342900" algn="just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sz="2400" spc="-10" dirty="0" smtClean="0">
                <a:ea typeface="Times New Roman" panose="02020603050405020304" pitchFamily="18" charset="0"/>
              </a:rPr>
              <a:t> </a:t>
            </a:r>
            <a:r>
              <a:rPr lang="ru-RU" sz="2400" spc="-10" dirty="0">
                <a:ea typeface="Times New Roman" panose="02020603050405020304" pitchFamily="18" charset="0"/>
              </a:rPr>
              <a:t>учебное издание – </a:t>
            </a:r>
            <a:r>
              <a:rPr lang="ru-RU" sz="2400" spc="-10" dirty="0">
                <a:solidFill>
                  <a:srgbClr val="FF0000"/>
                </a:solidFill>
                <a:ea typeface="Times New Roman" panose="02020603050405020304" pitchFamily="18" charset="0"/>
              </a:rPr>
              <a:t>6</a:t>
            </a:r>
            <a:r>
              <a:rPr lang="ru-RU" sz="2400" spc="-10" dirty="0"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(практикум – 1, учебное пособие </a:t>
            </a:r>
            <a:r>
              <a:rPr lang="ru-RU" sz="2400" spc="-10" dirty="0">
                <a:ea typeface="Times New Roman" panose="02020603050405020304" pitchFamily="18" charset="0"/>
              </a:rPr>
              <a:t>– 1,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  учебная программа </a:t>
            </a:r>
            <a:r>
              <a:rPr lang="ru-RU" sz="2400" spc="-10" dirty="0">
                <a:ea typeface="Times New Roman" panose="02020603050405020304" pitchFamily="18" charset="0"/>
              </a:rPr>
              <a:t>– 2, рабочая тетрадь – 2</a:t>
            </a:r>
            <a:r>
              <a:rPr lang="ru-RU" sz="2400" spc="-10" dirty="0" smtClean="0">
                <a:ea typeface="Times New Roman" panose="02020603050405020304" pitchFamily="18" charset="0"/>
              </a:rPr>
              <a:t>) </a:t>
            </a:r>
          </a:p>
          <a:p>
            <a:pPr marL="571500" indent="-342900" algn="just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sz="2400" spc="-10" dirty="0" smtClean="0">
                <a:ea typeface="Times New Roman" panose="02020603050405020304" pitchFamily="18" charset="0"/>
              </a:rPr>
              <a:t>научное издание – </a:t>
            </a:r>
            <a:r>
              <a:rPr lang="ru-RU" sz="2400" spc="-10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6</a:t>
            </a:r>
            <a:r>
              <a:rPr lang="ru-RU" sz="2400" spc="-10" dirty="0" smtClean="0">
                <a:ea typeface="Times New Roman" panose="02020603050405020304" pitchFamily="18" charset="0"/>
              </a:rPr>
              <a:t> </a:t>
            </a:r>
            <a:r>
              <a:rPr lang="ru-RU" sz="2400" spc="-10" dirty="0">
                <a:ea typeface="Times New Roman" panose="02020603050405020304" pitchFamily="18" charset="0"/>
              </a:rPr>
              <a:t>(материалы конференций – 3, журналы – 2, </a:t>
            </a:r>
            <a:r>
              <a:rPr lang="ru-RU" sz="2400" spc="-10" dirty="0" smtClean="0">
                <a:ea typeface="Times New Roman" panose="02020603050405020304" pitchFamily="18" charset="0"/>
              </a:rPr>
              <a:t>методика  </a:t>
            </a:r>
            <a:r>
              <a:rPr lang="ru-RU" sz="2400" spc="-10" dirty="0">
                <a:ea typeface="Times New Roman" panose="02020603050405020304" pitchFamily="18" charset="0"/>
              </a:rPr>
              <a:t>– 1</a:t>
            </a:r>
            <a:r>
              <a:rPr lang="ru-RU" sz="2400" spc="-10" dirty="0" smtClean="0">
                <a:ea typeface="Times New Roman" panose="02020603050405020304" pitchFamily="18" charset="0"/>
              </a:rPr>
              <a:t>)</a:t>
            </a:r>
          </a:p>
          <a:p>
            <a:pPr marL="571500" indent="-342900" algn="just"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630555" algn="l"/>
              </a:tabLst>
            </a:pPr>
            <a:r>
              <a:rPr lang="ru-RU" sz="2400" spc="-10" dirty="0" smtClean="0">
                <a:ea typeface="Times New Roman" panose="02020603050405020304" pitchFamily="18" charset="0"/>
              </a:rPr>
              <a:t>сборник </a:t>
            </a:r>
            <a:r>
              <a:rPr lang="ru-RU" sz="2400" spc="-10" dirty="0">
                <a:ea typeface="Times New Roman" panose="02020603050405020304" pitchFamily="18" charset="0"/>
              </a:rPr>
              <a:t>статистико-аналитической информации – </a:t>
            </a:r>
            <a:r>
              <a:rPr lang="ru-RU" sz="2400" spc="-10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1</a:t>
            </a:r>
            <a:r>
              <a:rPr lang="ru-RU" sz="2400" spc="-10" dirty="0" smtClean="0">
                <a:ea typeface="Times New Roman" panose="02020603050405020304" pitchFamily="18" charset="0"/>
              </a:rPr>
              <a:t> 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/>
              <a:t>      </a:t>
            </a:r>
            <a:r>
              <a:rPr lang="ru-RU" sz="2400" dirty="0" smtClean="0"/>
              <a:t>Разработаны   </a:t>
            </a:r>
            <a:r>
              <a:rPr lang="ru-RU" sz="2400" dirty="0"/>
              <a:t>издания </a:t>
            </a:r>
            <a:r>
              <a:rPr lang="ru-RU" sz="2400" dirty="0" smtClean="0">
                <a:solidFill>
                  <a:srgbClr val="FF0000"/>
                </a:solidFill>
              </a:rPr>
              <a:t>(4) </a:t>
            </a:r>
            <a:r>
              <a:rPr lang="ru-RU" sz="2400" dirty="0"/>
              <a:t>с участием </a:t>
            </a:r>
            <a:r>
              <a:rPr lang="ru-RU" sz="2400" dirty="0" smtClean="0"/>
              <a:t>специалистов образовательных организаций – опорных площадок ГБУ ДПО «ЧИРО».</a:t>
            </a:r>
          </a:p>
          <a:p>
            <a:pPr marL="0" indent="0" algn="just">
              <a:buNone/>
            </a:pPr>
            <a:r>
              <a:rPr lang="ru-RU" dirty="0" smtClean="0"/>
              <a:t>  </a:t>
            </a:r>
            <a:r>
              <a:rPr lang="ru-RU" sz="2600" dirty="0" smtClean="0">
                <a:solidFill>
                  <a:srgbClr val="0E3CB0"/>
                </a:solidFill>
              </a:rPr>
              <a:t>Представленным </a:t>
            </a:r>
            <a:r>
              <a:rPr lang="ru-RU" sz="2600" dirty="0">
                <a:solidFill>
                  <a:srgbClr val="0E3CB0"/>
                </a:solidFill>
              </a:rPr>
              <a:t>печатным изданиям (7) присвоен код ISBN и журналам (2) код ISSN.</a:t>
            </a:r>
          </a:p>
          <a:p>
            <a:pPr marL="0" indent="0" algn="just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8451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237995"/>
            <a:ext cx="10556890" cy="651353"/>
          </a:xfrm>
        </p:spPr>
        <p:txBody>
          <a:bodyPr>
            <a:normAutofit/>
          </a:bodyPr>
          <a:lstStyle/>
          <a:p>
            <a:pPr lvl="0" algn="ctr">
              <a:spcBef>
                <a:spcPts val="0"/>
              </a:spcBef>
              <a:tabLst>
                <a:tab pos="630555" algn="l"/>
              </a:tabLst>
            </a:pPr>
            <a:r>
              <a:rPr lang="ru-RU" sz="2400" b="1" dirty="0">
                <a:solidFill>
                  <a:srgbClr val="0E3CB0"/>
                </a:solidFill>
                <a:latin typeface="+mn-lt"/>
                <a:ea typeface="Times New Roman" panose="02020603050405020304" pitchFamily="18" charset="0"/>
                <a:cs typeface="+mn-cs"/>
              </a:rPr>
              <a:t>Структурные подразделения (16), участвующие в разработке изданий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8826" y="676405"/>
            <a:ext cx="10722281" cy="5887233"/>
          </a:xfrm>
        </p:spPr>
        <p:txBody>
          <a:bodyPr>
            <a:noAutofit/>
          </a:bodyPr>
          <a:lstStyle/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 smtClean="0">
                <a:ea typeface="Times New Roman" panose="02020603050405020304" pitchFamily="18" charset="0"/>
              </a:rPr>
              <a:t>управление </a:t>
            </a:r>
            <a:r>
              <a:rPr lang="ru-RU" sz="2000" dirty="0">
                <a:ea typeface="Times New Roman" panose="02020603050405020304" pitchFamily="18" charset="0"/>
              </a:rPr>
              <a:t>ведомственных информационных систем и цифровой трансформации 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управление воспитания и дополнительного образования, 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центр научно-исследовательской работы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центр непрерывного повышения профессионального мастерства педагогических работников 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региональный информационно-библиотечный центр 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кафедра социально-гуманитарного и этнокультурного </a:t>
            </a:r>
            <a:r>
              <a:rPr lang="ru-RU" sz="2000" dirty="0" smtClean="0">
                <a:ea typeface="Times New Roman" panose="02020603050405020304" pitchFamily="18" charset="0"/>
              </a:rPr>
              <a:t>образования</a:t>
            </a:r>
            <a:endParaRPr lang="ru-RU" sz="2000" dirty="0">
              <a:ea typeface="Times New Roman" panose="02020603050405020304" pitchFamily="18" charset="0"/>
            </a:endParaRP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кафедра филологического образования и родных языков 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кафедра развития дошкольного образования 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кафедра естественно-математических дисциплин 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кафедра управления, экономики и права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кафедра педагогики и психологии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отдел научно-методического обеспечения дополнительного профессионального образования 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отдел информационного обеспечения дополнительного профессионального </a:t>
            </a:r>
            <a:r>
              <a:rPr lang="ru-RU" sz="2000" dirty="0" smtClean="0">
                <a:ea typeface="Times New Roman" panose="02020603050405020304" pitchFamily="18" charset="0"/>
              </a:rPr>
              <a:t>образования</a:t>
            </a:r>
            <a:endParaRPr lang="ru-RU" sz="2000" dirty="0">
              <a:ea typeface="Times New Roman" panose="02020603050405020304" pitchFamily="18" charset="0"/>
            </a:endParaRP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отдел сопровождения экспертизы кадров системы образования 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отдел организационно – контрольный</a:t>
            </a:r>
          </a:p>
          <a:p>
            <a:pPr marL="263525" lvl="0" indent="3556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185738" algn="l"/>
              </a:tabLst>
            </a:pPr>
            <a:r>
              <a:rPr lang="ru-RU" sz="2000" dirty="0">
                <a:ea typeface="Times New Roman" panose="02020603050405020304" pitchFamily="18" charset="0"/>
              </a:rPr>
              <a:t>отдел организационно-технологического обеспечения проведения олимпиад</a:t>
            </a:r>
          </a:p>
          <a:p>
            <a:pPr marL="263525" lvl="0" indent="0" algn="just">
              <a:spcBef>
                <a:spcPts val="0"/>
              </a:spcBef>
              <a:buNone/>
              <a:tabLst>
                <a:tab pos="185738" algn="l"/>
              </a:tabLst>
            </a:pPr>
            <a:endParaRPr lang="ru-RU" sz="2000" b="1" dirty="0" smtClean="0">
              <a:solidFill>
                <a:srgbClr val="0E3CB0"/>
              </a:solidFill>
              <a:ea typeface="Times New Roman" panose="02020603050405020304" pitchFamily="18" charset="0"/>
              <a:hlinkClick r:id="rId2" action="ppaction://hlinkfile"/>
            </a:endParaRPr>
          </a:p>
          <a:p>
            <a:pPr marL="263525" lvl="0" indent="0" algn="just">
              <a:spcBef>
                <a:spcPts val="0"/>
              </a:spcBef>
              <a:buNone/>
              <a:tabLst>
                <a:tab pos="185738" algn="l"/>
              </a:tabLst>
            </a:pPr>
            <a:r>
              <a:rPr lang="ru-RU" sz="2000" b="1" dirty="0" smtClean="0">
                <a:solidFill>
                  <a:srgbClr val="0E3CB0"/>
                </a:solidFill>
                <a:ea typeface="Times New Roman" panose="02020603050405020304" pitchFamily="18" charset="0"/>
                <a:hlinkClick r:id="rId2" action="ppaction://hlinkfile"/>
              </a:rPr>
              <a:t>Структурными </a:t>
            </a:r>
            <a:r>
              <a:rPr lang="ru-RU" sz="2000" b="1" dirty="0">
                <a:solidFill>
                  <a:srgbClr val="0E3CB0"/>
                </a:solidFill>
                <a:ea typeface="Times New Roman" panose="02020603050405020304" pitchFamily="18" charset="0"/>
                <a:hlinkClick r:id="rId2" action="ppaction://hlinkfile"/>
              </a:rPr>
              <a:t>подразделениями подготовлены заявки на печатные издания научно-методического и учебно-методического характера (</a:t>
            </a:r>
            <a:r>
              <a:rPr lang="ru-RU" sz="2000" b="1" dirty="0" smtClean="0">
                <a:solidFill>
                  <a:srgbClr val="0E3CB0"/>
                </a:solidFill>
                <a:ea typeface="Times New Roman" panose="02020603050405020304" pitchFamily="18" charset="0"/>
                <a:hlinkClick r:id="rId2" action="ppaction://hlinkfile"/>
              </a:rPr>
              <a:t>приложение</a:t>
            </a:r>
            <a:r>
              <a:rPr lang="ru-RU" sz="2000" b="1" dirty="0" smtClean="0">
                <a:solidFill>
                  <a:srgbClr val="0E3CB0"/>
                </a:solidFill>
                <a:ea typeface="Times New Roman" panose="02020603050405020304" pitchFamily="18" charset="0"/>
                <a:hlinkClick r:id="rId2" action="ppaction://hlinkfile"/>
              </a:rPr>
              <a:t>).</a:t>
            </a:r>
            <a:endParaRPr lang="ru-RU" sz="2000" b="1" dirty="0">
              <a:solidFill>
                <a:srgbClr val="0E3CB0"/>
              </a:solidFill>
              <a:ea typeface="Times New Roman" panose="02020603050405020304" pitchFamily="18" charset="0"/>
            </a:endParaRPr>
          </a:p>
          <a:p>
            <a:pPr lvl="0" indent="0" algn="ctr">
              <a:buNone/>
              <a:tabLst>
                <a:tab pos="630555" algn="l"/>
              </a:tabLst>
            </a:pPr>
            <a:endParaRPr lang="ru-RU" sz="2000" dirty="0">
              <a:solidFill>
                <a:srgbClr val="4472C4">
                  <a:lumMod val="75000"/>
                </a:srgbClr>
              </a:solidFill>
              <a:ea typeface="Times New Roman" panose="02020603050405020304" pitchFamily="18" charset="0"/>
              <a:hlinkClick r:id="rId3" action="ppaction://hlinkfile"/>
            </a:endParaRP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07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237995"/>
            <a:ext cx="10556890" cy="651353"/>
          </a:xfrm>
        </p:spPr>
        <p:txBody>
          <a:bodyPr>
            <a:normAutofit fontScale="90000"/>
          </a:bodyPr>
          <a:lstStyle/>
          <a:p>
            <a:pPr marL="457200" indent="449580" algn="ctr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E3CB0"/>
                </a:solidFill>
                <a:latin typeface="+mn-lt"/>
                <a:ea typeface="Times New Roman" panose="02020603050405020304" pitchFamily="18" charset="0"/>
              </a:rPr>
              <a:t>Научно-методический журнал </a:t>
            </a:r>
            <a:r>
              <a:rPr lang="ru-RU" sz="2400" b="1" dirty="0">
                <a:solidFill>
                  <a:srgbClr val="0E3CB0"/>
                </a:solidFill>
                <a:latin typeface="+mn-lt"/>
                <a:ea typeface="Times New Roman" panose="02020603050405020304" pitchFamily="18" charset="0"/>
              </a:rPr>
              <a:t>«Научное обеспечение системы повышения квалификации кадров», </a:t>
            </a:r>
            <a:r>
              <a:rPr lang="ru-RU" sz="2400" b="1" dirty="0" smtClean="0">
                <a:solidFill>
                  <a:srgbClr val="0E3CB0"/>
                </a:solidFill>
                <a:latin typeface="+mn-lt"/>
                <a:ea typeface="Times New Roman" panose="02020603050405020304" pitchFamily="18" charset="0"/>
              </a:rPr>
              <a:t>выпуск 2 ( 59).</a:t>
            </a:r>
            <a:r>
              <a:rPr lang="ru-RU" sz="2200" b="1" dirty="0" smtClean="0">
                <a:solidFill>
                  <a:srgbClr val="0E3CB0"/>
                </a:solidFill>
                <a:latin typeface="+mn-lt"/>
                <a:ea typeface="Times New Roman" panose="02020603050405020304" pitchFamily="18" charset="0"/>
              </a:rPr>
              <a:t> ISSN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b="1" dirty="0">
              <a:solidFill>
                <a:srgbClr val="5B9BD5"/>
              </a:solidFill>
              <a:latin typeface="Calibri" panose="020F0502020204030204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995" y="1340285"/>
            <a:ext cx="11674258" cy="4697262"/>
          </a:xfrm>
        </p:spPr>
        <p:txBody>
          <a:bodyPr>
            <a:noAutofit/>
          </a:bodyPr>
          <a:lstStyle/>
          <a:p>
            <a:pPr marL="5715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b="1" dirty="0" smtClean="0">
                <a:ea typeface="Times New Roman" panose="02020603050405020304" pitchFamily="18" charset="0"/>
              </a:rPr>
              <a:t>Вошли </a:t>
            </a:r>
            <a:r>
              <a:rPr lang="ru-RU" sz="2000" b="1" dirty="0">
                <a:ea typeface="Times New Roman" panose="02020603050405020304" pitchFamily="18" charset="0"/>
              </a:rPr>
              <a:t>статьи, представленные авторским составом</a:t>
            </a:r>
            <a:r>
              <a:rPr lang="ru-RU" sz="2000" dirty="0">
                <a:ea typeface="Times New Roman" panose="02020603050405020304" pitchFamily="18" charset="0"/>
              </a:rPr>
              <a:t>: </a:t>
            </a:r>
            <a:r>
              <a:rPr lang="ru-RU" sz="2000" dirty="0" smtClean="0">
                <a:ea typeface="Times New Roman" panose="02020603050405020304" pitchFamily="18" charset="0"/>
              </a:rPr>
              <a:t>члены </a:t>
            </a:r>
            <a:r>
              <a:rPr lang="ru-RU" sz="2000" dirty="0">
                <a:ea typeface="Times New Roman" panose="02020603050405020304" pitchFamily="18" charset="0"/>
              </a:rPr>
              <a:t>экспертного совета ВАК по педагогике и психологии (1), доктора наук (3), кандидаты наук (11). </a:t>
            </a:r>
            <a:r>
              <a:rPr lang="ru-RU" sz="2000" dirty="0" smtClean="0">
                <a:ea typeface="Times New Roman" panose="02020603050405020304" pitchFamily="18" charset="0"/>
              </a:rPr>
              <a:t>Двухлетний </a:t>
            </a:r>
            <a:r>
              <a:rPr lang="ru-RU" sz="2000" dirty="0" err="1">
                <a:ea typeface="Times New Roman" panose="02020603050405020304" pitchFamily="18" charset="0"/>
              </a:rPr>
              <a:t>импакт</a:t>
            </a:r>
            <a:r>
              <a:rPr lang="ru-RU" sz="2000" dirty="0">
                <a:ea typeface="Times New Roman" panose="02020603050405020304" pitchFamily="18" charset="0"/>
              </a:rPr>
              <a:t>-фактор журнала – </a:t>
            </a:r>
            <a:r>
              <a:rPr lang="ru-RU" sz="2000" dirty="0" smtClean="0">
                <a:ea typeface="Times New Roman" panose="02020603050405020304" pitchFamily="18" charset="0"/>
              </a:rPr>
              <a:t>1,368.</a:t>
            </a:r>
          </a:p>
          <a:p>
            <a:pPr marL="5143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ea typeface="Times New Roman" panose="02020603050405020304" pitchFamily="18" charset="0"/>
              </a:rPr>
              <a:t>Представлены </a:t>
            </a:r>
            <a:r>
              <a:rPr lang="ru-RU" sz="2000" b="1" dirty="0">
                <a:ea typeface="Times New Roman" panose="02020603050405020304" pitchFamily="18" charset="0"/>
              </a:rPr>
              <a:t>статьи из 8 субъектов Российской Федерации </a:t>
            </a:r>
            <a:r>
              <a:rPr lang="ru-RU" sz="2000" dirty="0">
                <a:ea typeface="Times New Roman" panose="02020603050405020304" pitchFamily="18" charset="0"/>
              </a:rPr>
              <a:t>(г. Москва, Иркутская, Кемеровская, Нижегородская, Омская, Челябинская области, Республика Крым и Чеченская Республика), а также из Республики Беларусь</a:t>
            </a:r>
            <a:r>
              <a:rPr lang="ru-RU" sz="2000" dirty="0" smtClean="0">
                <a:ea typeface="Times New Roman" panose="02020603050405020304" pitchFamily="18" charset="0"/>
              </a:rPr>
              <a:t>.</a:t>
            </a:r>
          </a:p>
          <a:p>
            <a:pPr marL="5143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ea typeface="Times New Roman" panose="02020603050405020304" pitchFamily="18" charset="0"/>
              </a:rPr>
              <a:t>Тематики </a:t>
            </a:r>
            <a:r>
              <a:rPr lang="ru-RU" sz="2000" b="1" dirty="0">
                <a:ea typeface="Times New Roman" panose="02020603050405020304" pitchFamily="18" charset="0"/>
              </a:rPr>
              <a:t>публикаций: </a:t>
            </a:r>
            <a:r>
              <a:rPr lang="ru-RU" sz="2000" dirty="0">
                <a:ea typeface="Times New Roman" panose="02020603050405020304" pitchFamily="18" charset="0"/>
              </a:rPr>
              <a:t>координация профессионального роста преподавателей высшей школы, роль нейросетей для системы повышения квалификации педагогических кадров, </a:t>
            </a:r>
            <a:r>
              <a:rPr lang="ru-RU" sz="2000" dirty="0" err="1">
                <a:ea typeface="Times New Roman" panose="02020603050405020304" pitchFamily="18" charset="0"/>
              </a:rPr>
              <a:t>форсайт</a:t>
            </a:r>
            <a:r>
              <a:rPr lang="ru-RU" sz="2000" dirty="0">
                <a:ea typeface="Times New Roman" panose="02020603050405020304" pitchFamily="18" charset="0"/>
              </a:rPr>
              <a:t>-бюро как механизм развития международного профессионально-педагогического взаимодействия, Повышение ИКТ-компетентность педагогов при формировании функциональной грамотности, концепция повышения квалификации и самообразовательной деятельности учителей математики, формирование образовательного пространства с помощью формального и неформального образования при повышении квалификации педагогов общеобразовательных организаций и др.</a:t>
            </a:r>
          </a:p>
        </p:txBody>
      </p:sp>
    </p:spTree>
    <p:extLst>
      <p:ext uri="{BB962C8B-B14F-4D97-AF65-F5344CB8AC3E}">
        <p14:creationId xmlns:p14="http://schemas.microsoft.com/office/powerpoint/2010/main" val="159935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237995"/>
            <a:ext cx="10556890" cy="651353"/>
          </a:xfrm>
        </p:spPr>
        <p:txBody>
          <a:bodyPr>
            <a:normAutofit fontScale="90000"/>
          </a:bodyPr>
          <a:lstStyle/>
          <a:p>
            <a:pPr marL="457200" indent="449580" algn="ctr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E3CB0"/>
                </a:solidFill>
                <a:latin typeface="+mn-lt"/>
                <a:ea typeface="Times New Roman" panose="02020603050405020304" pitchFamily="18" charset="0"/>
              </a:rPr>
              <a:t>Научно-методический </a:t>
            </a:r>
            <a:r>
              <a:rPr lang="ru-RU" sz="2200" b="1" dirty="0">
                <a:solidFill>
                  <a:srgbClr val="0E3CB0"/>
                </a:solidFill>
                <a:latin typeface="+mn-lt"/>
                <a:ea typeface="Times New Roman" panose="02020603050405020304" pitchFamily="18" charset="0"/>
              </a:rPr>
              <a:t>журнал «Научно-методическое обеспечение оценки качества образования, выпуск 2024 № 1 (19</a:t>
            </a:r>
            <a:r>
              <a:rPr lang="ru-RU" sz="2200" b="1" dirty="0" smtClean="0">
                <a:solidFill>
                  <a:srgbClr val="0E3CB0"/>
                </a:solidFill>
                <a:latin typeface="+mn-lt"/>
                <a:ea typeface="Times New Roman" panose="02020603050405020304" pitchFamily="18" charset="0"/>
              </a:rPr>
              <a:t>)</a:t>
            </a:r>
            <a:r>
              <a:rPr lang="ru-RU" sz="2400" b="1" dirty="0" smtClean="0">
                <a:solidFill>
                  <a:srgbClr val="0E3CB0"/>
                </a:solidFill>
                <a:latin typeface="+mn-lt"/>
                <a:ea typeface="Times New Roman" panose="02020603050405020304" pitchFamily="18" charset="0"/>
              </a:rPr>
              <a:t>.</a:t>
            </a:r>
            <a:r>
              <a:rPr lang="ru-RU" sz="2200" b="1" dirty="0" smtClean="0">
                <a:solidFill>
                  <a:srgbClr val="0E3CB0"/>
                </a:solidFill>
                <a:latin typeface="+mn-lt"/>
                <a:ea typeface="Times New Roman" panose="02020603050405020304" pitchFamily="18" charset="0"/>
              </a:rPr>
              <a:t> ISSN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b="1" dirty="0">
              <a:solidFill>
                <a:srgbClr val="5B9BD5"/>
              </a:solidFill>
              <a:latin typeface="Calibri" panose="020F0502020204030204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01666"/>
            <a:ext cx="11899726" cy="5323560"/>
          </a:xfrm>
        </p:spPr>
        <p:txBody>
          <a:bodyPr>
            <a:noAutofit/>
          </a:bodyPr>
          <a:lstStyle/>
          <a:p>
            <a:pPr marL="5715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imes New Roman" panose="02020603050405020304" pitchFamily="18" charset="0"/>
              </a:rPr>
              <a:t>В журнал </a:t>
            </a:r>
            <a:r>
              <a:rPr lang="ru-RU" sz="2000" b="1" dirty="0" smtClean="0">
                <a:ea typeface="Times New Roman" panose="02020603050405020304" pitchFamily="18" charset="0"/>
              </a:rPr>
              <a:t>включены </a:t>
            </a:r>
            <a:r>
              <a:rPr lang="ru-RU" sz="2000" b="1" dirty="0">
                <a:ea typeface="Times New Roman" panose="02020603050405020304" pitchFamily="18" charset="0"/>
              </a:rPr>
              <a:t>13 статей</a:t>
            </a:r>
            <a:r>
              <a:rPr lang="ru-RU" sz="2000" dirty="0">
                <a:ea typeface="Times New Roman" panose="02020603050405020304" pitchFamily="18" charset="0"/>
              </a:rPr>
              <a:t>, авторами которых являются специалисты ГБУ ДПО «ЧИРО» (9 статей), представители образовательных организаций – опорных площадок ГБУ ДПО ЧИРО и представители образовательных организаций Челябинской области (5 статей), представители других субъектов Российской Федерации </a:t>
            </a:r>
            <a:r>
              <a:rPr lang="ru-RU" sz="2000" dirty="0">
                <a:ea typeface="Calibri" panose="020F0502020204030204" pitchFamily="34" charset="0"/>
              </a:rPr>
              <a:t>(Тюменская область</a:t>
            </a:r>
            <a:r>
              <a:rPr lang="ru-RU" sz="2000" dirty="0" smtClean="0">
                <a:ea typeface="Calibri" panose="020F0502020204030204" pitchFamily="34" charset="0"/>
              </a:rPr>
              <a:t>).</a:t>
            </a:r>
          </a:p>
          <a:p>
            <a:pPr indent="0"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E3CB0"/>
                </a:solidFill>
                <a:ea typeface="Calibri" panose="020F0502020204030204" pitchFamily="34" charset="0"/>
              </a:rPr>
              <a:t>Сборники материалов конференций ( 3)</a:t>
            </a:r>
            <a:endParaRPr lang="ru-RU" sz="2000" dirty="0" smtClean="0">
              <a:ea typeface="Calibri" panose="020F0502020204030204" pitchFamily="34" charset="0"/>
            </a:endParaRPr>
          </a:p>
          <a:p>
            <a:pPr marL="5715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ea typeface="Times New Roman" panose="02020603050405020304" pitchFamily="18" charset="0"/>
              </a:rPr>
              <a:t> </a:t>
            </a:r>
            <a:r>
              <a:rPr lang="ru-RU" sz="1800" dirty="0" smtClean="0">
                <a:ea typeface="Times New Roman" panose="02020603050405020304" pitchFamily="18" charset="0"/>
              </a:rPr>
              <a:t>В </a:t>
            </a:r>
            <a:r>
              <a:rPr lang="ru-RU" sz="1800" dirty="0">
                <a:ea typeface="Times New Roman" panose="02020603050405020304" pitchFamily="18" charset="0"/>
              </a:rPr>
              <a:t>сборнике </a:t>
            </a:r>
            <a:r>
              <a:rPr lang="ru-RU" sz="1800" b="1" dirty="0">
                <a:solidFill>
                  <a:srgbClr val="0E3CB0"/>
                </a:solidFill>
                <a:ea typeface="Times New Roman" panose="02020603050405020304" pitchFamily="18" charset="0"/>
              </a:rPr>
              <a:t>«Интеграция методической (научно-методической) работы и системы повышения квалификации кадров: материалы XXV Международной научно-практической   конференции. В 2-х частях» </a:t>
            </a:r>
            <a:r>
              <a:rPr lang="ru-RU" sz="1800" b="1" dirty="0" smtClean="0">
                <a:solidFill>
                  <a:srgbClr val="0E3CB0"/>
                </a:solidFill>
                <a:ea typeface="Times New Roman" panose="02020603050405020304" pitchFamily="18" charset="0"/>
              </a:rPr>
              <a:t> представлена </a:t>
            </a:r>
            <a:r>
              <a:rPr lang="ru-RU" sz="1800" b="1" dirty="0">
                <a:solidFill>
                  <a:srgbClr val="0E3CB0"/>
                </a:solidFill>
                <a:ea typeface="Times New Roman" panose="02020603050405020304" pitchFamily="18" charset="0"/>
              </a:rPr>
              <a:t>101 статья. </a:t>
            </a:r>
            <a:r>
              <a:rPr lang="ru-RU" sz="1800" dirty="0">
                <a:ea typeface="Times New Roman" panose="02020603050405020304" pitchFamily="18" charset="0"/>
              </a:rPr>
              <a:t>Количество представителей образовательных организаций Челябинской области – 74, представители других субъектов Российской Федерации – 50, представители зарубежных государств, представивших публикации – 8.</a:t>
            </a:r>
            <a:endParaRPr lang="ru-RU" sz="1800" b="1" dirty="0" smtClean="0">
              <a:solidFill>
                <a:srgbClr val="0E3CB0"/>
              </a:solidFill>
              <a:ea typeface="Calibri" panose="020F0502020204030204" pitchFamily="34" charset="0"/>
            </a:endParaRPr>
          </a:p>
          <a:p>
            <a:pPr marL="5715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rgbClr val="212121"/>
                </a:solidFill>
                <a:ea typeface="Calibri" panose="020F0502020204030204" pitchFamily="34" charset="0"/>
              </a:rPr>
              <a:t>В сборник </a:t>
            </a:r>
            <a:r>
              <a:rPr lang="ru-RU" sz="1800" b="1" dirty="0">
                <a:solidFill>
                  <a:srgbClr val="0E3CB0"/>
                </a:solidFill>
                <a:ea typeface="Calibri" panose="020F0502020204030204" pitchFamily="34" charset="0"/>
              </a:rPr>
              <a:t>«П</a:t>
            </a:r>
            <a:r>
              <a:rPr lang="x-none" sz="1800" b="1" dirty="0">
                <a:solidFill>
                  <a:srgbClr val="0E3CB0"/>
                </a:solidFill>
                <a:ea typeface="Calibri" panose="020F0502020204030204" pitchFamily="34" charset="0"/>
              </a:rPr>
              <a:t>роблемы культурного образования. </a:t>
            </a:r>
            <a:r>
              <a:rPr lang="ru-RU" sz="1800" b="1" dirty="0">
                <a:solidFill>
                  <a:srgbClr val="0E3CB0"/>
                </a:solidFill>
                <a:ea typeface="Calibri" panose="020F0502020204030204" pitchFamily="34" charset="0"/>
              </a:rPr>
              <a:t>материалы Х</a:t>
            </a:r>
            <a:r>
              <a:rPr lang="en-US" sz="1800" b="1" dirty="0">
                <a:solidFill>
                  <a:srgbClr val="0E3CB0"/>
                </a:solidFill>
                <a:ea typeface="Calibri" panose="020F0502020204030204" pitchFamily="34" charset="0"/>
              </a:rPr>
              <a:t>IV</a:t>
            </a:r>
            <a:r>
              <a:rPr lang="ru-RU" sz="1800" b="1" dirty="0">
                <a:solidFill>
                  <a:srgbClr val="0E3CB0"/>
                </a:solidFill>
                <a:ea typeface="Calibri" panose="020F0502020204030204" pitchFamily="34" charset="0"/>
              </a:rPr>
              <a:t>всероссийской научно-практической конференции» включены 32 статьи</a:t>
            </a:r>
            <a:r>
              <a:rPr lang="ru-RU" sz="1800" dirty="0">
                <a:solidFill>
                  <a:srgbClr val="212121"/>
                </a:solidFill>
                <a:ea typeface="Calibri" panose="020F0502020204030204" pitchFamily="34" charset="0"/>
              </a:rPr>
              <a:t>,  авторами которых являются </a:t>
            </a:r>
            <a:r>
              <a:rPr lang="ru-RU" sz="1800" dirty="0">
                <a:ea typeface="Calibri" panose="020F0502020204030204" pitchFamily="34" charset="0"/>
              </a:rPr>
              <a:t>представители   системы образования Челябинской области </a:t>
            </a:r>
            <a:r>
              <a:rPr lang="ru-RU" sz="1800" dirty="0">
                <a:solidFill>
                  <a:srgbClr val="212121"/>
                </a:solidFill>
                <a:ea typeface="Calibri" panose="020F0502020204030204" pitchFamily="34" charset="0"/>
              </a:rPr>
              <a:t>(Верхнеуфалейский, Магнитогорский,  Озерский, Троицкий, Челябинский городские округа, Нязепетровский, Сосновский, Нагайбакский, Саткинский </a:t>
            </a:r>
            <a:r>
              <a:rPr lang="ru-RU" sz="1800" dirty="0" smtClean="0">
                <a:solidFill>
                  <a:srgbClr val="212121"/>
                </a:solidFill>
                <a:ea typeface="Calibri" panose="020F0502020204030204" pitchFamily="34" charset="0"/>
              </a:rPr>
              <a:t>муниципальные районы) и 3 субъектов Российской Федерации (Белгородская, Иркутская, Тамбовская области). </a:t>
            </a:r>
            <a:endParaRPr lang="ru-RU" sz="1800" dirty="0" smtClean="0">
              <a:ea typeface="Calibri" panose="020F0502020204030204" pitchFamily="34" charset="0"/>
            </a:endParaRPr>
          </a:p>
          <a:p>
            <a:pPr marL="5143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800" dirty="0" smtClean="0">
                <a:ea typeface="Calibri" panose="020F0502020204030204" pitchFamily="34" charset="0"/>
              </a:rPr>
              <a:t>В сборнике </a:t>
            </a:r>
            <a:r>
              <a:rPr lang="en-US" sz="1800" b="1" dirty="0" smtClean="0">
                <a:solidFill>
                  <a:srgbClr val="0E3CB0"/>
                </a:solidFill>
                <a:ea typeface="Calibri" panose="020F0502020204030204" pitchFamily="34" charset="0"/>
              </a:rPr>
              <a:t>XI</a:t>
            </a:r>
            <a:r>
              <a:rPr lang="ru-RU" sz="1800" b="1" dirty="0" smtClean="0">
                <a:solidFill>
                  <a:srgbClr val="0E3CB0"/>
                </a:solidFill>
                <a:ea typeface="Calibri" panose="020F0502020204030204" pitchFamily="34" charset="0"/>
              </a:rPr>
              <a:t> Всероссийской заочной научно-практической конференции «Дошкольное образование в контексте реализации ФГОС» представлено 55 статей (78 авторов) и 1 видеоролик</a:t>
            </a:r>
            <a:r>
              <a:rPr lang="ru-RU" sz="1800" dirty="0" smtClean="0">
                <a:ea typeface="Calibri" panose="020F0502020204030204" pitchFamily="34" charset="0"/>
              </a:rPr>
              <a:t> выступления МЭО г. Москва. Авторами 71 статьи являются </a:t>
            </a:r>
            <a:r>
              <a:rPr lang="ru-RU" sz="1800" dirty="0" smtClean="0">
                <a:ea typeface="Times New Roman" panose="02020603050405020304" pitchFamily="18" charset="0"/>
              </a:rPr>
              <a:t>представители системы образования Челябинской области, авторами 7 статей   –</a:t>
            </a:r>
            <a:r>
              <a:rPr lang="ru-RU" sz="1800" dirty="0" smtClean="0">
                <a:solidFill>
                  <a:srgbClr val="212121"/>
                </a:solidFill>
                <a:ea typeface="Times New Roman" panose="02020603050405020304" pitchFamily="18" charset="0"/>
              </a:rPr>
              <a:t>представители других субъектов Российской Федерации.</a:t>
            </a:r>
            <a:endParaRPr lang="ru-RU" sz="1800" dirty="0" smtClean="0">
              <a:ea typeface="Times New Roman" panose="02020603050405020304" pitchFamily="18" charset="0"/>
            </a:endParaRPr>
          </a:p>
          <a:p>
            <a:pPr marL="571500" indent="-3429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marL="5143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18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68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  <a:t>О печатных изданиях ГБУ ДПО «ЧИРО» по актуальным аспектам дополнительного профессионального образования, </a:t>
            </a:r>
            <a:b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</a:br>
            <a:r>
              <a:rPr lang="ru-RU" sz="25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  <a:t>планируемых  к публикации</a:t>
            </a:r>
            <a:r>
              <a:rPr lang="ru-RU" sz="24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sz="1800" dirty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Скочилова Е.Ю., </a:t>
            </a: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начальник отдела  научно-методического </a:t>
            </a:r>
          </a:p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обеспечения дополнительного профессионального</a:t>
            </a:r>
          </a:p>
          <a:p>
            <a:pPr lvl="0" algn="r">
              <a:lnSpc>
                <a:spcPct val="115000"/>
              </a:lnSpc>
              <a:spcBef>
                <a:spcPts val="0"/>
              </a:spcBef>
            </a:pPr>
            <a:r>
              <a:rPr lang="ru-RU" altLang="ru-RU" sz="1800" dirty="0">
                <a:solidFill>
                  <a:srgbClr val="002060"/>
                </a:solidFill>
                <a:latin typeface="Calibri" panose="020F0502020204030204"/>
                <a:cs typeface="Times New Roman" panose="02020603050405020304" pitchFamily="18" charset="0"/>
              </a:rPr>
              <a:t> образования ГБУ ДПО «ЧИРО</a:t>
            </a:r>
            <a:r>
              <a:rPr lang="ru-RU" altLang="ru-RU" sz="18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771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623</Words>
  <Application>Microsoft Office PowerPoint</Application>
  <PresentationFormat>Широкоэкранный</PresentationFormat>
  <Paragraphs>54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Book Antiqua</vt:lpstr>
      <vt:lpstr>Calibri</vt:lpstr>
      <vt:lpstr>Calibri Light</vt:lpstr>
      <vt:lpstr>Constantia</vt:lpstr>
      <vt:lpstr>Jost</vt:lpstr>
      <vt:lpstr>Times New Roman</vt:lpstr>
      <vt:lpstr>Wingdings</vt:lpstr>
      <vt:lpstr>Тема Office</vt:lpstr>
      <vt:lpstr>Специальное оформление</vt:lpstr>
      <vt:lpstr>1_Специальное оформление</vt:lpstr>
      <vt:lpstr>О печатных изданиях ГБУ ДПО «ЧИРО» по актуальным аспектам дополнительного профессионального образования,  планируемых  к публикации </vt:lpstr>
      <vt:lpstr>Подготовка учебно-методической и научно-методической продукции ГБУ ДПО «ЧИРО»</vt:lpstr>
      <vt:lpstr>Подготовка учебно-методической и научно-методической продукции ГБУ ДПО «ЧИРО»</vt:lpstr>
      <vt:lpstr>Структурные подразделения (16), участвующие в разработке изданий </vt:lpstr>
      <vt:lpstr> Научно-методический журнал «Научное обеспечение системы повышения квалификации кадров», выпуск 2 ( 59). ISSN </vt:lpstr>
      <vt:lpstr> Научно-методический журнал «Научно-методическое обеспечение оценки качества образования, выпуск 2024 № 1 (19). ISSN </vt:lpstr>
      <vt:lpstr>О печатных изданиях ГБУ ДПО «ЧИРО» по актуальным аспектам дополнительного профессионального образования,  планируемых  к публикации 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Скочилова Елена Юрьевна</cp:lastModifiedBy>
  <cp:revision>89</cp:revision>
  <dcterms:created xsi:type="dcterms:W3CDTF">2022-11-08T05:17:39Z</dcterms:created>
  <dcterms:modified xsi:type="dcterms:W3CDTF">2024-05-28T12:06:06Z</dcterms:modified>
</cp:coreProperties>
</file>