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73" r:id="rId3"/>
  </p:sldMasterIdLst>
  <p:notesMasterIdLst>
    <p:notesMasterId r:id="rId24"/>
  </p:notesMasterIdLst>
  <p:sldIdLst>
    <p:sldId id="266" r:id="rId4"/>
    <p:sldId id="283" r:id="rId5"/>
    <p:sldId id="285" r:id="rId6"/>
    <p:sldId id="288" r:id="rId7"/>
    <p:sldId id="290" r:id="rId8"/>
    <p:sldId id="289" r:id="rId9"/>
    <p:sldId id="287" r:id="rId10"/>
    <p:sldId id="300" r:id="rId11"/>
    <p:sldId id="291" r:id="rId12"/>
    <p:sldId id="292" r:id="rId13"/>
    <p:sldId id="293" r:id="rId14"/>
    <p:sldId id="294" r:id="rId15"/>
    <p:sldId id="302" r:id="rId16"/>
    <p:sldId id="303" r:id="rId17"/>
    <p:sldId id="304" r:id="rId18"/>
    <p:sldId id="295" r:id="rId19"/>
    <p:sldId id="298" r:id="rId20"/>
    <p:sldId id="299" r:id="rId21"/>
    <p:sldId id="301" r:id="rId22"/>
    <p:sldId id="267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4796"/>
    <a:srgbClr val="0E3CB0"/>
    <a:srgbClr val="E31E24"/>
    <a:srgbClr val="3698CA"/>
    <a:srgbClr val="F2F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51" autoAdjust="0"/>
  </p:normalViewPr>
  <p:slideViewPr>
    <p:cSldViewPr snapToGrid="0">
      <p:cViewPr varScale="1">
        <p:scale>
          <a:sx n="77" d="100"/>
          <a:sy n="77" d="100"/>
        </p:scale>
        <p:origin x="654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80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54245B-6C98-4B75-8BE7-2F876DFE5DE2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3690FF-66FE-4A0F-8066-B105112000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474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690FF-66FE-4A0F-8066-B1051120003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5472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AA32B0-F21B-41C9-A272-73CE5B852666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4042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690FF-66FE-4A0F-8066-B10511200038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0818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95332" y="1952096"/>
            <a:ext cx="6781801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95331" y="4431771"/>
            <a:ext cx="6781801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752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939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3394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9791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8394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основн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8581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5339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7448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328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40637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928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97261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9785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6666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2349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6227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6199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067939"/>
            <a:ext cx="10515600" cy="310902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4709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3295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6232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97662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986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32638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1785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66225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6236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067939"/>
            <a:ext cx="10515600" cy="310902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5907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121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020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2167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2966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8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868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780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5.gif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17" Type="http://schemas.openxmlformats.org/officeDocument/2006/relationships/image" Target="../media/image9.jpeg"/><Relationship Id="rId2" Type="http://schemas.openxmlformats.org/officeDocument/2006/relationships/slideLayout" Target="../slideLayouts/slideLayout25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Блок-схема: данные 4"/>
          <p:cNvSpPr/>
          <p:nvPr userDrawn="1"/>
        </p:nvSpPr>
        <p:spPr>
          <a:xfrm>
            <a:off x="-1" y="0"/>
            <a:ext cx="8861838" cy="84046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E31E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9" name="Блок-схема: данные 4"/>
          <p:cNvSpPr/>
          <p:nvPr userDrawn="1"/>
        </p:nvSpPr>
        <p:spPr>
          <a:xfrm>
            <a:off x="-1" y="1"/>
            <a:ext cx="8790915" cy="80575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2647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524972" y="156658"/>
            <a:ext cx="80575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Государственное бюджетное учреждение дополнительного профессионального образования</a:t>
            </a:r>
          </a:p>
          <a:p>
            <a:pPr algn="r"/>
            <a:r>
              <a:rPr lang="ru-RU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«Челябинский институт развития образования»</a:t>
            </a:r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301877" y="1122363"/>
            <a:ext cx="4527026" cy="542577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2456318" y="1807203"/>
            <a:ext cx="1083587" cy="150358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3084" y="156658"/>
            <a:ext cx="2649264" cy="1143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650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066" y="494550"/>
            <a:ext cx="1037166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1066" y="2000932"/>
            <a:ext cx="10371667" cy="44760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grpSp>
        <p:nvGrpSpPr>
          <p:cNvPr id="13" name="Группа 12"/>
          <p:cNvGrpSpPr/>
          <p:nvPr userDrawn="1"/>
        </p:nvGrpSpPr>
        <p:grpSpPr>
          <a:xfrm>
            <a:off x="0" y="6627812"/>
            <a:ext cx="4037847" cy="230188"/>
            <a:chOff x="-1" y="0"/>
            <a:chExt cx="8861838" cy="840468"/>
          </a:xfrm>
        </p:grpSpPr>
        <p:sp>
          <p:nvSpPr>
            <p:cNvPr id="14" name="Блок-схема: данные 4"/>
            <p:cNvSpPr/>
            <p:nvPr/>
          </p:nvSpPr>
          <p:spPr>
            <a:xfrm>
              <a:off x="-1" y="0"/>
              <a:ext cx="8861838" cy="840468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" fmla="*/ 0 w 8029"/>
                <a:gd name="connsiteY0" fmla="*/ 10088 h 10088"/>
                <a:gd name="connsiteX1" fmla="*/ 29 w 8029"/>
                <a:gd name="connsiteY1" fmla="*/ 0 h 10088"/>
                <a:gd name="connsiteX2" fmla="*/ 8029 w 8029"/>
                <a:gd name="connsiteY2" fmla="*/ 0 h 10088"/>
                <a:gd name="connsiteX3" fmla="*/ 6029 w 8029"/>
                <a:gd name="connsiteY3" fmla="*/ 10000 h 10088"/>
                <a:gd name="connsiteX4" fmla="*/ 0 w 8029"/>
                <a:gd name="connsiteY4" fmla="*/ 10088 h 10088"/>
                <a:gd name="connsiteX0" fmla="*/ 0 w 9972"/>
                <a:gd name="connsiteY0" fmla="*/ 9913 h 9913"/>
                <a:gd name="connsiteX1" fmla="*/ 8 w 9972"/>
                <a:gd name="connsiteY1" fmla="*/ 0 h 9913"/>
                <a:gd name="connsiteX2" fmla="*/ 9972 w 9972"/>
                <a:gd name="connsiteY2" fmla="*/ 0 h 9913"/>
                <a:gd name="connsiteX3" fmla="*/ 7481 w 9972"/>
                <a:gd name="connsiteY3" fmla="*/ 9913 h 9913"/>
                <a:gd name="connsiteX4" fmla="*/ 0 w 9972"/>
                <a:gd name="connsiteY4" fmla="*/ 9913 h 9913"/>
                <a:gd name="connsiteX0" fmla="*/ 0 w 10000"/>
                <a:gd name="connsiteY0" fmla="*/ 10000 h 10000"/>
                <a:gd name="connsiteX1" fmla="*/ 8 w 10000"/>
                <a:gd name="connsiteY1" fmla="*/ 0 h 10000"/>
                <a:gd name="connsiteX2" fmla="*/ 10000 w 10000"/>
                <a:gd name="connsiteY2" fmla="*/ 0 h 10000"/>
                <a:gd name="connsiteX3" fmla="*/ 8563 w 10000"/>
                <a:gd name="connsiteY3" fmla="*/ 10000 h 10000"/>
                <a:gd name="connsiteX4" fmla="*/ 0 w 10000"/>
                <a:gd name="connsiteY4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cubicBezTo>
                    <a:pt x="12" y="6637"/>
                    <a:pt x="-4" y="3363"/>
                    <a:pt x="8" y="0"/>
                  </a:cubicBezTo>
                  <a:lnTo>
                    <a:pt x="10000" y="0"/>
                  </a:lnTo>
                  <a:lnTo>
                    <a:pt x="8563" y="10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rgbClr val="E31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sz="1400" b="1" dirty="0">
                <a:latin typeface="Book Antiqua" panose="02040602050305030304" pitchFamily="18" charset="0"/>
              </a:endParaRPr>
            </a:p>
          </p:txBody>
        </p:sp>
        <p:sp>
          <p:nvSpPr>
            <p:cNvPr id="15" name="Блок-схема: данные 4"/>
            <p:cNvSpPr/>
            <p:nvPr/>
          </p:nvSpPr>
          <p:spPr>
            <a:xfrm>
              <a:off x="-1" y="1"/>
              <a:ext cx="8790915" cy="805758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" fmla="*/ 0 w 8029"/>
                <a:gd name="connsiteY0" fmla="*/ 10088 h 10088"/>
                <a:gd name="connsiteX1" fmla="*/ 29 w 8029"/>
                <a:gd name="connsiteY1" fmla="*/ 0 h 10088"/>
                <a:gd name="connsiteX2" fmla="*/ 8029 w 8029"/>
                <a:gd name="connsiteY2" fmla="*/ 0 h 10088"/>
                <a:gd name="connsiteX3" fmla="*/ 6029 w 8029"/>
                <a:gd name="connsiteY3" fmla="*/ 10000 h 10088"/>
                <a:gd name="connsiteX4" fmla="*/ 0 w 8029"/>
                <a:gd name="connsiteY4" fmla="*/ 10088 h 10088"/>
                <a:gd name="connsiteX0" fmla="*/ 0 w 9972"/>
                <a:gd name="connsiteY0" fmla="*/ 9913 h 9913"/>
                <a:gd name="connsiteX1" fmla="*/ 8 w 9972"/>
                <a:gd name="connsiteY1" fmla="*/ 0 h 9913"/>
                <a:gd name="connsiteX2" fmla="*/ 9972 w 9972"/>
                <a:gd name="connsiteY2" fmla="*/ 0 h 9913"/>
                <a:gd name="connsiteX3" fmla="*/ 7481 w 9972"/>
                <a:gd name="connsiteY3" fmla="*/ 9913 h 9913"/>
                <a:gd name="connsiteX4" fmla="*/ 0 w 9972"/>
                <a:gd name="connsiteY4" fmla="*/ 9913 h 9913"/>
                <a:gd name="connsiteX0" fmla="*/ 0 w 10000"/>
                <a:gd name="connsiteY0" fmla="*/ 10000 h 10000"/>
                <a:gd name="connsiteX1" fmla="*/ 8 w 10000"/>
                <a:gd name="connsiteY1" fmla="*/ 0 h 10000"/>
                <a:gd name="connsiteX2" fmla="*/ 10000 w 10000"/>
                <a:gd name="connsiteY2" fmla="*/ 0 h 10000"/>
                <a:gd name="connsiteX3" fmla="*/ 8563 w 10000"/>
                <a:gd name="connsiteY3" fmla="*/ 10000 h 10000"/>
                <a:gd name="connsiteX4" fmla="*/ 0 w 10000"/>
                <a:gd name="connsiteY4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cubicBezTo>
                    <a:pt x="12" y="6637"/>
                    <a:pt x="-4" y="3363"/>
                    <a:pt x="8" y="0"/>
                  </a:cubicBezTo>
                  <a:lnTo>
                    <a:pt x="10000" y="0"/>
                  </a:lnTo>
                  <a:lnTo>
                    <a:pt x="8563" y="10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rgbClr val="2647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sz="1400" b="1" dirty="0">
                <a:latin typeface="Book Antiqua" panose="02040602050305030304" pitchFamily="18" charset="0"/>
              </a:endParaRPr>
            </a:p>
          </p:txBody>
        </p:sp>
      </p:grpSp>
      <p:pic>
        <p:nvPicPr>
          <p:cNvPr id="4" name="Рисунок 3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332" b="29993"/>
          <a:stretch/>
        </p:blipFill>
        <p:spPr>
          <a:xfrm>
            <a:off x="11216091" y="88295"/>
            <a:ext cx="824499" cy="868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600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лок-схема: данные 4"/>
          <p:cNvSpPr/>
          <p:nvPr userDrawn="1"/>
        </p:nvSpPr>
        <p:spPr>
          <a:xfrm>
            <a:off x="-1" y="0"/>
            <a:ext cx="8861838" cy="84046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E31E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10" name="Блок-схема: данные 4"/>
          <p:cNvSpPr/>
          <p:nvPr userDrawn="1"/>
        </p:nvSpPr>
        <p:spPr>
          <a:xfrm>
            <a:off x="-1" y="1"/>
            <a:ext cx="8790915" cy="80575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2647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524972" y="156658"/>
            <a:ext cx="80575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>
                <a:solidFill>
                  <a:schemeClr val="bg1"/>
                </a:solidFill>
                <a:latin typeface="+mn-lt"/>
              </a:rPr>
              <a:t>Государственное бюджетное учреждение дополнительного профессионального образования</a:t>
            </a:r>
          </a:p>
          <a:p>
            <a:pPr algn="r"/>
            <a:r>
              <a:rPr lang="ru-RU" sz="1600" b="1" dirty="0">
                <a:solidFill>
                  <a:schemeClr val="bg1"/>
                </a:solidFill>
                <a:latin typeface="+mn-lt"/>
              </a:rPr>
              <a:t>«Челябинский институт развития образования»</a:t>
            </a:r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4119073" y="3444995"/>
            <a:ext cx="947137" cy="905028"/>
          </a:xfrm>
          <a:prstGeom prst="rect">
            <a:avLst/>
          </a:prstGeom>
          <a:solidFill>
            <a:srgbClr val="264796"/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Clr>
                <a:srgbClr val="000000"/>
              </a:buClr>
              <a:buFont typeface="Arial"/>
              <a:buNone/>
              <a:defRPr/>
            </a:pPr>
            <a:endParaRPr lang="ru-RU" sz="1400" kern="0">
              <a:solidFill>
                <a:srgbClr val="FFFFFF"/>
              </a:solidFill>
              <a:latin typeface="Arial"/>
              <a:sym typeface="Arial"/>
            </a:endParaRPr>
          </a:p>
        </p:txBody>
      </p:sp>
      <p:grpSp>
        <p:nvGrpSpPr>
          <p:cNvPr id="15" name="Google Shape;559;p43"/>
          <p:cNvGrpSpPr/>
          <p:nvPr userDrawn="1"/>
        </p:nvGrpSpPr>
        <p:grpSpPr>
          <a:xfrm>
            <a:off x="4321282" y="3599351"/>
            <a:ext cx="573220" cy="552687"/>
            <a:chOff x="1236875" y="1623900"/>
            <a:chExt cx="465200" cy="455475"/>
          </a:xfrm>
        </p:grpSpPr>
        <p:sp>
          <p:nvSpPr>
            <p:cNvPr id="16" name="Google Shape;560;p43"/>
            <p:cNvSpPr/>
            <p:nvPr/>
          </p:nvSpPr>
          <p:spPr>
            <a:xfrm>
              <a:off x="1236875" y="1623900"/>
              <a:ext cx="465200" cy="445125"/>
            </a:xfrm>
            <a:custGeom>
              <a:avLst/>
              <a:gdLst/>
              <a:ahLst/>
              <a:cxnLst/>
              <a:rect l="l" t="t" r="r" b="b"/>
              <a:pathLst>
                <a:path w="18608" h="17805" fill="none" extrusionOk="0">
                  <a:moveTo>
                    <a:pt x="13493" y="14127"/>
                  </a:moveTo>
                  <a:lnTo>
                    <a:pt x="18608" y="17804"/>
                  </a:lnTo>
                  <a:lnTo>
                    <a:pt x="18608" y="17804"/>
                  </a:lnTo>
                  <a:lnTo>
                    <a:pt x="18608" y="17731"/>
                  </a:lnTo>
                  <a:lnTo>
                    <a:pt x="18608" y="6723"/>
                  </a:lnTo>
                  <a:lnTo>
                    <a:pt x="9304" y="1"/>
                  </a:lnTo>
                  <a:lnTo>
                    <a:pt x="1" y="6723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1" y="17804"/>
                  </a:lnTo>
                  <a:lnTo>
                    <a:pt x="5115" y="1412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7" name="Google Shape;561;p43"/>
            <p:cNvSpPr/>
            <p:nvPr/>
          </p:nvSpPr>
          <p:spPr>
            <a:xfrm>
              <a:off x="1244800" y="2078750"/>
              <a:ext cx="449375" cy="625"/>
            </a:xfrm>
            <a:custGeom>
              <a:avLst/>
              <a:gdLst/>
              <a:ahLst/>
              <a:cxnLst/>
              <a:rect l="l" t="t" r="r" b="b"/>
              <a:pathLst>
                <a:path w="17975" h="2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98" y="0"/>
                  </a:lnTo>
                  <a:lnTo>
                    <a:pt x="171" y="24"/>
                  </a:lnTo>
                  <a:lnTo>
                    <a:pt x="17804" y="24"/>
                  </a:lnTo>
                  <a:lnTo>
                    <a:pt x="17804" y="24"/>
                  </a:lnTo>
                  <a:lnTo>
                    <a:pt x="17877" y="0"/>
                  </a:lnTo>
                  <a:lnTo>
                    <a:pt x="1797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8" name="Google Shape;562;p43"/>
            <p:cNvSpPr/>
            <p:nvPr/>
          </p:nvSpPr>
          <p:spPr>
            <a:xfrm>
              <a:off x="1236875" y="1791950"/>
              <a:ext cx="465200" cy="171725"/>
            </a:xfrm>
            <a:custGeom>
              <a:avLst/>
              <a:gdLst/>
              <a:ahLst/>
              <a:cxnLst/>
              <a:rect l="l" t="t" r="r" b="b"/>
              <a:pathLst>
                <a:path w="18608" h="6869" fill="none" extrusionOk="0">
                  <a:moveTo>
                    <a:pt x="18608" y="1"/>
                  </a:moveTo>
                  <a:lnTo>
                    <a:pt x="9450" y="6820"/>
                  </a:lnTo>
                  <a:lnTo>
                    <a:pt x="9450" y="6820"/>
                  </a:lnTo>
                  <a:lnTo>
                    <a:pt x="9377" y="6845"/>
                  </a:lnTo>
                  <a:lnTo>
                    <a:pt x="9304" y="6869"/>
                  </a:lnTo>
                  <a:lnTo>
                    <a:pt x="9304" y="6869"/>
                  </a:lnTo>
                  <a:lnTo>
                    <a:pt x="9231" y="6845"/>
                  </a:lnTo>
                  <a:lnTo>
                    <a:pt x="9158" y="682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9" name="Google Shape;563;p43"/>
            <p:cNvSpPr/>
            <p:nvPr/>
          </p:nvSpPr>
          <p:spPr>
            <a:xfrm>
              <a:off x="1330025" y="1750550"/>
              <a:ext cx="278900" cy="110850"/>
            </a:xfrm>
            <a:custGeom>
              <a:avLst/>
              <a:gdLst/>
              <a:ahLst/>
              <a:cxnLst/>
              <a:rect l="l" t="t" r="r" b="b"/>
              <a:pathLst>
                <a:path w="11156" h="4434" fill="none" extrusionOk="0">
                  <a:moveTo>
                    <a:pt x="1" y="4433"/>
                  </a:moveTo>
                  <a:lnTo>
                    <a:pt x="1" y="1"/>
                  </a:lnTo>
                  <a:lnTo>
                    <a:pt x="11155" y="1"/>
                  </a:lnTo>
                  <a:lnTo>
                    <a:pt x="11155" y="443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0" name="Google Shape;564;p43"/>
            <p:cNvSpPr/>
            <p:nvPr/>
          </p:nvSpPr>
          <p:spPr>
            <a:xfrm>
              <a:off x="1402500" y="1810225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1" name="Google Shape;565;p43"/>
            <p:cNvSpPr/>
            <p:nvPr/>
          </p:nvSpPr>
          <p:spPr>
            <a:xfrm>
              <a:off x="1402500" y="1844325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2" name="Google Shape;566;p43"/>
            <p:cNvSpPr/>
            <p:nvPr/>
          </p:nvSpPr>
          <p:spPr>
            <a:xfrm>
              <a:off x="1402500" y="1878425"/>
              <a:ext cx="85250" cy="25"/>
            </a:xfrm>
            <a:custGeom>
              <a:avLst/>
              <a:gdLst/>
              <a:ahLst/>
              <a:cxnLst/>
              <a:rect l="l" t="t" r="r" b="b"/>
              <a:pathLst>
                <a:path w="3410" h="1" fill="none" extrusionOk="0">
                  <a:moveTo>
                    <a:pt x="0" y="0"/>
                  </a:moveTo>
                  <a:lnTo>
                    <a:pt x="341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66" name="Группа 65"/>
          <p:cNvGrpSpPr/>
          <p:nvPr userDrawn="1"/>
        </p:nvGrpSpPr>
        <p:grpSpPr>
          <a:xfrm>
            <a:off x="5304644" y="1105632"/>
            <a:ext cx="916634" cy="834456"/>
            <a:chOff x="2518715" y="1309648"/>
            <a:chExt cx="916634" cy="834456"/>
          </a:xfrm>
        </p:grpSpPr>
        <p:sp>
          <p:nvSpPr>
            <p:cNvPr id="24" name="Прямоугольник 23"/>
            <p:cNvSpPr/>
            <p:nvPr userDrawn="1"/>
          </p:nvSpPr>
          <p:spPr>
            <a:xfrm>
              <a:off x="2518715" y="1309648"/>
              <a:ext cx="916634" cy="834456"/>
            </a:xfrm>
            <a:prstGeom prst="rect">
              <a:avLst/>
            </a:prstGeom>
            <a:solidFill>
              <a:srgbClr val="264796"/>
            </a:solidFill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Clr>
                  <a:srgbClr val="000000"/>
                </a:buClr>
                <a:buFont typeface="Arial"/>
                <a:buNone/>
                <a:defRPr/>
              </a:pPr>
              <a:endParaRPr lang="ru-RU" sz="1400" kern="0">
                <a:solidFill>
                  <a:srgbClr val="FFFFFF"/>
                </a:solidFill>
                <a:latin typeface="Arial"/>
                <a:sym typeface="Arial"/>
              </a:endParaRPr>
            </a:p>
          </p:txBody>
        </p:sp>
        <p:grpSp>
          <p:nvGrpSpPr>
            <p:cNvPr id="32" name="Google Shape;732;p43"/>
            <p:cNvGrpSpPr/>
            <p:nvPr userDrawn="1"/>
          </p:nvGrpSpPr>
          <p:grpSpPr>
            <a:xfrm>
              <a:off x="2677669" y="1501260"/>
              <a:ext cx="609818" cy="502450"/>
              <a:chOff x="5268225" y="4341925"/>
              <a:chExt cx="468850" cy="387275"/>
            </a:xfrm>
          </p:grpSpPr>
          <p:sp>
            <p:nvSpPr>
              <p:cNvPr id="33" name="Google Shape;733;p43"/>
              <p:cNvSpPr/>
              <p:nvPr/>
            </p:nvSpPr>
            <p:spPr>
              <a:xfrm>
                <a:off x="5652425" y="4676800"/>
                <a:ext cx="65775" cy="52400"/>
              </a:xfrm>
              <a:custGeom>
                <a:avLst/>
                <a:gdLst/>
                <a:ahLst/>
                <a:cxnLst/>
                <a:rect l="l" t="t" r="r" b="b"/>
                <a:pathLst>
                  <a:path w="2631" h="2096" fill="none" extrusionOk="0">
                    <a:moveTo>
                      <a:pt x="1" y="1"/>
                    </a:moveTo>
                    <a:lnTo>
                      <a:pt x="1" y="780"/>
                    </a:lnTo>
                    <a:lnTo>
                      <a:pt x="1" y="780"/>
                    </a:lnTo>
                    <a:lnTo>
                      <a:pt x="25" y="1048"/>
                    </a:lnTo>
                    <a:lnTo>
                      <a:pt x="122" y="1291"/>
                    </a:lnTo>
                    <a:lnTo>
                      <a:pt x="244" y="1511"/>
                    </a:lnTo>
                    <a:lnTo>
                      <a:pt x="390" y="1705"/>
                    </a:lnTo>
                    <a:lnTo>
                      <a:pt x="585" y="1852"/>
                    </a:lnTo>
                    <a:lnTo>
                      <a:pt x="804" y="1973"/>
                    </a:lnTo>
                    <a:lnTo>
                      <a:pt x="1048" y="2071"/>
                    </a:lnTo>
                    <a:lnTo>
                      <a:pt x="1316" y="2095"/>
                    </a:lnTo>
                    <a:lnTo>
                      <a:pt x="1316" y="2095"/>
                    </a:lnTo>
                    <a:lnTo>
                      <a:pt x="1584" y="2071"/>
                    </a:lnTo>
                    <a:lnTo>
                      <a:pt x="1827" y="1973"/>
                    </a:lnTo>
                    <a:lnTo>
                      <a:pt x="2046" y="1852"/>
                    </a:lnTo>
                    <a:lnTo>
                      <a:pt x="2241" y="1705"/>
                    </a:lnTo>
                    <a:lnTo>
                      <a:pt x="2412" y="1511"/>
                    </a:lnTo>
                    <a:lnTo>
                      <a:pt x="2533" y="1291"/>
                    </a:lnTo>
                    <a:lnTo>
                      <a:pt x="2607" y="1048"/>
                    </a:lnTo>
                    <a:lnTo>
                      <a:pt x="2631" y="780"/>
                    </a:lnTo>
                    <a:lnTo>
                      <a:pt x="2631" y="1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4" name="Google Shape;734;p43"/>
              <p:cNvSpPr/>
              <p:nvPr/>
            </p:nvSpPr>
            <p:spPr>
              <a:xfrm>
                <a:off x="5287100" y="4676800"/>
                <a:ext cx="65775" cy="52400"/>
              </a:xfrm>
              <a:custGeom>
                <a:avLst/>
                <a:gdLst/>
                <a:ahLst/>
                <a:cxnLst/>
                <a:rect l="l" t="t" r="r" b="b"/>
                <a:pathLst>
                  <a:path w="2631" h="2096" fill="none" extrusionOk="0">
                    <a:moveTo>
                      <a:pt x="1" y="1"/>
                    </a:moveTo>
                    <a:lnTo>
                      <a:pt x="1" y="780"/>
                    </a:lnTo>
                    <a:lnTo>
                      <a:pt x="1" y="780"/>
                    </a:lnTo>
                    <a:lnTo>
                      <a:pt x="25" y="1048"/>
                    </a:lnTo>
                    <a:lnTo>
                      <a:pt x="98" y="1291"/>
                    </a:lnTo>
                    <a:lnTo>
                      <a:pt x="220" y="1511"/>
                    </a:lnTo>
                    <a:lnTo>
                      <a:pt x="390" y="1705"/>
                    </a:lnTo>
                    <a:lnTo>
                      <a:pt x="585" y="1852"/>
                    </a:lnTo>
                    <a:lnTo>
                      <a:pt x="804" y="1973"/>
                    </a:lnTo>
                    <a:lnTo>
                      <a:pt x="1048" y="2071"/>
                    </a:lnTo>
                    <a:lnTo>
                      <a:pt x="1316" y="2095"/>
                    </a:lnTo>
                    <a:lnTo>
                      <a:pt x="1316" y="2095"/>
                    </a:lnTo>
                    <a:lnTo>
                      <a:pt x="1584" y="2071"/>
                    </a:lnTo>
                    <a:lnTo>
                      <a:pt x="1827" y="1973"/>
                    </a:lnTo>
                    <a:lnTo>
                      <a:pt x="2046" y="1852"/>
                    </a:lnTo>
                    <a:lnTo>
                      <a:pt x="2241" y="1705"/>
                    </a:lnTo>
                    <a:lnTo>
                      <a:pt x="2387" y="1511"/>
                    </a:lnTo>
                    <a:lnTo>
                      <a:pt x="2509" y="1291"/>
                    </a:lnTo>
                    <a:lnTo>
                      <a:pt x="2607" y="1048"/>
                    </a:lnTo>
                    <a:lnTo>
                      <a:pt x="2631" y="780"/>
                    </a:lnTo>
                    <a:lnTo>
                      <a:pt x="2631" y="1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5" name="Google Shape;735;p43"/>
              <p:cNvSpPr/>
              <p:nvPr/>
            </p:nvSpPr>
            <p:spPr>
              <a:xfrm>
                <a:off x="5268225" y="4341925"/>
                <a:ext cx="468850" cy="333075"/>
              </a:xfrm>
              <a:custGeom>
                <a:avLst/>
                <a:gdLst/>
                <a:ahLst/>
                <a:cxnLst/>
                <a:rect l="l" t="t" r="r" b="b"/>
                <a:pathLst>
                  <a:path w="18754" h="13323" fill="none" extrusionOk="0">
                    <a:moveTo>
                      <a:pt x="18754" y="5553"/>
                    </a:moveTo>
                    <a:lnTo>
                      <a:pt x="18754" y="5553"/>
                    </a:lnTo>
                    <a:lnTo>
                      <a:pt x="18730" y="5334"/>
                    </a:lnTo>
                    <a:lnTo>
                      <a:pt x="18681" y="5091"/>
                    </a:lnTo>
                    <a:lnTo>
                      <a:pt x="18583" y="4847"/>
                    </a:lnTo>
                    <a:lnTo>
                      <a:pt x="18462" y="4628"/>
                    </a:lnTo>
                    <a:lnTo>
                      <a:pt x="18291" y="4433"/>
                    </a:lnTo>
                    <a:lnTo>
                      <a:pt x="18121" y="4287"/>
                    </a:lnTo>
                    <a:lnTo>
                      <a:pt x="18023" y="4214"/>
                    </a:lnTo>
                    <a:lnTo>
                      <a:pt x="17926" y="4165"/>
                    </a:lnTo>
                    <a:lnTo>
                      <a:pt x="17828" y="4141"/>
                    </a:lnTo>
                    <a:lnTo>
                      <a:pt x="17731" y="4141"/>
                    </a:lnTo>
                    <a:lnTo>
                      <a:pt x="16489" y="4141"/>
                    </a:lnTo>
                    <a:lnTo>
                      <a:pt x="15588" y="1803"/>
                    </a:lnTo>
                    <a:lnTo>
                      <a:pt x="15588" y="1803"/>
                    </a:lnTo>
                    <a:lnTo>
                      <a:pt x="15490" y="1583"/>
                    </a:lnTo>
                    <a:lnTo>
                      <a:pt x="15344" y="1364"/>
                    </a:lnTo>
                    <a:lnTo>
                      <a:pt x="15174" y="1169"/>
                    </a:lnTo>
                    <a:lnTo>
                      <a:pt x="15003" y="975"/>
                    </a:lnTo>
                    <a:lnTo>
                      <a:pt x="14784" y="804"/>
                    </a:lnTo>
                    <a:lnTo>
                      <a:pt x="14565" y="658"/>
                    </a:lnTo>
                    <a:lnTo>
                      <a:pt x="14346" y="536"/>
                    </a:lnTo>
                    <a:lnTo>
                      <a:pt x="14102" y="439"/>
                    </a:lnTo>
                    <a:lnTo>
                      <a:pt x="14102" y="439"/>
                    </a:lnTo>
                    <a:lnTo>
                      <a:pt x="13810" y="390"/>
                    </a:lnTo>
                    <a:lnTo>
                      <a:pt x="13444" y="317"/>
                    </a:lnTo>
                    <a:lnTo>
                      <a:pt x="12933" y="220"/>
                    </a:lnTo>
                    <a:lnTo>
                      <a:pt x="12275" y="147"/>
                    </a:lnTo>
                    <a:lnTo>
                      <a:pt x="11472" y="73"/>
                    </a:lnTo>
                    <a:lnTo>
                      <a:pt x="10498" y="25"/>
                    </a:lnTo>
                    <a:lnTo>
                      <a:pt x="9377" y="0"/>
                    </a:lnTo>
                    <a:lnTo>
                      <a:pt x="9377" y="0"/>
                    </a:lnTo>
                    <a:lnTo>
                      <a:pt x="8257" y="25"/>
                    </a:lnTo>
                    <a:lnTo>
                      <a:pt x="7283" y="73"/>
                    </a:lnTo>
                    <a:lnTo>
                      <a:pt x="6479" y="147"/>
                    </a:lnTo>
                    <a:lnTo>
                      <a:pt x="5821" y="220"/>
                    </a:lnTo>
                    <a:lnTo>
                      <a:pt x="5310" y="317"/>
                    </a:lnTo>
                    <a:lnTo>
                      <a:pt x="4945" y="390"/>
                    </a:lnTo>
                    <a:lnTo>
                      <a:pt x="4652" y="439"/>
                    </a:lnTo>
                    <a:lnTo>
                      <a:pt x="4652" y="439"/>
                    </a:lnTo>
                    <a:lnTo>
                      <a:pt x="4409" y="536"/>
                    </a:lnTo>
                    <a:lnTo>
                      <a:pt x="4190" y="658"/>
                    </a:lnTo>
                    <a:lnTo>
                      <a:pt x="3970" y="804"/>
                    </a:lnTo>
                    <a:lnTo>
                      <a:pt x="3751" y="975"/>
                    </a:lnTo>
                    <a:lnTo>
                      <a:pt x="3581" y="1169"/>
                    </a:lnTo>
                    <a:lnTo>
                      <a:pt x="3410" y="1364"/>
                    </a:lnTo>
                    <a:lnTo>
                      <a:pt x="3264" y="1583"/>
                    </a:lnTo>
                    <a:lnTo>
                      <a:pt x="3167" y="1803"/>
                    </a:lnTo>
                    <a:lnTo>
                      <a:pt x="2266" y="4141"/>
                    </a:lnTo>
                    <a:lnTo>
                      <a:pt x="1023" y="4141"/>
                    </a:lnTo>
                    <a:lnTo>
                      <a:pt x="1023" y="4141"/>
                    </a:lnTo>
                    <a:lnTo>
                      <a:pt x="926" y="4141"/>
                    </a:lnTo>
                    <a:lnTo>
                      <a:pt x="829" y="4165"/>
                    </a:lnTo>
                    <a:lnTo>
                      <a:pt x="731" y="4214"/>
                    </a:lnTo>
                    <a:lnTo>
                      <a:pt x="634" y="4287"/>
                    </a:lnTo>
                    <a:lnTo>
                      <a:pt x="463" y="4433"/>
                    </a:lnTo>
                    <a:lnTo>
                      <a:pt x="293" y="4628"/>
                    </a:lnTo>
                    <a:lnTo>
                      <a:pt x="171" y="4847"/>
                    </a:lnTo>
                    <a:lnTo>
                      <a:pt x="74" y="5091"/>
                    </a:lnTo>
                    <a:lnTo>
                      <a:pt x="25" y="5334"/>
                    </a:lnTo>
                    <a:lnTo>
                      <a:pt x="1" y="5553"/>
                    </a:lnTo>
                    <a:lnTo>
                      <a:pt x="1" y="5553"/>
                    </a:lnTo>
                    <a:lnTo>
                      <a:pt x="25" y="5748"/>
                    </a:lnTo>
                    <a:lnTo>
                      <a:pt x="74" y="5894"/>
                    </a:lnTo>
                    <a:lnTo>
                      <a:pt x="171" y="6016"/>
                    </a:lnTo>
                    <a:lnTo>
                      <a:pt x="293" y="6089"/>
                    </a:lnTo>
                    <a:lnTo>
                      <a:pt x="463" y="6138"/>
                    </a:lnTo>
                    <a:lnTo>
                      <a:pt x="634" y="6187"/>
                    </a:lnTo>
                    <a:lnTo>
                      <a:pt x="1023" y="6187"/>
                    </a:lnTo>
                    <a:lnTo>
                      <a:pt x="1462" y="6187"/>
                    </a:lnTo>
                    <a:lnTo>
                      <a:pt x="1145" y="7015"/>
                    </a:lnTo>
                    <a:lnTo>
                      <a:pt x="1145" y="7015"/>
                    </a:lnTo>
                    <a:lnTo>
                      <a:pt x="999" y="7526"/>
                    </a:lnTo>
                    <a:lnTo>
                      <a:pt x="877" y="8086"/>
                    </a:lnTo>
                    <a:lnTo>
                      <a:pt x="780" y="8671"/>
                    </a:lnTo>
                    <a:lnTo>
                      <a:pt x="756" y="9207"/>
                    </a:lnTo>
                    <a:lnTo>
                      <a:pt x="756" y="13323"/>
                    </a:lnTo>
                    <a:lnTo>
                      <a:pt x="17999" y="13323"/>
                    </a:lnTo>
                    <a:lnTo>
                      <a:pt x="17999" y="9207"/>
                    </a:lnTo>
                    <a:lnTo>
                      <a:pt x="17999" y="9207"/>
                    </a:lnTo>
                    <a:lnTo>
                      <a:pt x="17975" y="8671"/>
                    </a:lnTo>
                    <a:lnTo>
                      <a:pt x="17877" y="8086"/>
                    </a:lnTo>
                    <a:lnTo>
                      <a:pt x="17755" y="7526"/>
                    </a:lnTo>
                    <a:lnTo>
                      <a:pt x="17609" y="7015"/>
                    </a:lnTo>
                    <a:lnTo>
                      <a:pt x="17293" y="6187"/>
                    </a:lnTo>
                    <a:lnTo>
                      <a:pt x="17731" y="6187"/>
                    </a:lnTo>
                    <a:lnTo>
                      <a:pt x="17731" y="6187"/>
                    </a:lnTo>
                    <a:lnTo>
                      <a:pt x="18121" y="6187"/>
                    </a:lnTo>
                    <a:lnTo>
                      <a:pt x="18291" y="6138"/>
                    </a:lnTo>
                    <a:lnTo>
                      <a:pt x="18462" y="6089"/>
                    </a:lnTo>
                    <a:lnTo>
                      <a:pt x="18583" y="6016"/>
                    </a:lnTo>
                    <a:lnTo>
                      <a:pt x="18681" y="5894"/>
                    </a:lnTo>
                    <a:lnTo>
                      <a:pt x="18730" y="5748"/>
                    </a:lnTo>
                    <a:lnTo>
                      <a:pt x="18754" y="5553"/>
                    </a:lnTo>
                    <a:lnTo>
                      <a:pt x="18754" y="5553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6" name="Google Shape;736;p43"/>
              <p:cNvSpPr/>
              <p:nvPr/>
            </p:nvSpPr>
            <p:spPr>
              <a:xfrm>
                <a:off x="5351025" y="4375400"/>
                <a:ext cx="303250" cy="149825"/>
              </a:xfrm>
              <a:custGeom>
                <a:avLst/>
                <a:gdLst/>
                <a:ahLst/>
                <a:cxnLst/>
                <a:rect l="l" t="t" r="r" b="b"/>
                <a:pathLst>
                  <a:path w="12130" h="5993" fill="none" extrusionOk="0">
                    <a:moveTo>
                      <a:pt x="1" y="4628"/>
                    </a:moveTo>
                    <a:lnTo>
                      <a:pt x="1" y="4628"/>
                    </a:lnTo>
                    <a:lnTo>
                      <a:pt x="171" y="4019"/>
                    </a:lnTo>
                    <a:lnTo>
                      <a:pt x="585" y="2656"/>
                    </a:lnTo>
                    <a:lnTo>
                      <a:pt x="805" y="1925"/>
                    </a:lnTo>
                    <a:lnTo>
                      <a:pt x="1024" y="1292"/>
                    </a:lnTo>
                    <a:lnTo>
                      <a:pt x="1194" y="829"/>
                    </a:lnTo>
                    <a:lnTo>
                      <a:pt x="1267" y="707"/>
                    </a:lnTo>
                    <a:lnTo>
                      <a:pt x="1316" y="658"/>
                    </a:lnTo>
                    <a:lnTo>
                      <a:pt x="1316" y="658"/>
                    </a:lnTo>
                    <a:lnTo>
                      <a:pt x="1535" y="561"/>
                    </a:lnTo>
                    <a:lnTo>
                      <a:pt x="1852" y="464"/>
                    </a:lnTo>
                    <a:lnTo>
                      <a:pt x="2315" y="342"/>
                    </a:lnTo>
                    <a:lnTo>
                      <a:pt x="2948" y="220"/>
                    </a:lnTo>
                    <a:lnTo>
                      <a:pt x="3776" y="98"/>
                    </a:lnTo>
                    <a:lnTo>
                      <a:pt x="4799" y="25"/>
                    </a:lnTo>
                    <a:lnTo>
                      <a:pt x="5408" y="1"/>
                    </a:lnTo>
                    <a:lnTo>
                      <a:pt x="6065" y="1"/>
                    </a:lnTo>
                    <a:lnTo>
                      <a:pt x="6065" y="1"/>
                    </a:lnTo>
                    <a:lnTo>
                      <a:pt x="6723" y="1"/>
                    </a:lnTo>
                    <a:lnTo>
                      <a:pt x="7332" y="25"/>
                    </a:lnTo>
                    <a:lnTo>
                      <a:pt x="8355" y="98"/>
                    </a:lnTo>
                    <a:lnTo>
                      <a:pt x="9183" y="220"/>
                    </a:lnTo>
                    <a:lnTo>
                      <a:pt x="9816" y="342"/>
                    </a:lnTo>
                    <a:lnTo>
                      <a:pt x="10279" y="464"/>
                    </a:lnTo>
                    <a:lnTo>
                      <a:pt x="10595" y="561"/>
                    </a:lnTo>
                    <a:lnTo>
                      <a:pt x="10814" y="658"/>
                    </a:lnTo>
                    <a:lnTo>
                      <a:pt x="10814" y="658"/>
                    </a:lnTo>
                    <a:lnTo>
                      <a:pt x="10863" y="707"/>
                    </a:lnTo>
                    <a:lnTo>
                      <a:pt x="10936" y="829"/>
                    </a:lnTo>
                    <a:lnTo>
                      <a:pt x="11107" y="1292"/>
                    </a:lnTo>
                    <a:lnTo>
                      <a:pt x="11326" y="1925"/>
                    </a:lnTo>
                    <a:lnTo>
                      <a:pt x="11545" y="2656"/>
                    </a:lnTo>
                    <a:lnTo>
                      <a:pt x="11959" y="4019"/>
                    </a:lnTo>
                    <a:lnTo>
                      <a:pt x="12130" y="4628"/>
                    </a:lnTo>
                    <a:lnTo>
                      <a:pt x="12130" y="4628"/>
                    </a:lnTo>
                    <a:lnTo>
                      <a:pt x="12105" y="4677"/>
                    </a:lnTo>
                    <a:lnTo>
                      <a:pt x="12057" y="4750"/>
                    </a:lnTo>
                    <a:lnTo>
                      <a:pt x="11959" y="4823"/>
                    </a:lnTo>
                    <a:lnTo>
                      <a:pt x="11813" y="4921"/>
                    </a:lnTo>
                    <a:lnTo>
                      <a:pt x="11618" y="5042"/>
                    </a:lnTo>
                    <a:lnTo>
                      <a:pt x="11375" y="5164"/>
                    </a:lnTo>
                    <a:lnTo>
                      <a:pt x="11058" y="5262"/>
                    </a:lnTo>
                    <a:lnTo>
                      <a:pt x="10717" y="5383"/>
                    </a:lnTo>
                    <a:lnTo>
                      <a:pt x="10327" y="5505"/>
                    </a:lnTo>
                    <a:lnTo>
                      <a:pt x="9865" y="5627"/>
                    </a:lnTo>
                    <a:lnTo>
                      <a:pt x="9377" y="5724"/>
                    </a:lnTo>
                    <a:lnTo>
                      <a:pt x="8817" y="5822"/>
                    </a:lnTo>
                    <a:lnTo>
                      <a:pt x="8208" y="5895"/>
                    </a:lnTo>
                    <a:lnTo>
                      <a:pt x="7551" y="5944"/>
                    </a:lnTo>
                    <a:lnTo>
                      <a:pt x="6845" y="5992"/>
                    </a:lnTo>
                    <a:lnTo>
                      <a:pt x="6065" y="5992"/>
                    </a:lnTo>
                    <a:lnTo>
                      <a:pt x="6065" y="5992"/>
                    </a:lnTo>
                    <a:lnTo>
                      <a:pt x="5286" y="5992"/>
                    </a:lnTo>
                    <a:lnTo>
                      <a:pt x="4580" y="5944"/>
                    </a:lnTo>
                    <a:lnTo>
                      <a:pt x="3922" y="5895"/>
                    </a:lnTo>
                    <a:lnTo>
                      <a:pt x="3313" y="5822"/>
                    </a:lnTo>
                    <a:lnTo>
                      <a:pt x="2753" y="5724"/>
                    </a:lnTo>
                    <a:lnTo>
                      <a:pt x="2266" y="5627"/>
                    </a:lnTo>
                    <a:lnTo>
                      <a:pt x="1803" y="5505"/>
                    </a:lnTo>
                    <a:lnTo>
                      <a:pt x="1413" y="5383"/>
                    </a:lnTo>
                    <a:lnTo>
                      <a:pt x="1072" y="5262"/>
                    </a:lnTo>
                    <a:lnTo>
                      <a:pt x="756" y="5164"/>
                    </a:lnTo>
                    <a:lnTo>
                      <a:pt x="512" y="5042"/>
                    </a:lnTo>
                    <a:lnTo>
                      <a:pt x="317" y="4921"/>
                    </a:lnTo>
                    <a:lnTo>
                      <a:pt x="171" y="4823"/>
                    </a:lnTo>
                    <a:lnTo>
                      <a:pt x="74" y="4750"/>
                    </a:lnTo>
                    <a:lnTo>
                      <a:pt x="25" y="4677"/>
                    </a:lnTo>
                    <a:lnTo>
                      <a:pt x="1" y="4628"/>
                    </a:lnTo>
                    <a:lnTo>
                      <a:pt x="1" y="4628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7" name="Google Shape;737;p43"/>
              <p:cNvSpPr/>
              <p:nvPr/>
            </p:nvSpPr>
            <p:spPr>
              <a:xfrm>
                <a:off x="5326675" y="4569025"/>
                <a:ext cx="81000" cy="65175"/>
              </a:xfrm>
              <a:custGeom>
                <a:avLst/>
                <a:gdLst/>
                <a:ahLst/>
                <a:cxnLst/>
                <a:rect l="l" t="t" r="r" b="b"/>
                <a:pathLst>
                  <a:path w="3240" h="2607" fill="none" extrusionOk="0">
                    <a:moveTo>
                      <a:pt x="1632" y="2607"/>
                    </a:moveTo>
                    <a:lnTo>
                      <a:pt x="1632" y="2607"/>
                    </a:lnTo>
                    <a:lnTo>
                      <a:pt x="1291" y="2582"/>
                    </a:lnTo>
                    <a:lnTo>
                      <a:pt x="999" y="2509"/>
                    </a:lnTo>
                    <a:lnTo>
                      <a:pt x="731" y="2388"/>
                    </a:lnTo>
                    <a:lnTo>
                      <a:pt x="488" y="2217"/>
                    </a:lnTo>
                    <a:lnTo>
                      <a:pt x="293" y="2047"/>
                    </a:lnTo>
                    <a:lnTo>
                      <a:pt x="122" y="1803"/>
                    </a:lnTo>
                    <a:lnTo>
                      <a:pt x="74" y="1706"/>
                    </a:lnTo>
                    <a:lnTo>
                      <a:pt x="49" y="1559"/>
                    </a:lnTo>
                    <a:lnTo>
                      <a:pt x="25" y="1438"/>
                    </a:lnTo>
                    <a:lnTo>
                      <a:pt x="1" y="1316"/>
                    </a:lnTo>
                    <a:lnTo>
                      <a:pt x="1" y="1316"/>
                    </a:lnTo>
                    <a:lnTo>
                      <a:pt x="25" y="1170"/>
                    </a:lnTo>
                    <a:lnTo>
                      <a:pt x="49" y="1048"/>
                    </a:lnTo>
                    <a:lnTo>
                      <a:pt x="74" y="926"/>
                    </a:lnTo>
                    <a:lnTo>
                      <a:pt x="122" y="804"/>
                    </a:lnTo>
                    <a:lnTo>
                      <a:pt x="293" y="585"/>
                    </a:lnTo>
                    <a:lnTo>
                      <a:pt x="488" y="390"/>
                    </a:lnTo>
                    <a:lnTo>
                      <a:pt x="731" y="220"/>
                    </a:lnTo>
                    <a:lnTo>
                      <a:pt x="999" y="98"/>
                    </a:lnTo>
                    <a:lnTo>
                      <a:pt x="1291" y="25"/>
                    </a:lnTo>
                    <a:lnTo>
                      <a:pt x="1632" y="1"/>
                    </a:lnTo>
                    <a:lnTo>
                      <a:pt x="1632" y="1"/>
                    </a:lnTo>
                    <a:lnTo>
                      <a:pt x="1803" y="1"/>
                    </a:lnTo>
                    <a:lnTo>
                      <a:pt x="1949" y="49"/>
                    </a:lnTo>
                    <a:lnTo>
                      <a:pt x="2120" y="98"/>
                    </a:lnTo>
                    <a:lnTo>
                      <a:pt x="2266" y="171"/>
                    </a:lnTo>
                    <a:lnTo>
                      <a:pt x="2412" y="269"/>
                    </a:lnTo>
                    <a:lnTo>
                      <a:pt x="2534" y="390"/>
                    </a:lnTo>
                    <a:lnTo>
                      <a:pt x="2777" y="634"/>
                    </a:lnTo>
                    <a:lnTo>
                      <a:pt x="2972" y="926"/>
                    </a:lnTo>
                    <a:lnTo>
                      <a:pt x="3118" y="1219"/>
                    </a:lnTo>
                    <a:lnTo>
                      <a:pt x="3215" y="1535"/>
                    </a:lnTo>
                    <a:lnTo>
                      <a:pt x="3240" y="1681"/>
                    </a:lnTo>
                    <a:lnTo>
                      <a:pt x="3240" y="1803"/>
                    </a:lnTo>
                    <a:lnTo>
                      <a:pt x="3240" y="1803"/>
                    </a:lnTo>
                    <a:lnTo>
                      <a:pt x="3240" y="1949"/>
                    </a:lnTo>
                    <a:lnTo>
                      <a:pt x="3215" y="2047"/>
                    </a:lnTo>
                    <a:lnTo>
                      <a:pt x="3167" y="2144"/>
                    </a:lnTo>
                    <a:lnTo>
                      <a:pt x="3118" y="2241"/>
                    </a:lnTo>
                    <a:lnTo>
                      <a:pt x="3045" y="2314"/>
                    </a:lnTo>
                    <a:lnTo>
                      <a:pt x="2972" y="2388"/>
                    </a:lnTo>
                    <a:lnTo>
                      <a:pt x="2777" y="2485"/>
                    </a:lnTo>
                    <a:lnTo>
                      <a:pt x="2534" y="2558"/>
                    </a:lnTo>
                    <a:lnTo>
                      <a:pt x="2266" y="2582"/>
                    </a:lnTo>
                    <a:lnTo>
                      <a:pt x="1949" y="2607"/>
                    </a:lnTo>
                    <a:lnTo>
                      <a:pt x="1632" y="2607"/>
                    </a:lnTo>
                    <a:lnTo>
                      <a:pt x="1632" y="2607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8" name="Google Shape;738;p43"/>
              <p:cNvSpPr/>
              <p:nvPr/>
            </p:nvSpPr>
            <p:spPr>
              <a:xfrm>
                <a:off x="5447225" y="4615925"/>
                <a:ext cx="1108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4434" h="1" fill="none" extrusionOk="0">
                    <a:moveTo>
                      <a:pt x="1" y="0"/>
                    </a:moveTo>
                    <a:lnTo>
                      <a:pt x="4434" y="0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9" name="Google Shape;739;p43"/>
              <p:cNvSpPr/>
              <p:nvPr/>
            </p:nvSpPr>
            <p:spPr>
              <a:xfrm>
                <a:off x="5439925" y="4589125"/>
                <a:ext cx="1254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5018" h="1" fill="none" extrusionOk="0">
                    <a:moveTo>
                      <a:pt x="1" y="0"/>
                    </a:moveTo>
                    <a:lnTo>
                      <a:pt x="5018" y="0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0" name="Google Shape;740;p43"/>
              <p:cNvSpPr/>
              <p:nvPr/>
            </p:nvSpPr>
            <p:spPr>
              <a:xfrm>
                <a:off x="5597625" y="4569025"/>
                <a:ext cx="81000" cy="65175"/>
              </a:xfrm>
              <a:custGeom>
                <a:avLst/>
                <a:gdLst/>
                <a:ahLst/>
                <a:cxnLst/>
                <a:rect l="l" t="t" r="r" b="b"/>
                <a:pathLst>
                  <a:path w="3240" h="2607" fill="none" extrusionOk="0">
                    <a:moveTo>
                      <a:pt x="1608" y="2607"/>
                    </a:moveTo>
                    <a:lnTo>
                      <a:pt x="1608" y="2607"/>
                    </a:lnTo>
                    <a:lnTo>
                      <a:pt x="1291" y="2607"/>
                    </a:lnTo>
                    <a:lnTo>
                      <a:pt x="975" y="2582"/>
                    </a:lnTo>
                    <a:lnTo>
                      <a:pt x="707" y="2558"/>
                    </a:lnTo>
                    <a:lnTo>
                      <a:pt x="463" y="2485"/>
                    </a:lnTo>
                    <a:lnTo>
                      <a:pt x="268" y="2388"/>
                    </a:lnTo>
                    <a:lnTo>
                      <a:pt x="195" y="2314"/>
                    </a:lnTo>
                    <a:lnTo>
                      <a:pt x="122" y="2241"/>
                    </a:lnTo>
                    <a:lnTo>
                      <a:pt x="74" y="2144"/>
                    </a:lnTo>
                    <a:lnTo>
                      <a:pt x="25" y="2047"/>
                    </a:lnTo>
                    <a:lnTo>
                      <a:pt x="1" y="1949"/>
                    </a:lnTo>
                    <a:lnTo>
                      <a:pt x="1" y="1803"/>
                    </a:lnTo>
                    <a:lnTo>
                      <a:pt x="1" y="1803"/>
                    </a:lnTo>
                    <a:lnTo>
                      <a:pt x="1" y="1681"/>
                    </a:lnTo>
                    <a:lnTo>
                      <a:pt x="25" y="1535"/>
                    </a:lnTo>
                    <a:lnTo>
                      <a:pt x="122" y="1219"/>
                    </a:lnTo>
                    <a:lnTo>
                      <a:pt x="268" y="926"/>
                    </a:lnTo>
                    <a:lnTo>
                      <a:pt x="463" y="634"/>
                    </a:lnTo>
                    <a:lnTo>
                      <a:pt x="707" y="390"/>
                    </a:lnTo>
                    <a:lnTo>
                      <a:pt x="829" y="269"/>
                    </a:lnTo>
                    <a:lnTo>
                      <a:pt x="975" y="171"/>
                    </a:lnTo>
                    <a:lnTo>
                      <a:pt x="1121" y="98"/>
                    </a:lnTo>
                    <a:lnTo>
                      <a:pt x="1291" y="49"/>
                    </a:lnTo>
                    <a:lnTo>
                      <a:pt x="1438" y="1"/>
                    </a:lnTo>
                    <a:lnTo>
                      <a:pt x="1608" y="1"/>
                    </a:lnTo>
                    <a:lnTo>
                      <a:pt x="1608" y="1"/>
                    </a:lnTo>
                    <a:lnTo>
                      <a:pt x="1949" y="25"/>
                    </a:lnTo>
                    <a:lnTo>
                      <a:pt x="2241" y="98"/>
                    </a:lnTo>
                    <a:lnTo>
                      <a:pt x="2509" y="220"/>
                    </a:lnTo>
                    <a:lnTo>
                      <a:pt x="2753" y="390"/>
                    </a:lnTo>
                    <a:lnTo>
                      <a:pt x="2948" y="585"/>
                    </a:lnTo>
                    <a:lnTo>
                      <a:pt x="3118" y="804"/>
                    </a:lnTo>
                    <a:lnTo>
                      <a:pt x="3167" y="926"/>
                    </a:lnTo>
                    <a:lnTo>
                      <a:pt x="3191" y="1048"/>
                    </a:lnTo>
                    <a:lnTo>
                      <a:pt x="3215" y="1170"/>
                    </a:lnTo>
                    <a:lnTo>
                      <a:pt x="3240" y="1316"/>
                    </a:lnTo>
                    <a:lnTo>
                      <a:pt x="3240" y="1316"/>
                    </a:lnTo>
                    <a:lnTo>
                      <a:pt x="3215" y="1438"/>
                    </a:lnTo>
                    <a:lnTo>
                      <a:pt x="3191" y="1559"/>
                    </a:lnTo>
                    <a:lnTo>
                      <a:pt x="3167" y="1706"/>
                    </a:lnTo>
                    <a:lnTo>
                      <a:pt x="3118" y="1803"/>
                    </a:lnTo>
                    <a:lnTo>
                      <a:pt x="2948" y="2047"/>
                    </a:lnTo>
                    <a:lnTo>
                      <a:pt x="2753" y="2217"/>
                    </a:lnTo>
                    <a:lnTo>
                      <a:pt x="2509" y="2388"/>
                    </a:lnTo>
                    <a:lnTo>
                      <a:pt x="2241" y="2509"/>
                    </a:lnTo>
                    <a:lnTo>
                      <a:pt x="1949" y="2582"/>
                    </a:lnTo>
                    <a:lnTo>
                      <a:pt x="1608" y="2607"/>
                    </a:lnTo>
                    <a:lnTo>
                      <a:pt x="1608" y="2607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41" name="TextBox 40"/>
          <p:cNvSpPr txBox="1"/>
          <p:nvPr userDrawn="1"/>
        </p:nvSpPr>
        <p:spPr>
          <a:xfrm>
            <a:off x="3248690" y="4350023"/>
            <a:ext cx="2728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r>
              <a:rPr lang="en-US" sz="1800" b="1" kern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info@chiro74.ru</a:t>
            </a:r>
            <a:endParaRPr lang="ru-RU" sz="1800" b="1" kern="0" dirty="0">
              <a:solidFill>
                <a:srgbClr val="000000"/>
              </a:solidFill>
              <a:latin typeface="+mn-lt"/>
              <a:cs typeface="Arial"/>
              <a:sym typeface="Arial"/>
            </a:endParaRPr>
          </a:p>
        </p:txBody>
      </p:sp>
      <p:sp>
        <p:nvSpPr>
          <p:cNvPr id="42" name="TextBox 41"/>
          <p:cNvSpPr txBox="1"/>
          <p:nvPr userDrawn="1"/>
        </p:nvSpPr>
        <p:spPr>
          <a:xfrm>
            <a:off x="5226013" y="4356674"/>
            <a:ext cx="3146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800" b="1" dirty="0">
                <a:latin typeface="+mn-lt"/>
              </a:rPr>
              <a:t>8 (351) 217 30 89</a:t>
            </a:r>
          </a:p>
        </p:txBody>
      </p:sp>
      <p:sp>
        <p:nvSpPr>
          <p:cNvPr id="44" name="TextBox 43"/>
          <p:cNvSpPr txBox="1"/>
          <p:nvPr userDrawn="1"/>
        </p:nvSpPr>
        <p:spPr>
          <a:xfrm>
            <a:off x="2774537" y="2052055"/>
            <a:ext cx="611282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r>
              <a:rPr lang="en-US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</a:t>
            </a:r>
            <a:r>
              <a:rPr lang="ru-RU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111, г. Челябинск, ул. Комсомольская, д. 20А</a:t>
            </a:r>
          </a:p>
          <a:p>
            <a:pPr algn="ctr">
              <a:buClr>
                <a:srgbClr val="000000"/>
              </a:buClr>
              <a:buFont typeface="Arial"/>
              <a:buNone/>
            </a:pPr>
            <a:r>
              <a:rPr lang="ru-RU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454087, г. Челябинск, ул. Блюхера, д. 91</a:t>
            </a:r>
          </a:p>
          <a:p>
            <a:pPr algn="ctr">
              <a:buClr>
                <a:srgbClr val="000000"/>
              </a:buClr>
              <a:buFont typeface="Arial"/>
              <a:buNone/>
            </a:pPr>
            <a:r>
              <a:rPr lang="ru-RU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454091, г. Челябинск, ул. Красноармейская, д. 88</a:t>
            </a:r>
          </a:p>
          <a:p>
            <a:pPr algn="ctr">
              <a:buClr>
                <a:srgbClr val="000000"/>
              </a:buClr>
              <a:buFont typeface="Arial"/>
              <a:buNone/>
            </a:pPr>
            <a:r>
              <a:rPr lang="ru-RU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454048, г. Челябинск, ул. Худякова, д. 20 </a:t>
            </a:r>
          </a:p>
          <a:p>
            <a:pPr>
              <a:buClr>
                <a:srgbClr val="000000"/>
              </a:buClr>
              <a:buFont typeface="Arial"/>
              <a:buNone/>
            </a:pPr>
            <a:endParaRPr lang="ru-RU" sz="1800" b="1" kern="0" dirty="0">
              <a:solidFill>
                <a:srgbClr val="000000"/>
              </a:solidFill>
              <a:latin typeface="Book Antiqua" panose="02040602050305030304" pitchFamily="18" charset="0"/>
              <a:cs typeface="Arial"/>
              <a:sym typeface="Arial"/>
            </a:endParaRPr>
          </a:p>
        </p:txBody>
      </p:sp>
      <p:sp>
        <p:nvSpPr>
          <p:cNvPr id="62" name="Google Shape;59;g142ea23b5d2_0_0"/>
          <p:cNvSpPr txBox="1"/>
          <p:nvPr userDrawn="1"/>
        </p:nvSpPr>
        <p:spPr bwMode="auto">
          <a:xfrm>
            <a:off x="3944233" y="4637434"/>
            <a:ext cx="3659389" cy="58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568" tIns="121568" rIns="121568" bIns="121568" anchor="t" anchorCtr="0">
            <a:spAutoFit/>
          </a:bodyPr>
          <a:lstStyle/>
          <a:p>
            <a:pPr marL="16933" algn="ctr">
              <a:lnSpc>
                <a:spcPct val="150000"/>
              </a:lnSpc>
              <a:spcBef>
                <a:spcPts val="133"/>
              </a:spcBef>
              <a:buSzPts val="1000"/>
              <a:defRPr/>
            </a:pP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МЫ</a:t>
            </a:r>
            <a:r>
              <a:rPr lang="ru-RU" sz="1400" b="1" baseline="0" dirty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В СОЦИАЛЬНЫХ СЕТЯХ</a:t>
            </a:r>
            <a:endParaRPr sz="1400" b="1" dirty="0">
              <a:solidFill>
                <a:schemeClr val="accent5">
                  <a:lumMod val="50000"/>
                </a:schemeClr>
              </a:solidFill>
              <a:latin typeface="+mn-lt"/>
              <a:ea typeface="Jost"/>
              <a:cs typeface="Jost"/>
            </a:endParaRPr>
          </a:p>
        </p:txBody>
      </p:sp>
      <p:grpSp>
        <p:nvGrpSpPr>
          <p:cNvPr id="6" name="Группа 5"/>
          <p:cNvGrpSpPr/>
          <p:nvPr userDrawn="1"/>
        </p:nvGrpSpPr>
        <p:grpSpPr>
          <a:xfrm>
            <a:off x="6307702" y="3443835"/>
            <a:ext cx="982907" cy="902509"/>
            <a:chOff x="6340839" y="2922348"/>
            <a:chExt cx="916634" cy="834456"/>
          </a:xfrm>
        </p:grpSpPr>
        <p:sp>
          <p:nvSpPr>
            <p:cNvPr id="54" name="Прямоугольник 53"/>
            <p:cNvSpPr/>
            <p:nvPr userDrawn="1"/>
          </p:nvSpPr>
          <p:spPr>
            <a:xfrm>
              <a:off x="6340839" y="2922348"/>
              <a:ext cx="916634" cy="834456"/>
            </a:xfrm>
            <a:prstGeom prst="rect">
              <a:avLst/>
            </a:prstGeom>
            <a:solidFill>
              <a:srgbClr val="264796"/>
            </a:solidFill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buClr>
                  <a:srgbClr val="000000"/>
                </a:buClr>
                <a:buFont typeface="Arial"/>
                <a:buNone/>
                <a:defRPr/>
              </a:pPr>
              <a:endParaRPr lang="ru-RU" sz="1400" kern="0">
                <a:solidFill>
                  <a:srgbClr val="FFFFFF"/>
                </a:solidFill>
                <a:latin typeface="Arial"/>
                <a:sym typeface="Arial"/>
              </a:endParaRPr>
            </a:p>
          </p:txBody>
        </p:sp>
        <p:sp>
          <p:nvSpPr>
            <p:cNvPr id="23" name="Google Shape;653;p43"/>
            <p:cNvSpPr/>
            <p:nvPr userDrawn="1"/>
          </p:nvSpPr>
          <p:spPr>
            <a:xfrm>
              <a:off x="6600126" y="3032974"/>
              <a:ext cx="398059" cy="627392"/>
            </a:xfrm>
            <a:custGeom>
              <a:avLst/>
              <a:gdLst/>
              <a:ahLst/>
              <a:cxnLst/>
              <a:rect l="l" t="t" r="r" b="b"/>
              <a:pathLst>
                <a:path w="11838" h="20508" fill="none" extrusionOk="0">
                  <a:moveTo>
                    <a:pt x="10547" y="1"/>
                  </a:moveTo>
                  <a:lnTo>
                    <a:pt x="1292" y="1"/>
                  </a:lnTo>
                  <a:lnTo>
                    <a:pt x="1292" y="1"/>
                  </a:lnTo>
                  <a:lnTo>
                    <a:pt x="1024" y="25"/>
                  </a:lnTo>
                  <a:lnTo>
                    <a:pt x="780" y="98"/>
                  </a:lnTo>
                  <a:lnTo>
                    <a:pt x="561" y="220"/>
                  </a:lnTo>
                  <a:lnTo>
                    <a:pt x="366" y="366"/>
                  </a:lnTo>
                  <a:lnTo>
                    <a:pt x="220" y="561"/>
                  </a:lnTo>
                  <a:lnTo>
                    <a:pt x="98" y="780"/>
                  </a:lnTo>
                  <a:lnTo>
                    <a:pt x="25" y="1024"/>
                  </a:lnTo>
                  <a:lnTo>
                    <a:pt x="1" y="1292"/>
                  </a:lnTo>
                  <a:lnTo>
                    <a:pt x="1" y="19217"/>
                  </a:lnTo>
                  <a:lnTo>
                    <a:pt x="1" y="19217"/>
                  </a:lnTo>
                  <a:lnTo>
                    <a:pt x="25" y="19485"/>
                  </a:lnTo>
                  <a:lnTo>
                    <a:pt x="98" y="19728"/>
                  </a:lnTo>
                  <a:lnTo>
                    <a:pt x="220" y="19948"/>
                  </a:lnTo>
                  <a:lnTo>
                    <a:pt x="366" y="20142"/>
                  </a:lnTo>
                  <a:lnTo>
                    <a:pt x="561" y="20289"/>
                  </a:lnTo>
                  <a:lnTo>
                    <a:pt x="780" y="20410"/>
                  </a:lnTo>
                  <a:lnTo>
                    <a:pt x="1024" y="20483"/>
                  </a:lnTo>
                  <a:lnTo>
                    <a:pt x="1292" y="20508"/>
                  </a:lnTo>
                  <a:lnTo>
                    <a:pt x="10547" y="20508"/>
                  </a:lnTo>
                  <a:lnTo>
                    <a:pt x="10547" y="20508"/>
                  </a:lnTo>
                  <a:lnTo>
                    <a:pt x="10814" y="20483"/>
                  </a:lnTo>
                  <a:lnTo>
                    <a:pt x="11058" y="20410"/>
                  </a:lnTo>
                  <a:lnTo>
                    <a:pt x="11277" y="20289"/>
                  </a:lnTo>
                  <a:lnTo>
                    <a:pt x="11472" y="20142"/>
                  </a:lnTo>
                  <a:lnTo>
                    <a:pt x="11618" y="19948"/>
                  </a:lnTo>
                  <a:lnTo>
                    <a:pt x="11740" y="19728"/>
                  </a:lnTo>
                  <a:lnTo>
                    <a:pt x="11813" y="19485"/>
                  </a:lnTo>
                  <a:lnTo>
                    <a:pt x="11837" y="19217"/>
                  </a:lnTo>
                  <a:lnTo>
                    <a:pt x="11837" y="1292"/>
                  </a:lnTo>
                  <a:lnTo>
                    <a:pt x="11837" y="1292"/>
                  </a:lnTo>
                  <a:lnTo>
                    <a:pt x="11813" y="1024"/>
                  </a:lnTo>
                  <a:lnTo>
                    <a:pt x="11740" y="780"/>
                  </a:lnTo>
                  <a:lnTo>
                    <a:pt x="11618" y="561"/>
                  </a:lnTo>
                  <a:lnTo>
                    <a:pt x="11472" y="366"/>
                  </a:lnTo>
                  <a:lnTo>
                    <a:pt x="11277" y="220"/>
                  </a:lnTo>
                  <a:lnTo>
                    <a:pt x="11058" y="98"/>
                  </a:lnTo>
                  <a:lnTo>
                    <a:pt x="10814" y="25"/>
                  </a:lnTo>
                  <a:lnTo>
                    <a:pt x="10547" y="1"/>
                  </a:lnTo>
                  <a:lnTo>
                    <a:pt x="10547" y="1"/>
                  </a:lnTo>
                  <a:close/>
                  <a:moveTo>
                    <a:pt x="5554" y="975"/>
                  </a:moveTo>
                  <a:lnTo>
                    <a:pt x="6284" y="975"/>
                  </a:lnTo>
                  <a:lnTo>
                    <a:pt x="6284" y="975"/>
                  </a:lnTo>
                  <a:lnTo>
                    <a:pt x="6406" y="999"/>
                  </a:lnTo>
                  <a:lnTo>
                    <a:pt x="6479" y="1073"/>
                  </a:lnTo>
                  <a:lnTo>
                    <a:pt x="6552" y="1146"/>
                  </a:lnTo>
                  <a:lnTo>
                    <a:pt x="6577" y="1267"/>
                  </a:lnTo>
                  <a:lnTo>
                    <a:pt x="6577" y="1267"/>
                  </a:lnTo>
                  <a:lnTo>
                    <a:pt x="6552" y="1365"/>
                  </a:lnTo>
                  <a:lnTo>
                    <a:pt x="6479" y="1462"/>
                  </a:lnTo>
                  <a:lnTo>
                    <a:pt x="6406" y="1511"/>
                  </a:lnTo>
                  <a:lnTo>
                    <a:pt x="6284" y="1535"/>
                  </a:lnTo>
                  <a:lnTo>
                    <a:pt x="5554" y="1535"/>
                  </a:lnTo>
                  <a:lnTo>
                    <a:pt x="5554" y="1535"/>
                  </a:lnTo>
                  <a:lnTo>
                    <a:pt x="5432" y="1511"/>
                  </a:lnTo>
                  <a:lnTo>
                    <a:pt x="5359" y="1462"/>
                  </a:lnTo>
                  <a:lnTo>
                    <a:pt x="5286" y="1365"/>
                  </a:lnTo>
                  <a:lnTo>
                    <a:pt x="5262" y="1267"/>
                  </a:lnTo>
                  <a:lnTo>
                    <a:pt x="5262" y="1267"/>
                  </a:lnTo>
                  <a:lnTo>
                    <a:pt x="5286" y="1146"/>
                  </a:lnTo>
                  <a:lnTo>
                    <a:pt x="5359" y="1073"/>
                  </a:lnTo>
                  <a:lnTo>
                    <a:pt x="5432" y="999"/>
                  </a:lnTo>
                  <a:lnTo>
                    <a:pt x="5554" y="975"/>
                  </a:lnTo>
                  <a:lnTo>
                    <a:pt x="5554" y="975"/>
                  </a:lnTo>
                  <a:close/>
                  <a:moveTo>
                    <a:pt x="5919" y="19436"/>
                  </a:moveTo>
                  <a:lnTo>
                    <a:pt x="5919" y="19436"/>
                  </a:lnTo>
                  <a:lnTo>
                    <a:pt x="5749" y="19412"/>
                  </a:lnTo>
                  <a:lnTo>
                    <a:pt x="5578" y="19363"/>
                  </a:lnTo>
                  <a:lnTo>
                    <a:pt x="5432" y="19290"/>
                  </a:lnTo>
                  <a:lnTo>
                    <a:pt x="5310" y="19193"/>
                  </a:lnTo>
                  <a:lnTo>
                    <a:pt x="5213" y="19071"/>
                  </a:lnTo>
                  <a:lnTo>
                    <a:pt x="5140" y="18925"/>
                  </a:lnTo>
                  <a:lnTo>
                    <a:pt x="5091" y="18754"/>
                  </a:lnTo>
                  <a:lnTo>
                    <a:pt x="5067" y="18584"/>
                  </a:lnTo>
                  <a:lnTo>
                    <a:pt x="5067" y="18584"/>
                  </a:lnTo>
                  <a:lnTo>
                    <a:pt x="5091" y="18413"/>
                  </a:lnTo>
                  <a:lnTo>
                    <a:pt x="5140" y="18243"/>
                  </a:lnTo>
                  <a:lnTo>
                    <a:pt x="5213" y="18097"/>
                  </a:lnTo>
                  <a:lnTo>
                    <a:pt x="5310" y="17975"/>
                  </a:lnTo>
                  <a:lnTo>
                    <a:pt x="5432" y="17877"/>
                  </a:lnTo>
                  <a:lnTo>
                    <a:pt x="5578" y="17804"/>
                  </a:lnTo>
                  <a:lnTo>
                    <a:pt x="5749" y="17756"/>
                  </a:lnTo>
                  <a:lnTo>
                    <a:pt x="5919" y="17731"/>
                  </a:lnTo>
                  <a:lnTo>
                    <a:pt x="5919" y="17731"/>
                  </a:lnTo>
                  <a:lnTo>
                    <a:pt x="6090" y="17756"/>
                  </a:lnTo>
                  <a:lnTo>
                    <a:pt x="6260" y="17804"/>
                  </a:lnTo>
                  <a:lnTo>
                    <a:pt x="6406" y="17877"/>
                  </a:lnTo>
                  <a:lnTo>
                    <a:pt x="6528" y="17975"/>
                  </a:lnTo>
                  <a:lnTo>
                    <a:pt x="6625" y="18097"/>
                  </a:lnTo>
                  <a:lnTo>
                    <a:pt x="6699" y="18243"/>
                  </a:lnTo>
                  <a:lnTo>
                    <a:pt x="6747" y="18413"/>
                  </a:lnTo>
                  <a:lnTo>
                    <a:pt x="6772" y="18584"/>
                  </a:lnTo>
                  <a:lnTo>
                    <a:pt x="6772" y="18584"/>
                  </a:lnTo>
                  <a:lnTo>
                    <a:pt x="6747" y="18754"/>
                  </a:lnTo>
                  <a:lnTo>
                    <a:pt x="6699" y="18925"/>
                  </a:lnTo>
                  <a:lnTo>
                    <a:pt x="6625" y="19071"/>
                  </a:lnTo>
                  <a:lnTo>
                    <a:pt x="6528" y="19193"/>
                  </a:lnTo>
                  <a:lnTo>
                    <a:pt x="6406" y="19290"/>
                  </a:lnTo>
                  <a:lnTo>
                    <a:pt x="6260" y="19363"/>
                  </a:lnTo>
                  <a:lnTo>
                    <a:pt x="6090" y="19412"/>
                  </a:lnTo>
                  <a:lnTo>
                    <a:pt x="5919" y="19436"/>
                  </a:lnTo>
                  <a:lnTo>
                    <a:pt x="5919" y="19436"/>
                  </a:lnTo>
                  <a:close/>
                  <a:moveTo>
                    <a:pt x="10547" y="16660"/>
                  </a:moveTo>
                  <a:lnTo>
                    <a:pt x="1292" y="16660"/>
                  </a:lnTo>
                  <a:lnTo>
                    <a:pt x="1292" y="2558"/>
                  </a:lnTo>
                  <a:lnTo>
                    <a:pt x="10547" y="2558"/>
                  </a:lnTo>
                  <a:lnTo>
                    <a:pt x="10547" y="1666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7" name="Группа 6"/>
          <p:cNvGrpSpPr/>
          <p:nvPr userDrawn="1"/>
        </p:nvGrpSpPr>
        <p:grpSpPr>
          <a:xfrm>
            <a:off x="2043250" y="5133787"/>
            <a:ext cx="8105501" cy="1639328"/>
            <a:chOff x="2086735" y="4868862"/>
            <a:chExt cx="8105501" cy="1639328"/>
          </a:xfrm>
        </p:grpSpPr>
        <p:pic>
          <p:nvPicPr>
            <p:cNvPr id="63" name="Picture 2" descr="http://qrcoder.ru/code/?https%3A%2F%2Frcokio.ru%2F&amp;4&amp;0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7025" y="4952385"/>
              <a:ext cx="1267200" cy="12672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/>
            <p:cNvSpPr txBox="1"/>
            <p:nvPr userDrawn="1"/>
          </p:nvSpPr>
          <p:spPr>
            <a:xfrm>
              <a:off x="2086735" y="6217831"/>
              <a:ext cx="1487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>
                  <a:latin typeface="+mn-lt"/>
                </a:rPr>
                <a:t>сайт ГБУ ДПО ЧИРО</a:t>
              </a:r>
            </a:p>
          </p:txBody>
        </p:sp>
        <p:sp>
          <p:nvSpPr>
            <p:cNvPr id="50" name="TextBox 49"/>
            <p:cNvSpPr txBox="1"/>
            <p:nvPr userDrawn="1"/>
          </p:nvSpPr>
          <p:spPr>
            <a:xfrm>
              <a:off x="4298449" y="6217832"/>
              <a:ext cx="12369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 err="1">
                  <a:latin typeface="+mn-lt"/>
                </a:rPr>
                <a:t>Телеграм</a:t>
              </a:r>
              <a:r>
                <a:rPr lang="ru-RU" sz="1200" b="1" dirty="0">
                  <a:latin typeface="+mn-lt"/>
                </a:rPr>
                <a:t>-канал</a:t>
              </a:r>
            </a:p>
          </p:txBody>
        </p:sp>
        <p:sp>
          <p:nvSpPr>
            <p:cNvPr id="51" name="TextBox 50"/>
            <p:cNvSpPr txBox="1"/>
            <p:nvPr userDrawn="1"/>
          </p:nvSpPr>
          <p:spPr>
            <a:xfrm>
              <a:off x="6098713" y="6217833"/>
              <a:ext cx="182332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>
                  <a:latin typeface="+mn-lt"/>
                </a:rPr>
                <a:t>Сообщество</a:t>
              </a:r>
              <a:r>
                <a:rPr lang="ru-RU" sz="1200" b="1" baseline="0" dirty="0">
                  <a:latin typeface="+mn-lt"/>
                </a:rPr>
                <a:t> в </a:t>
              </a:r>
              <a:r>
                <a:rPr lang="ru-RU" sz="1200" b="1" baseline="0" dirty="0" err="1">
                  <a:latin typeface="+mn-lt"/>
                </a:rPr>
                <a:t>ВКонтакте</a:t>
              </a:r>
              <a:endParaRPr lang="ru-RU" sz="1200" b="1" dirty="0">
                <a:latin typeface="+mn-lt"/>
              </a:endParaRPr>
            </a:p>
          </p:txBody>
        </p:sp>
        <p:pic>
          <p:nvPicPr>
            <p:cNvPr id="3" name="Рисунок 2"/>
            <p:cNvPicPr>
              <a:picLocks noChangeAspect="1"/>
            </p:cNvPicPr>
            <p:nvPr userDrawn="1"/>
          </p:nvPicPr>
          <p:blipFill>
            <a:blip r:embed="rId14" cstate="print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23182" y="4868862"/>
              <a:ext cx="1374382" cy="1374382"/>
            </a:xfrm>
            <a:prstGeom prst="rect">
              <a:avLst/>
            </a:prstGeom>
          </p:spPr>
        </p:pic>
        <p:pic>
          <p:nvPicPr>
            <p:cNvPr id="4" name="Рисунок 3"/>
            <p:cNvPicPr>
              <a:picLocks noChangeAspect="1"/>
            </p:cNvPicPr>
            <p:nvPr userDrawn="1"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900" t="3964" r="16630" b="5414"/>
            <a:stretch/>
          </p:blipFill>
          <p:spPr>
            <a:xfrm>
              <a:off x="4283320" y="4966454"/>
              <a:ext cx="1267200" cy="1179198"/>
            </a:xfrm>
            <a:prstGeom prst="rect">
              <a:avLst/>
            </a:prstGeom>
          </p:spPr>
        </p:pic>
        <p:pic>
          <p:nvPicPr>
            <p:cNvPr id="5" name="Рисунок 4"/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3271" y="4868862"/>
              <a:ext cx="1375200" cy="1375200"/>
            </a:xfrm>
            <a:prstGeom prst="rect">
              <a:avLst/>
            </a:prstGeom>
          </p:spPr>
        </p:pic>
        <p:sp>
          <p:nvSpPr>
            <p:cNvPr id="43" name="TextBox 42"/>
            <p:cNvSpPr txBox="1"/>
            <p:nvPr userDrawn="1"/>
          </p:nvSpPr>
          <p:spPr>
            <a:xfrm>
              <a:off x="7949506" y="6231191"/>
              <a:ext cx="22427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>
                  <a:latin typeface="+mn-lt"/>
                </a:rPr>
                <a:t>Сообщество в Одноклассниках</a:t>
              </a:r>
            </a:p>
          </p:txBody>
        </p:sp>
      </p:grp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7386" y="156658"/>
            <a:ext cx="2595458" cy="1120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928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8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+4.5_&#1087;&#1088;&#1080;&#1083;&#1086;&#1078;&#1077;&#1085;&#1080;&#1077;%204.docx" TargetMode="External"/><Relationship Id="rId7" Type="http://schemas.openxmlformats.org/officeDocument/2006/relationships/hyperlink" Target="+4.5_&#1087;&#1088;&#1080;&#1083;&#1086;&#1078;&#1077;&#1085;&#1080;&#1077;%208.docx" TargetMode="External"/><Relationship Id="rId2" Type="http://schemas.openxmlformats.org/officeDocument/2006/relationships/hyperlink" Target="+4.5_&#1087;&#1088;&#1080;&#1083;&#1086;&#1078;&#1077;&#1085;&#1080;&#1077;%203.docx" TargetMode="External"/><Relationship Id="rId1" Type="http://schemas.openxmlformats.org/officeDocument/2006/relationships/slideLayout" Target="../slideLayouts/slideLayout19.xml"/><Relationship Id="rId6" Type="http://schemas.openxmlformats.org/officeDocument/2006/relationships/hyperlink" Target="+4.5_&#1087;&#1088;&#1080;&#1083;&#1086;&#1078;&#1077;&#1085;&#1080;&#1077;%207.docx" TargetMode="External"/><Relationship Id="rId5" Type="http://schemas.openxmlformats.org/officeDocument/2006/relationships/hyperlink" Target="+4.5_&#1087;&#1088;&#1080;&#1083;&#1086;&#1078;&#1077;&#1085;&#1080;&#1077;%206.doc" TargetMode="External"/><Relationship Id="rId4" Type="http://schemas.openxmlformats.org/officeDocument/2006/relationships/hyperlink" Target="+4.5_&#1087;&#1088;&#1080;&#1083;&#1086;&#1078;&#1077;&#1085;&#1080;&#1077;%205.doc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+4.5_&#1087;&#1088;&#1080;&#1083;&#1086;&#1078;&#1077;&#1085;&#1080;&#1077;%2015.docx" TargetMode="External"/><Relationship Id="rId3" Type="http://schemas.openxmlformats.org/officeDocument/2006/relationships/hyperlink" Target="+4.5_&#1087;&#1088;&#1080;&#1083;&#1086;&#1078;&#1077;&#1085;&#1080;&#1077;%2010.docx" TargetMode="External"/><Relationship Id="rId7" Type="http://schemas.openxmlformats.org/officeDocument/2006/relationships/hyperlink" Target="+4.5_&#1087;&#1088;&#1080;&#1083;&#1086;&#1078;&#1077;&#1085;&#1080;&#1077;%2014.docx" TargetMode="External"/><Relationship Id="rId2" Type="http://schemas.openxmlformats.org/officeDocument/2006/relationships/hyperlink" Target="+4.5_&#1087;&#1088;&#1080;&#1083;&#1086;&#1078;&#1077;&#1085;&#1080;&#1077;%209.docx" TargetMode="External"/><Relationship Id="rId1" Type="http://schemas.openxmlformats.org/officeDocument/2006/relationships/slideLayout" Target="../slideLayouts/slideLayout19.xml"/><Relationship Id="rId6" Type="http://schemas.openxmlformats.org/officeDocument/2006/relationships/hyperlink" Target="+4.5_&#1087;&#1088;&#1080;&#1083;&#1086;&#1078;&#1077;&#1085;&#1080;&#1077;%2013.docx" TargetMode="External"/><Relationship Id="rId5" Type="http://schemas.openxmlformats.org/officeDocument/2006/relationships/hyperlink" Target="+4.5_&#1087;&#1088;&#1080;&#1083;&#1086;&#1078;&#1077;&#1085;&#1080;&#1077;%2012.docx" TargetMode="External"/><Relationship Id="rId4" Type="http://schemas.openxmlformats.org/officeDocument/2006/relationships/hyperlink" Target="+4.5_&#1087;&#1088;&#1080;&#1083;&#1086;&#1078;&#1077;&#1085;&#1080;&#1077;%2011.docx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file:///\\rcokio\nf\&#1054;&#1073;&#1097;&#1072;&#1103;%20&#1076;&#1083;&#1103;%20&#1074;&#1089;&#1077;&#1093;\&#1059;&#1063;&#1045;&#1053;&#1067;&#1049;%20&#1057;&#1054;&#1042;&#1045;&#1058;\&#1055;&#1088;&#1080;&#1083;&#1086;&#1078;&#1077;&#1085;&#1080;&#1103;\2024\&#1059;&#1057;_4_29.05.2024\4.5_&#1087;&#1088;&#1080;&#1083;&#1086;&#1078;&#1077;&#1085;&#1080;&#1103;" TargetMode="Externa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hyperlink" Target="+4.5_&#1087;&#1088;&#1080;&#1083;&#1086;&#1078;&#1077;&#1085;&#1080;&#1077;%201.docx" TargetMode="Externa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&#1059;&#1057;_4.5_&#1087;&#1088;&#1080;&#1083;&#1086;&#1078;&#1077;&#1085;&#1080;&#1077;_2.docx" TargetMode="Externa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29500" y="1696064"/>
            <a:ext cx="5913460" cy="2387600"/>
          </a:xfrm>
        </p:spPr>
        <p:txBody>
          <a:bodyPr>
            <a:noAutofit/>
          </a:bodyPr>
          <a:lstStyle/>
          <a:p>
            <a:pPr indent="450215">
              <a:tabLst>
                <a:tab pos="540385" algn="l"/>
              </a:tabLst>
            </a:pPr>
            <a:r>
              <a:rPr lang="ru-RU" sz="2600" b="1" dirty="0" smtClean="0">
                <a:solidFill>
                  <a:srgbClr val="0E3CB0"/>
                </a:solidFill>
                <a:cs typeface="Calibri" panose="020F0502020204030204" pitchFamily="34" charset="0"/>
              </a:rPr>
              <a:t> </a:t>
            </a:r>
            <a:r>
              <a:rPr lang="ru-RU" sz="2800" b="1" dirty="0">
                <a:solidFill>
                  <a:srgbClr val="0E3CB0"/>
                </a:solidFill>
                <a:ea typeface="Times New Roman" panose="02020603050405020304" pitchFamily="18" charset="0"/>
              </a:rPr>
              <a:t>О совершенствовании дополнительных профессиональных программ ГБУ ДПО «ЧИРО» и учебно-методических комплексов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95330" y="4605507"/>
            <a:ext cx="6781801" cy="1655762"/>
          </a:xfrm>
        </p:spPr>
        <p:txBody>
          <a:bodyPr>
            <a:normAutofit/>
          </a:bodyPr>
          <a:lstStyle/>
          <a:p>
            <a:pPr algn="r"/>
            <a:endParaRPr lang="ru-RU" dirty="0"/>
          </a:p>
          <a:p>
            <a:pPr algn="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175332" y="4696133"/>
            <a:ext cx="586631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Скочилова Е.Ю., </a:t>
            </a:r>
            <a:r>
              <a:rPr lang="ru-RU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начальник отдела научно-методического обеспечения дополнительного профессионального образования ГБУ ДПО «ЧИРО»</a:t>
            </a:r>
          </a:p>
          <a:p>
            <a:pPr lvl="0" algn="just"/>
            <a:r>
              <a:rPr lang="ru-RU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Дмитриева Л.А., </a:t>
            </a:r>
            <a:r>
              <a:rPr lang="ru-RU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методист </a:t>
            </a:r>
            <a:r>
              <a:rPr lang="ru-RU" i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отдела научно-методического обеспечения дополнительного профессионального образования ГБУ ДПО «ЧИРО»</a:t>
            </a:r>
          </a:p>
          <a:p>
            <a:pPr algn="just"/>
            <a:endParaRPr lang="ru-RU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7791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179162" y="84057"/>
            <a:ext cx="4571568" cy="64807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rgbClr val="26479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ru-RU" sz="2000" b="1" dirty="0">
              <a:solidFill>
                <a:srgbClr val="26479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98030" y="524109"/>
            <a:ext cx="10638692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pc="-10" dirty="0" smtClean="0">
                <a:solidFill>
                  <a:srgbClr val="0E3CB0"/>
                </a:solidFill>
                <a:ea typeface="Times New Roman" panose="02020603050405020304" pitchFamily="18" charset="0"/>
              </a:rPr>
              <a:t>Результаты  мониторинга </a:t>
            </a:r>
            <a:r>
              <a:rPr lang="ru-RU" sz="2400" b="1" spc="-10" dirty="0">
                <a:solidFill>
                  <a:srgbClr val="0E3CB0"/>
                </a:solidFill>
                <a:ea typeface="Times New Roman" panose="02020603050405020304" pitchFamily="18" charset="0"/>
              </a:rPr>
              <a:t>УМК ДПП в 2024 </a:t>
            </a:r>
            <a:r>
              <a:rPr lang="ru-RU" sz="2400" b="1" spc="-10" dirty="0" smtClean="0">
                <a:solidFill>
                  <a:srgbClr val="0E3CB0"/>
                </a:solidFill>
                <a:ea typeface="Times New Roman" panose="02020603050405020304" pitchFamily="18" charset="0"/>
              </a:rPr>
              <a:t>году</a:t>
            </a:r>
            <a:endParaRPr lang="ru-RU" sz="2400" b="1" dirty="0">
              <a:solidFill>
                <a:srgbClr val="0E3CB0"/>
              </a:solidFill>
            </a:endParaRPr>
          </a:p>
          <a:p>
            <a:pPr algn="ctr"/>
            <a:endParaRPr lang="ru-RU" sz="2000" b="1" dirty="0" smtClean="0"/>
          </a:p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ru-RU" sz="2000" b="1" i="1" dirty="0" smtClean="0">
                <a:solidFill>
                  <a:srgbClr val="FF0000"/>
                </a:solidFill>
              </a:rPr>
              <a:t>Сформированы </a:t>
            </a:r>
            <a:r>
              <a:rPr lang="ru-RU" sz="2000" b="1" i="1" u="sng" dirty="0">
                <a:solidFill>
                  <a:srgbClr val="FF0000"/>
                </a:solidFill>
              </a:rPr>
              <a:t>частично </a:t>
            </a:r>
            <a:r>
              <a:rPr lang="ru-RU" sz="2000" b="1" i="1" dirty="0" smtClean="0">
                <a:solidFill>
                  <a:srgbClr val="FF0000"/>
                </a:solidFill>
              </a:rPr>
              <a:t> или </a:t>
            </a:r>
            <a:r>
              <a:rPr lang="ru-RU" sz="2000" b="1" i="1" u="sng" dirty="0" smtClean="0">
                <a:solidFill>
                  <a:srgbClr val="FF0000"/>
                </a:solidFill>
              </a:rPr>
              <a:t>не в полном объеме  обязательные компоненты </a:t>
            </a:r>
            <a:r>
              <a:rPr lang="ru-RU" sz="2000" b="1" i="1" dirty="0" smtClean="0">
                <a:solidFill>
                  <a:srgbClr val="FF0000"/>
                </a:solidFill>
              </a:rPr>
              <a:t>УМК для 35  ДПП ( 19 %)</a:t>
            </a:r>
          </a:p>
          <a:p>
            <a:pPr algn="ctr"/>
            <a:r>
              <a:rPr lang="ru-RU" sz="2000" b="1" i="1" dirty="0" smtClean="0">
                <a:solidFill>
                  <a:srgbClr val="FF0000"/>
                </a:solidFill>
              </a:rPr>
              <a:t> ( программы профессиональной переподготовки – 2 и ППК – 33)</a:t>
            </a:r>
          </a:p>
          <a:p>
            <a:pPr algn="ctr"/>
            <a:r>
              <a:rPr lang="ru-RU" sz="2000" b="1" i="1" dirty="0"/>
              <a:t>в</a:t>
            </a:r>
            <a:r>
              <a:rPr lang="ru-RU" sz="2000" b="1" i="1" dirty="0" smtClean="0"/>
              <a:t> том числе для 11 новых ППК, разработанных в период </a:t>
            </a:r>
          </a:p>
          <a:p>
            <a:pPr algn="ctr"/>
            <a:r>
              <a:rPr lang="ru-RU" sz="2000" b="1" i="1" dirty="0" smtClean="0"/>
              <a:t>с сентября 2023 года </a:t>
            </a:r>
            <a:r>
              <a:rPr lang="ru-RU" sz="2000" b="1" i="1" dirty="0"/>
              <a:t>по апрель 2024 года</a:t>
            </a:r>
          </a:p>
          <a:p>
            <a:pPr algn="ctr"/>
            <a:endParaRPr lang="ru-RU" sz="2000" b="1" i="1" dirty="0" smtClean="0"/>
          </a:p>
          <a:p>
            <a:pPr algn="just"/>
            <a:r>
              <a:rPr lang="ru-RU" sz="2000" b="1" i="1" dirty="0" smtClean="0"/>
              <a:t>        </a:t>
            </a:r>
            <a:r>
              <a:rPr lang="ru-RU" sz="2000" b="1" i="1" dirty="0" smtClean="0">
                <a:ea typeface="Calibri" panose="020F0502020204030204" pitchFamily="34" charset="0"/>
              </a:rPr>
              <a:t>Программы </a:t>
            </a:r>
            <a:r>
              <a:rPr lang="ru-RU" sz="2000" b="1" i="1" dirty="0">
                <a:ea typeface="Calibri" panose="020F0502020204030204" pitchFamily="34" charset="0"/>
              </a:rPr>
              <a:t>профессиональной </a:t>
            </a:r>
            <a:r>
              <a:rPr lang="ru-RU" sz="2000" b="1" i="1" dirty="0" smtClean="0">
                <a:ea typeface="Calibri" panose="020F0502020204030204" pitchFamily="34" charset="0"/>
              </a:rPr>
              <a:t>переподготовки</a:t>
            </a:r>
            <a:r>
              <a:rPr lang="ru-RU" sz="2000" b="1" dirty="0" smtClean="0">
                <a:ea typeface="Calibri" panose="020F0502020204030204" pitchFamily="34" charset="0"/>
              </a:rPr>
              <a:t>:</a:t>
            </a:r>
            <a:r>
              <a:rPr lang="ru-RU" sz="2000" dirty="0" smtClean="0">
                <a:ea typeface="Calibri" panose="020F0502020204030204" pitchFamily="34" charset="0"/>
              </a:rPr>
              <a:t> </a:t>
            </a:r>
            <a:r>
              <a:rPr lang="ru-RU" sz="2000" dirty="0">
                <a:ea typeface="Calibri" panose="020F0502020204030204" pitchFamily="34" charset="0"/>
              </a:rPr>
              <a:t>руководители СП </a:t>
            </a:r>
            <a:r>
              <a:rPr lang="ru-RU" sz="2000" dirty="0" smtClean="0">
                <a:ea typeface="Calibri" panose="020F0502020204030204" pitchFamily="34" charset="0"/>
              </a:rPr>
              <a:t>(2)  Кийкова Н.Ю., Маковецкая Ю.Г.</a:t>
            </a:r>
          </a:p>
          <a:p>
            <a:pPr algn="just"/>
            <a:r>
              <a:rPr lang="ru-RU" sz="2000" b="1" i="1" dirty="0" smtClean="0">
                <a:ea typeface="Calibri" panose="020F0502020204030204" pitchFamily="34" charset="0"/>
              </a:rPr>
              <a:t>    </a:t>
            </a:r>
          </a:p>
          <a:p>
            <a:pPr algn="just"/>
            <a:r>
              <a:rPr lang="ru-RU" sz="2000" b="1" i="1" dirty="0" smtClean="0">
                <a:ea typeface="Calibri" panose="020F0502020204030204" pitchFamily="34" charset="0"/>
              </a:rPr>
              <a:t>  Программы </a:t>
            </a:r>
            <a:r>
              <a:rPr lang="ru-RU" sz="2000" b="1" i="1" dirty="0">
                <a:ea typeface="Calibri" panose="020F0502020204030204" pitchFamily="34" charset="0"/>
              </a:rPr>
              <a:t>повышения </a:t>
            </a:r>
            <a:r>
              <a:rPr lang="ru-RU" sz="2000" b="1" i="1" dirty="0" smtClean="0">
                <a:ea typeface="Calibri" panose="020F0502020204030204" pitchFamily="34" charset="0"/>
              </a:rPr>
              <a:t>квалификации: </a:t>
            </a:r>
            <a:r>
              <a:rPr lang="ru-RU" sz="2000" dirty="0">
                <a:ea typeface="Calibri" panose="020F0502020204030204" pitchFamily="34" charset="0"/>
              </a:rPr>
              <a:t>руководители СП </a:t>
            </a:r>
            <a:r>
              <a:rPr lang="ru-RU" sz="2000" dirty="0" smtClean="0">
                <a:ea typeface="Calibri" panose="020F0502020204030204" pitchFamily="34" charset="0"/>
              </a:rPr>
              <a:t>(12)  Кийкова Н.Ю., Коликова </a:t>
            </a:r>
            <a:r>
              <a:rPr lang="ru-RU" sz="2000" dirty="0">
                <a:ea typeface="Calibri" panose="020F0502020204030204" pitchFamily="34" charset="0"/>
              </a:rPr>
              <a:t>Е.Г., </a:t>
            </a:r>
            <a:r>
              <a:rPr lang="ru-RU" sz="2000" dirty="0" smtClean="0">
                <a:ea typeface="Calibri" panose="020F0502020204030204" pitchFamily="34" charset="0"/>
              </a:rPr>
              <a:t>Яковлева </a:t>
            </a:r>
            <a:r>
              <a:rPr lang="ru-RU" sz="2000" dirty="0">
                <a:ea typeface="Calibri" panose="020F0502020204030204" pitchFamily="34" charset="0"/>
              </a:rPr>
              <a:t>Г.В., Тетина С.В., </a:t>
            </a:r>
            <a:r>
              <a:rPr lang="ru-RU" sz="2000" dirty="0" smtClean="0">
                <a:ea typeface="Calibri" panose="020F0502020204030204" pitchFamily="34" charset="0"/>
              </a:rPr>
              <a:t>Скрипова </a:t>
            </a:r>
            <a:r>
              <a:rPr lang="ru-RU" sz="2000" dirty="0">
                <a:ea typeface="Calibri" panose="020F0502020204030204" pitchFamily="34" charset="0"/>
              </a:rPr>
              <a:t>Н.Е., </a:t>
            </a:r>
            <a:r>
              <a:rPr lang="ru-RU" sz="2000" dirty="0" smtClean="0">
                <a:ea typeface="Calibri" panose="020F0502020204030204" pitchFamily="34" charset="0"/>
              </a:rPr>
              <a:t>Маковецкая </a:t>
            </a:r>
            <a:r>
              <a:rPr lang="ru-RU" sz="2000" dirty="0">
                <a:ea typeface="Calibri" panose="020F0502020204030204" pitchFamily="34" charset="0"/>
              </a:rPr>
              <a:t>Ю.Г., </a:t>
            </a:r>
            <a:r>
              <a:rPr lang="ru-RU" sz="2000" dirty="0" smtClean="0">
                <a:ea typeface="Calibri" panose="020F0502020204030204" pitchFamily="34" charset="0"/>
              </a:rPr>
              <a:t>Щербаков А.В., Горшков Г.А., Морозов И.В., Соловьева Т.В., Коптелов А.В., Качева Е.В.</a:t>
            </a:r>
            <a:r>
              <a:rPr lang="ru-RU" sz="2000" b="1" i="1" dirty="0">
                <a:solidFill>
                  <a:srgbClr val="FF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85938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179162" y="84057"/>
            <a:ext cx="4571568" cy="64807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rgbClr val="26479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ru-RU" sz="2000" b="1" dirty="0">
              <a:solidFill>
                <a:srgbClr val="26479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98030" y="524109"/>
            <a:ext cx="11238858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pc="-10" dirty="0" smtClean="0">
                <a:solidFill>
                  <a:srgbClr val="0E3CB0"/>
                </a:solidFill>
                <a:ea typeface="Times New Roman" panose="02020603050405020304" pitchFamily="18" charset="0"/>
              </a:rPr>
              <a:t>Результаты  мониторинга </a:t>
            </a:r>
            <a:r>
              <a:rPr lang="ru-RU" sz="2400" b="1" spc="-10" dirty="0">
                <a:solidFill>
                  <a:srgbClr val="0E3CB0"/>
                </a:solidFill>
                <a:ea typeface="Times New Roman" panose="02020603050405020304" pitchFamily="18" charset="0"/>
              </a:rPr>
              <a:t>УМК </a:t>
            </a:r>
            <a:r>
              <a:rPr lang="ru-RU" sz="2400" b="1" spc="-10" dirty="0" smtClean="0">
                <a:solidFill>
                  <a:srgbClr val="0E3CB0"/>
                </a:solidFill>
                <a:ea typeface="Times New Roman" panose="02020603050405020304" pitchFamily="18" charset="0"/>
              </a:rPr>
              <a:t>ДПП</a:t>
            </a:r>
            <a:endParaRPr lang="ru-RU" sz="2400" b="1" dirty="0">
              <a:solidFill>
                <a:srgbClr val="0E3CB0"/>
              </a:solidFill>
            </a:endParaRPr>
          </a:p>
          <a:p>
            <a:pPr algn="ctr"/>
            <a:r>
              <a:rPr lang="ru-RU" sz="2400" b="1" dirty="0" smtClean="0"/>
              <a:t>не </a:t>
            </a:r>
            <a:r>
              <a:rPr lang="ru-RU" sz="2400" b="1" dirty="0"/>
              <a:t>реализуемые в 2024 году в рамках государственного </a:t>
            </a:r>
            <a:r>
              <a:rPr lang="ru-RU" sz="2400" b="1" dirty="0" smtClean="0"/>
              <a:t>задания ДПП (73) </a:t>
            </a:r>
          </a:p>
          <a:p>
            <a:pPr lvl="0" algn="ctr"/>
            <a:r>
              <a:rPr lang="ru-RU" sz="2400" b="1" dirty="0" smtClean="0"/>
              <a:t>(</a:t>
            </a:r>
            <a:r>
              <a:rPr lang="ru-RU" sz="2400" b="1" dirty="0"/>
              <a:t>40% всех </a:t>
            </a:r>
            <a:r>
              <a:rPr lang="ru-RU" sz="2400" b="1" dirty="0" smtClean="0"/>
              <a:t>программ)</a:t>
            </a:r>
            <a:r>
              <a:rPr lang="ru-RU" sz="2400" b="1" dirty="0">
                <a:solidFill>
                  <a:prstClr val="black"/>
                </a:solidFill>
              </a:rPr>
              <a:t> </a:t>
            </a:r>
            <a:endParaRPr lang="ru-RU" sz="2400" b="1" dirty="0" smtClean="0">
              <a:solidFill>
                <a:prstClr val="black"/>
              </a:solidFill>
            </a:endParaRP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2400" b="1" dirty="0" smtClean="0">
                <a:solidFill>
                  <a:srgbClr val="FF0000"/>
                </a:solidFill>
              </a:rPr>
              <a:t>в </a:t>
            </a:r>
            <a:r>
              <a:rPr lang="ru-RU" sz="2400" b="1" dirty="0">
                <a:solidFill>
                  <a:srgbClr val="FF0000"/>
                </a:solidFill>
              </a:rPr>
              <a:t>полном объеме соответствует требованиям  по обязательным компонентам УМК </a:t>
            </a:r>
          </a:p>
          <a:p>
            <a:r>
              <a:rPr lang="ru-RU" sz="2400" dirty="0"/>
              <a:t>  </a:t>
            </a:r>
            <a:r>
              <a:rPr lang="ru-RU" sz="2400" dirty="0" smtClean="0"/>
              <a:t>   23 программы </a:t>
            </a:r>
            <a:r>
              <a:rPr lang="ru-RU" sz="2400" dirty="0"/>
              <a:t>повышения квалификации (12,6%) 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prstClr val="black"/>
                </a:solidFill>
              </a:rPr>
              <a:t>не в полном объеме соответствует требованиям  по обязательным компонентам УМК </a:t>
            </a:r>
          </a:p>
          <a:p>
            <a:r>
              <a:rPr lang="ru-RU" sz="2400" dirty="0"/>
              <a:t>  </a:t>
            </a:r>
            <a:r>
              <a:rPr lang="ru-RU" sz="2400" dirty="0" smtClean="0"/>
              <a:t> </a:t>
            </a:r>
            <a:r>
              <a:rPr lang="ru-RU" sz="2400" dirty="0"/>
              <a:t>29 программ (16%) (2 ППП и 23 ППК)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1" dirty="0" smtClean="0"/>
              <a:t>не представлен УМК ДПП 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</a:t>
            </a:r>
            <a:r>
              <a:rPr lang="ru-RU" sz="2400" dirty="0"/>
              <a:t>21 </a:t>
            </a:r>
            <a:r>
              <a:rPr lang="ru-RU" sz="2400" dirty="0" smtClean="0"/>
              <a:t>программа </a:t>
            </a:r>
            <a:r>
              <a:rPr lang="ru-RU" sz="2400" dirty="0"/>
              <a:t>(11,5% от всех ДПП мониторинга) </a:t>
            </a:r>
            <a:r>
              <a:rPr lang="ru-RU" sz="2400" dirty="0" smtClean="0"/>
              <a:t>(</a:t>
            </a:r>
            <a:r>
              <a:rPr lang="ru-RU" sz="2400" dirty="0"/>
              <a:t>1 ППП и 20 ППК</a:t>
            </a:r>
            <a:r>
              <a:rPr lang="ru-RU" sz="2400" dirty="0" smtClean="0"/>
              <a:t>)</a:t>
            </a:r>
          </a:p>
          <a:p>
            <a:pPr algn="ctr"/>
            <a:endParaRPr lang="ru-RU" sz="2000" b="1" dirty="0"/>
          </a:p>
          <a:p>
            <a:pPr indent="540385" algn="just">
              <a:spcAft>
                <a:spcPts val="0"/>
              </a:spcAft>
            </a:pPr>
            <a:r>
              <a:rPr lang="ru-RU" sz="2000" i="1" dirty="0" smtClean="0">
                <a:solidFill>
                  <a:srgbClr val="002060"/>
                </a:solidFill>
                <a:ea typeface="Calibri" panose="020F0502020204030204" pitchFamily="34" charset="0"/>
              </a:rPr>
              <a:t>Не </a:t>
            </a:r>
            <a:r>
              <a:rPr lang="ru-RU" sz="2000" i="1" dirty="0">
                <a:solidFill>
                  <a:srgbClr val="002060"/>
                </a:solidFill>
                <a:ea typeface="Calibri" panose="020F0502020204030204" pitchFamily="34" charset="0"/>
              </a:rPr>
              <a:t>обеспеченные </a:t>
            </a:r>
            <a:r>
              <a:rPr lang="ru-RU" sz="2000" i="1" dirty="0" smtClean="0">
                <a:solidFill>
                  <a:srgbClr val="002060"/>
                </a:solidFill>
                <a:ea typeface="Calibri" panose="020F0502020204030204" pitchFamily="34" charset="0"/>
              </a:rPr>
              <a:t>УМК ДПП </a:t>
            </a:r>
            <a:r>
              <a:rPr lang="ru-RU" sz="2000" i="1" dirty="0">
                <a:solidFill>
                  <a:srgbClr val="002060"/>
                </a:solidFill>
                <a:ea typeface="Calibri" panose="020F0502020204030204" pitchFamily="34" charset="0"/>
              </a:rPr>
              <a:t>в соответствии с требованиями к обязательным компонентам, не могут быть использованы для обучения слушателей, а потому подлежат исключению из реестра ДПП. </a:t>
            </a:r>
            <a:endParaRPr lang="ru-RU" sz="2000" i="1" dirty="0" smtClean="0">
              <a:solidFill>
                <a:srgbClr val="002060"/>
              </a:solidFill>
              <a:ea typeface="Calibri" panose="020F0502020204030204" pitchFamily="34" charset="0"/>
            </a:endParaRPr>
          </a:p>
          <a:p>
            <a:pPr indent="540385" algn="just">
              <a:spcAft>
                <a:spcPts val="0"/>
              </a:spcAft>
            </a:pPr>
            <a:r>
              <a:rPr lang="ru-RU" sz="2000" b="1" i="1" dirty="0" smtClean="0">
                <a:solidFill>
                  <a:srgbClr val="002060"/>
                </a:solidFill>
                <a:ea typeface="Calibri" panose="020F0502020204030204" pitchFamily="34" charset="0"/>
              </a:rPr>
              <a:t>Всего </a:t>
            </a:r>
            <a:r>
              <a:rPr lang="ru-RU" sz="2000" b="1" i="1" dirty="0">
                <a:solidFill>
                  <a:srgbClr val="002060"/>
                </a:solidFill>
                <a:ea typeface="Calibri" panose="020F0502020204030204" pitchFamily="34" charset="0"/>
              </a:rPr>
              <a:t>это 29 дополнительных профессиональных программ (15,9 %), в том числе 2 ППП и 27 </a:t>
            </a:r>
            <a:r>
              <a:rPr lang="ru-RU" sz="2000" b="1" i="1" dirty="0" smtClean="0">
                <a:solidFill>
                  <a:srgbClr val="002060"/>
                </a:solidFill>
                <a:ea typeface="Calibri" panose="020F0502020204030204" pitchFamily="34" charset="0"/>
              </a:rPr>
              <a:t>ППК</a:t>
            </a:r>
            <a:endParaRPr lang="ru-RU" sz="2000" b="1" i="1" dirty="0" smtClean="0">
              <a:solidFill>
                <a:srgbClr val="002060"/>
              </a:solidFill>
            </a:endParaRPr>
          </a:p>
          <a:p>
            <a:pPr marL="342900" indent="-342900" algn="ctr">
              <a:buFont typeface="Wingdings" panose="05000000000000000000" pitchFamily="2" charset="2"/>
              <a:buChar char="Ø"/>
            </a:pPr>
            <a:endParaRPr lang="ru-RU" sz="20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146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179162" y="84057"/>
            <a:ext cx="4571568" cy="64807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rgbClr val="26479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ru-RU" sz="2000" b="1" dirty="0">
              <a:solidFill>
                <a:srgbClr val="26479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98030" y="524109"/>
            <a:ext cx="11238858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pc="-10" dirty="0" smtClean="0">
                <a:solidFill>
                  <a:srgbClr val="0E3CB0"/>
                </a:solidFill>
                <a:ea typeface="Times New Roman" panose="02020603050405020304" pitchFamily="18" charset="0"/>
              </a:rPr>
              <a:t>Результаты  мониторинга </a:t>
            </a:r>
            <a:r>
              <a:rPr lang="ru-RU" sz="2400" b="1" spc="-10" dirty="0">
                <a:solidFill>
                  <a:srgbClr val="0E3CB0"/>
                </a:solidFill>
                <a:ea typeface="Times New Roman" panose="02020603050405020304" pitchFamily="18" charset="0"/>
              </a:rPr>
              <a:t>УМК </a:t>
            </a:r>
            <a:r>
              <a:rPr lang="ru-RU" sz="2400" b="1" spc="-10" dirty="0" smtClean="0">
                <a:solidFill>
                  <a:srgbClr val="0E3CB0"/>
                </a:solidFill>
                <a:ea typeface="Times New Roman" panose="02020603050405020304" pitchFamily="18" charset="0"/>
              </a:rPr>
              <a:t>ДПП</a:t>
            </a:r>
            <a:endParaRPr lang="ru-RU" sz="2400" b="1" dirty="0">
              <a:solidFill>
                <a:srgbClr val="0E3CB0"/>
              </a:solidFill>
            </a:endParaRPr>
          </a:p>
          <a:p>
            <a:pPr algn="ctr"/>
            <a:r>
              <a:rPr lang="ru-RU" sz="2000" b="1" dirty="0" smtClean="0"/>
              <a:t>Исключение ДПП ( 29) из Реестра, реализуемые структурными подразделениями</a:t>
            </a:r>
          </a:p>
          <a:p>
            <a:pPr algn="ctr"/>
            <a:endParaRPr lang="ru-RU" sz="2000" b="1" dirty="0"/>
          </a:p>
          <a:p>
            <a:pPr indent="540385" algn="just">
              <a:spcAft>
                <a:spcPts val="0"/>
              </a:spcAft>
            </a:pPr>
            <a:r>
              <a:rPr lang="ru-RU" sz="2000" dirty="0">
                <a:ea typeface="Calibri" panose="020F0502020204030204" pitchFamily="34" charset="0"/>
              </a:rPr>
              <a:t>кафедра инклюзивного образования (Кийкова Н.Ю.) – 4 ППК (40% от программ СП в реестре),</a:t>
            </a:r>
            <a:r>
              <a:rPr lang="ru-RU" sz="2000" dirty="0">
                <a:ea typeface="Times New Roman" panose="02020603050405020304" pitchFamily="18" charset="0"/>
              </a:rPr>
              <a:t> </a:t>
            </a:r>
            <a:r>
              <a:rPr lang="ru-RU" sz="2000" dirty="0">
                <a:ea typeface="Calibri" panose="020F0502020204030204" pitchFamily="34" charset="0"/>
              </a:rPr>
              <a:t>1 ППП (100 % от программ СП в реестре</a:t>
            </a:r>
            <a:r>
              <a:rPr lang="ru-RU" sz="2000" dirty="0" smtClean="0">
                <a:ea typeface="Calibri" panose="020F0502020204030204" pitchFamily="34" charset="0"/>
              </a:rPr>
              <a:t>) </a:t>
            </a:r>
            <a:endParaRPr lang="ru-RU" sz="2000" dirty="0">
              <a:ea typeface="Times New Roman" panose="02020603050405020304" pitchFamily="18" charset="0"/>
            </a:endParaRPr>
          </a:p>
          <a:p>
            <a:pPr indent="540385" algn="just">
              <a:spcAft>
                <a:spcPts val="0"/>
              </a:spcAft>
            </a:pPr>
            <a:r>
              <a:rPr lang="ru-RU" sz="2000" dirty="0">
                <a:ea typeface="Calibri" panose="020F0502020204030204" pitchFamily="34" charset="0"/>
              </a:rPr>
              <a:t>кафедра управления, экономики и права (Коптелов А.В.) – 6 ППК (42,9% от программ СП в реестре</a:t>
            </a:r>
            <a:r>
              <a:rPr lang="ru-RU" sz="2000" dirty="0" smtClean="0">
                <a:ea typeface="Calibri" panose="020F0502020204030204" pitchFamily="34" charset="0"/>
              </a:rPr>
              <a:t>)</a:t>
            </a:r>
            <a:endParaRPr lang="ru-RU" sz="2000" dirty="0">
              <a:ea typeface="Times New Roman" panose="02020603050405020304" pitchFamily="18" charset="0"/>
            </a:endParaRPr>
          </a:p>
          <a:p>
            <a:pPr indent="540385" algn="just">
              <a:spcAft>
                <a:spcPts val="0"/>
              </a:spcAft>
            </a:pPr>
            <a:r>
              <a:rPr lang="ru-RU" sz="2000" dirty="0">
                <a:ea typeface="Calibri" panose="020F0502020204030204" pitchFamily="34" charset="0"/>
              </a:rPr>
              <a:t>кафедра социально-гуманитарного и этнокультурного образования (Маковецкая Ю.Г.)</a:t>
            </a:r>
            <a:r>
              <a:rPr lang="ru-RU" sz="2000" dirty="0">
                <a:ea typeface="Times New Roman" panose="02020603050405020304" pitchFamily="18" charset="0"/>
              </a:rPr>
              <a:t> </a:t>
            </a:r>
            <a:r>
              <a:rPr lang="ru-RU" sz="2000" dirty="0">
                <a:ea typeface="Calibri" panose="020F0502020204030204" pitchFamily="34" charset="0"/>
              </a:rPr>
              <a:t>– 9 ППК (39 % от программ СП в реестре</a:t>
            </a:r>
            <a:r>
              <a:rPr lang="ru-RU" sz="2000" dirty="0" smtClean="0">
                <a:ea typeface="Calibri" panose="020F0502020204030204" pitchFamily="34" charset="0"/>
              </a:rPr>
              <a:t>)</a:t>
            </a:r>
            <a:endParaRPr lang="ru-RU" sz="2000" dirty="0">
              <a:ea typeface="Times New Roman" panose="02020603050405020304" pitchFamily="18" charset="0"/>
            </a:endParaRPr>
          </a:p>
          <a:p>
            <a:pPr indent="540385" algn="just">
              <a:spcAft>
                <a:spcPts val="0"/>
              </a:spcAft>
            </a:pPr>
            <a:r>
              <a:rPr lang="ru-RU" sz="2000" dirty="0">
                <a:ea typeface="Calibri" panose="020F0502020204030204" pitchFamily="34" charset="0"/>
              </a:rPr>
              <a:t>кафедра начального образования (Скрипова Н.Е.) – 5 ППК (33,3% от программ СП в реестре</a:t>
            </a:r>
            <a:r>
              <a:rPr lang="ru-RU" sz="2000" dirty="0" smtClean="0">
                <a:ea typeface="Calibri" panose="020F0502020204030204" pitchFamily="34" charset="0"/>
              </a:rPr>
              <a:t>)</a:t>
            </a:r>
            <a:endParaRPr lang="ru-RU" sz="2000" dirty="0">
              <a:ea typeface="Times New Roman" panose="02020603050405020304" pitchFamily="18" charset="0"/>
            </a:endParaRPr>
          </a:p>
          <a:p>
            <a:pPr indent="540385" algn="just">
              <a:spcAft>
                <a:spcPts val="0"/>
              </a:spcAft>
            </a:pPr>
            <a:r>
              <a:rPr lang="ru-RU" sz="2000" dirty="0">
                <a:ea typeface="Calibri" panose="020F0502020204030204" pitchFamily="34" charset="0"/>
              </a:rPr>
              <a:t>кафедра филологического образования и родных языков (Соловьёва Т.В.) – 1 ППК (25 % от программ СП в реестре), 1 ППП (100 % от программ СП в реестре</a:t>
            </a:r>
            <a:r>
              <a:rPr lang="ru-RU" sz="2000" dirty="0" smtClean="0">
                <a:ea typeface="Calibri" panose="020F0502020204030204" pitchFamily="34" charset="0"/>
              </a:rPr>
              <a:t>)</a:t>
            </a:r>
            <a:endParaRPr lang="ru-RU" sz="2000" dirty="0">
              <a:ea typeface="Times New Roman" panose="02020603050405020304" pitchFamily="18" charset="0"/>
            </a:endParaRPr>
          </a:p>
          <a:p>
            <a:pPr indent="540385" algn="just">
              <a:spcAft>
                <a:spcPts val="0"/>
              </a:spcAft>
            </a:pPr>
            <a:r>
              <a:rPr lang="ru-RU" sz="2000" dirty="0">
                <a:ea typeface="Calibri" panose="020F0502020204030204" pitchFamily="34" charset="0"/>
              </a:rPr>
              <a:t>кафедра развития дошкольного образования (Яковлева Г.В.) – 2 ППК (18% от программ СП в реестре</a:t>
            </a:r>
            <a:r>
              <a:rPr lang="ru-RU" sz="2000" dirty="0" smtClean="0">
                <a:ea typeface="Calibri" panose="020F0502020204030204" pitchFamily="34" charset="0"/>
              </a:rPr>
              <a:t>)</a:t>
            </a:r>
          </a:p>
          <a:p>
            <a:pPr indent="540385" algn="just">
              <a:spcAft>
                <a:spcPts val="0"/>
              </a:spcAft>
            </a:pPr>
            <a:endParaRPr lang="ru-RU" sz="2000" i="1" dirty="0" smtClean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540385" algn="just">
              <a:spcAft>
                <a:spcPts val="0"/>
              </a:spcAft>
            </a:pPr>
            <a:r>
              <a:rPr lang="ru-RU" sz="20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Из </a:t>
            </a: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данной группы программ – 5 включены в учебный план 2024 года (реализация в сентябре – декабре 2024 г.), а потому необходимо сформировать УМК по ним с срок до 01 сентября 2024 г. (Кийкова Н.Ю., Маковецкая Ю.Г., Соловьева Т.В.).</a:t>
            </a:r>
            <a:endParaRPr lang="ru-RU" i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540385" algn="just">
              <a:spcAft>
                <a:spcPts val="0"/>
              </a:spcAft>
            </a:pPr>
            <a:endParaRPr lang="ru-RU" sz="2000" dirty="0">
              <a:ea typeface="Times New Roman" panose="02020603050405020304" pitchFamily="18" charset="0"/>
            </a:endParaRPr>
          </a:p>
          <a:p>
            <a:pPr marL="342900" indent="-342900" algn="ctr">
              <a:buFont typeface="Wingdings" panose="05000000000000000000" pitchFamily="2" charset="2"/>
              <a:buChar char="Ø"/>
            </a:pPr>
            <a:endParaRPr lang="ru-RU" sz="20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5725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179162" y="84057"/>
            <a:ext cx="4571568" cy="64807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rgbClr val="26479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ru-RU" sz="2000" b="1" dirty="0">
              <a:solidFill>
                <a:srgbClr val="26479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98030" y="524109"/>
            <a:ext cx="11238858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pc="-10" dirty="0" smtClean="0">
                <a:solidFill>
                  <a:srgbClr val="0E3CB0"/>
                </a:solidFill>
                <a:ea typeface="Times New Roman" panose="02020603050405020304" pitchFamily="18" charset="0"/>
              </a:rPr>
              <a:t>Результаты  мониторинга </a:t>
            </a:r>
            <a:r>
              <a:rPr lang="ru-RU" sz="2400" b="1" spc="-10" dirty="0">
                <a:solidFill>
                  <a:srgbClr val="0E3CB0"/>
                </a:solidFill>
                <a:ea typeface="Times New Roman" panose="02020603050405020304" pitchFamily="18" charset="0"/>
              </a:rPr>
              <a:t>УМК </a:t>
            </a:r>
            <a:r>
              <a:rPr lang="ru-RU" sz="2400" b="1" spc="-10" dirty="0" smtClean="0">
                <a:solidFill>
                  <a:srgbClr val="0E3CB0"/>
                </a:solidFill>
                <a:ea typeface="Times New Roman" panose="02020603050405020304" pitchFamily="18" charset="0"/>
              </a:rPr>
              <a:t>ДПП</a:t>
            </a:r>
            <a:endParaRPr lang="ru-RU" sz="2400" b="1" dirty="0">
              <a:solidFill>
                <a:srgbClr val="0E3CB0"/>
              </a:solidFill>
            </a:endParaRPr>
          </a:p>
          <a:p>
            <a:pPr algn="ctr"/>
            <a:r>
              <a:rPr lang="ru-RU" sz="2000" b="1" dirty="0" smtClean="0"/>
              <a:t>Исключение ДПП ( 29) из Реестра, реализуемые структурными подразделениями</a:t>
            </a:r>
          </a:p>
          <a:p>
            <a:pPr algn="ctr"/>
            <a:endParaRPr lang="ru-RU" sz="2000" b="1" dirty="0"/>
          </a:p>
          <a:p>
            <a:pPr indent="540385" algn="just">
              <a:spcAft>
                <a:spcPts val="0"/>
              </a:spcAft>
            </a:pPr>
            <a:r>
              <a:rPr lang="ru-RU" sz="2000" dirty="0">
                <a:ea typeface="Calibri" panose="020F0502020204030204" pitchFamily="34" charset="0"/>
              </a:rPr>
              <a:t>кафедра инклюзивного образования (Кийкова Н.Ю.) – 4 ППК (40% от программ СП в реестре),</a:t>
            </a:r>
            <a:r>
              <a:rPr lang="ru-RU" sz="2000" dirty="0">
                <a:ea typeface="Times New Roman" panose="02020603050405020304" pitchFamily="18" charset="0"/>
              </a:rPr>
              <a:t> </a:t>
            </a:r>
            <a:r>
              <a:rPr lang="ru-RU" sz="2000" dirty="0">
                <a:ea typeface="Calibri" panose="020F0502020204030204" pitchFamily="34" charset="0"/>
              </a:rPr>
              <a:t>1 ППП (100 % от программ СП в реестре</a:t>
            </a:r>
            <a:r>
              <a:rPr lang="ru-RU" sz="2000" dirty="0" smtClean="0">
                <a:ea typeface="Calibri" panose="020F0502020204030204" pitchFamily="34" charset="0"/>
              </a:rPr>
              <a:t>) </a:t>
            </a:r>
            <a:endParaRPr lang="ru-RU" sz="2000" dirty="0">
              <a:ea typeface="Times New Roman" panose="02020603050405020304" pitchFamily="18" charset="0"/>
            </a:endParaRPr>
          </a:p>
          <a:p>
            <a:pPr indent="540385" algn="just">
              <a:spcAft>
                <a:spcPts val="0"/>
              </a:spcAft>
            </a:pPr>
            <a:r>
              <a:rPr lang="ru-RU" sz="2000" dirty="0">
                <a:ea typeface="Calibri" panose="020F0502020204030204" pitchFamily="34" charset="0"/>
              </a:rPr>
              <a:t>кафедра управления, экономики и права (Коптелов А.В.) – 6 ППК (42,9% от программ СП в реестре</a:t>
            </a:r>
            <a:r>
              <a:rPr lang="ru-RU" sz="2000" dirty="0" smtClean="0">
                <a:ea typeface="Calibri" panose="020F0502020204030204" pitchFamily="34" charset="0"/>
              </a:rPr>
              <a:t>)</a:t>
            </a:r>
            <a:endParaRPr lang="ru-RU" sz="2000" dirty="0">
              <a:ea typeface="Times New Roman" panose="02020603050405020304" pitchFamily="18" charset="0"/>
            </a:endParaRPr>
          </a:p>
          <a:p>
            <a:pPr indent="540385" algn="just">
              <a:spcAft>
                <a:spcPts val="0"/>
              </a:spcAft>
            </a:pPr>
            <a:r>
              <a:rPr lang="ru-RU" sz="2000" dirty="0">
                <a:ea typeface="Calibri" panose="020F0502020204030204" pitchFamily="34" charset="0"/>
              </a:rPr>
              <a:t>кафедра социально-гуманитарного и этнокультурного образования (Маковецкая Ю.Г.)</a:t>
            </a:r>
            <a:r>
              <a:rPr lang="ru-RU" sz="2000" dirty="0">
                <a:ea typeface="Times New Roman" panose="02020603050405020304" pitchFamily="18" charset="0"/>
              </a:rPr>
              <a:t> </a:t>
            </a:r>
            <a:r>
              <a:rPr lang="ru-RU" sz="2000" dirty="0">
                <a:ea typeface="Calibri" panose="020F0502020204030204" pitchFamily="34" charset="0"/>
              </a:rPr>
              <a:t>– 9 ППК (39 % от программ СП в реестре</a:t>
            </a:r>
            <a:r>
              <a:rPr lang="ru-RU" sz="2000" dirty="0" smtClean="0">
                <a:ea typeface="Calibri" panose="020F0502020204030204" pitchFamily="34" charset="0"/>
              </a:rPr>
              <a:t>)</a:t>
            </a:r>
            <a:endParaRPr lang="ru-RU" sz="2000" dirty="0">
              <a:ea typeface="Times New Roman" panose="02020603050405020304" pitchFamily="18" charset="0"/>
            </a:endParaRPr>
          </a:p>
          <a:p>
            <a:pPr indent="540385" algn="just">
              <a:spcAft>
                <a:spcPts val="0"/>
              </a:spcAft>
            </a:pPr>
            <a:r>
              <a:rPr lang="ru-RU" sz="2000" dirty="0">
                <a:ea typeface="Calibri" panose="020F0502020204030204" pitchFamily="34" charset="0"/>
              </a:rPr>
              <a:t>кафедра начального образования (Скрипова Н.Е.) – 5 ППК (33,3% от программ СП в реестре</a:t>
            </a:r>
            <a:r>
              <a:rPr lang="ru-RU" sz="2000" dirty="0" smtClean="0">
                <a:ea typeface="Calibri" panose="020F0502020204030204" pitchFamily="34" charset="0"/>
              </a:rPr>
              <a:t>)</a:t>
            </a:r>
            <a:endParaRPr lang="ru-RU" sz="2000" dirty="0">
              <a:ea typeface="Times New Roman" panose="02020603050405020304" pitchFamily="18" charset="0"/>
            </a:endParaRPr>
          </a:p>
          <a:p>
            <a:pPr indent="540385" algn="just">
              <a:spcAft>
                <a:spcPts val="0"/>
              </a:spcAft>
            </a:pPr>
            <a:r>
              <a:rPr lang="ru-RU" sz="2000" dirty="0">
                <a:ea typeface="Calibri" panose="020F0502020204030204" pitchFamily="34" charset="0"/>
              </a:rPr>
              <a:t>кафедра филологического образования и родных языков (Соловьёва Т.В.) – 1 ППК (25 % от программ СП в реестре), 1 ППП (100 % от программ СП в реестре</a:t>
            </a:r>
            <a:r>
              <a:rPr lang="ru-RU" sz="2000" dirty="0" smtClean="0">
                <a:ea typeface="Calibri" panose="020F0502020204030204" pitchFamily="34" charset="0"/>
              </a:rPr>
              <a:t>)</a:t>
            </a:r>
            <a:endParaRPr lang="ru-RU" sz="2000" dirty="0">
              <a:ea typeface="Times New Roman" panose="02020603050405020304" pitchFamily="18" charset="0"/>
            </a:endParaRPr>
          </a:p>
          <a:p>
            <a:pPr indent="540385" algn="just">
              <a:spcAft>
                <a:spcPts val="0"/>
              </a:spcAft>
            </a:pPr>
            <a:r>
              <a:rPr lang="ru-RU" sz="2000" dirty="0">
                <a:ea typeface="Calibri" panose="020F0502020204030204" pitchFamily="34" charset="0"/>
              </a:rPr>
              <a:t>кафедра развития дошкольного образования (Яковлева Г.В.) – 2 ППК (18% от программ СП в реестре</a:t>
            </a:r>
            <a:r>
              <a:rPr lang="ru-RU" sz="2000" dirty="0" smtClean="0">
                <a:ea typeface="Calibri" panose="020F0502020204030204" pitchFamily="34" charset="0"/>
              </a:rPr>
              <a:t>)</a:t>
            </a:r>
          </a:p>
          <a:p>
            <a:pPr indent="540385" algn="just">
              <a:spcAft>
                <a:spcPts val="0"/>
              </a:spcAft>
            </a:pPr>
            <a:endParaRPr lang="ru-RU" sz="2000" i="1" dirty="0" smtClean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540385" algn="just">
              <a:spcAft>
                <a:spcPts val="0"/>
              </a:spcAft>
            </a:pPr>
            <a:r>
              <a:rPr lang="ru-RU" sz="20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Из </a:t>
            </a: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данной группы программ – 5 включены в учебный план 2024 года (реализация в сентябре – декабре 2024 г.), а потому необходимо сформировать УМК по ним с срок до 01 сентября 2024 г. (Кийкова Н.Ю., Маковецкая Ю.Г., Соловьева Т.В.).</a:t>
            </a:r>
            <a:endParaRPr lang="ru-RU" i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540385" algn="just">
              <a:spcAft>
                <a:spcPts val="0"/>
              </a:spcAft>
            </a:pPr>
            <a:endParaRPr lang="ru-RU" sz="2000" dirty="0">
              <a:ea typeface="Times New Roman" panose="02020603050405020304" pitchFamily="18" charset="0"/>
            </a:endParaRPr>
          </a:p>
          <a:p>
            <a:pPr marL="342900" indent="-342900" algn="ctr">
              <a:buFont typeface="Wingdings" panose="05000000000000000000" pitchFamily="2" charset="2"/>
              <a:buChar char="Ø"/>
            </a:pPr>
            <a:endParaRPr lang="ru-RU" sz="20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541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179162" y="84057"/>
            <a:ext cx="4571568" cy="64807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rgbClr val="26479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ru-RU" sz="2000" b="1" dirty="0">
              <a:solidFill>
                <a:srgbClr val="26479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98030" y="524109"/>
            <a:ext cx="11238858" cy="52148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pc="-10" dirty="0" smtClean="0">
                <a:solidFill>
                  <a:srgbClr val="0E3CB0"/>
                </a:solidFill>
                <a:ea typeface="Times New Roman" panose="02020603050405020304" pitchFamily="18" charset="0"/>
              </a:rPr>
              <a:t>Результаты  мониторинга </a:t>
            </a:r>
            <a:r>
              <a:rPr lang="ru-RU" sz="2400" b="1" spc="-10" dirty="0">
                <a:solidFill>
                  <a:srgbClr val="0E3CB0"/>
                </a:solidFill>
                <a:ea typeface="Times New Roman" panose="02020603050405020304" pitchFamily="18" charset="0"/>
              </a:rPr>
              <a:t>УМК </a:t>
            </a:r>
            <a:r>
              <a:rPr lang="ru-RU" sz="2400" b="1" spc="-10" dirty="0" smtClean="0">
                <a:solidFill>
                  <a:srgbClr val="0E3CB0"/>
                </a:solidFill>
                <a:ea typeface="Times New Roman" panose="02020603050405020304" pitchFamily="18" charset="0"/>
              </a:rPr>
              <a:t>ДПП</a:t>
            </a:r>
            <a:endParaRPr lang="ru-RU" sz="2400" b="1" dirty="0">
              <a:solidFill>
                <a:srgbClr val="0E3CB0"/>
              </a:solidFill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b="1" spc="-10" dirty="0" smtClean="0">
                <a:solidFill>
                  <a:srgbClr val="FF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spc="-10" dirty="0">
                <a:solidFill>
                  <a:srgbClr val="FF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ходе проведенного мониторинга УМК ДПП были выделены следующие положительные </a:t>
            </a:r>
            <a:r>
              <a:rPr lang="ru-RU" b="1" spc="-10" dirty="0" smtClean="0">
                <a:solidFill>
                  <a:srgbClr val="FF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результаты</a:t>
            </a:r>
            <a:endParaRPr lang="ru-RU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  <a:tabLst>
                <a:tab pos="540385" algn="l"/>
              </a:tabLst>
            </a:pPr>
            <a:r>
              <a:rPr lang="ru-RU" spc="-10" dirty="0">
                <a:ea typeface="Times New Roman" panose="02020603050405020304" pitchFamily="18" charset="0"/>
                <a:cs typeface="Times New Roman" panose="02020603050405020304" pitchFamily="18" charset="0"/>
              </a:rPr>
              <a:t>Систематизированы   и обновлены   материалы по компонентам: лекции и презентационные материалы, учебно-методические пособия, материалы для практических занятий, глоссарии, программы </a:t>
            </a:r>
            <a:r>
              <a:rPr lang="ru-RU" spc="-1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стажировки и др. </a:t>
            </a:r>
            <a:endParaRPr 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buFont typeface="+mj-lt"/>
              <a:buAutoNum type="arabicPeriod"/>
              <a:tabLst>
                <a:tab pos="540385" algn="l"/>
              </a:tabLst>
            </a:pPr>
            <a:r>
              <a:rPr lang="ru-RU" spc="-1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Представлены </a:t>
            </a:r>
            <a:r>
              <a:rPr lang="ru-RU" spc="-10" dirty="0">
                <a:ea typeface="Times New Roman" panose="02020603050405020304" pitchFamily="18" charset="0"/>
                <a:cs typeface="Times New Roman" panose="02020603050405020304" pitchFamily="18" charset="0"/>
              </a:rPr>
              <a:t>результаты планомерной и   системной деятельности по актуализации и обновлению учебно-методических комплексов дополнительных профессиональных </a:t>
            </a:r>
            <a:r>
              <a:rPr lang="ru-RU" spc="-1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программ</a:t>
            </a:r>
            <a:r>
              <a:rPr lang="ru-RU" spc="-10" dirty="0">
                <a:ea typeface="Times New Roman" panose="02020603050405020304" pitchFamily="18" charset="0"/>
                <a:cs typeface="Times New Roman" panose="02020603050405020304" pitchFamily="18" charset="0"/>
              </a:rPr>
              <a:t> с</a:t>
            </a:r>
            <a:r>
              <a:rPr lang="ru-RU" spc="-1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труктурными </a:t>
            </a:r>
            <a:r>
              <a:rPr lang="ru-RU" spc="-10" dirty="0">
                <a:ea typeface="Times New Roman" panose="02020603050405020304" pitchFamily="18" charset="0"/>
                <a:cs typeface="Times New Roman" panose="02020603050405020304" pitchFamily="18" charset="0"/>
              </a:rPr>
              <a:t>подразделениями (руководители Орехова Т.А., Уткина Т.В., Ильясов Д.Ф., Щербаков А.В., Гнедков А.В., Николаева В.В., Школьникова М.Ю., Горшков Г.А., Солодкова Е.А., Скочилова Е.Ю., Бакач Е.В., Шакирова Е.С., </a:t>
            </a:r>
            <a:r>
              <a:rPr lang="ru-RU" spc="-1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Яковлева Г.В.) </a:t>
            </a:r>
          </a:p>
          <a:p>
            <a:pPr marL="342900" indent="-342900" algn="just">
              <a:lnSpc>
                <a:spcPct val="107000"/>
              </a:lnSpc>
              <a:buFont typeface="+mj-lt"/>
              <a:buAutoNum type="arabicPeriod"/>
              <a:tabLst>
                <a:tab pos="540385" algn="l"/>
              </a:tabLst>
            </a:pPr>
            <a:r>
              <a:rPr lang="ru-RU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Структурные </a:t>
            </a:r>
            <a:r>
              <a:rPr lang="ru-RU" dirty="0">
                <a:ea typeface="Calibri" panose="020F0502020204030204" pitchFamily="34" charset="0"/>
                <a:cs typeface="Times New Roman" panose="02020603050405020304" pitchFamily="18" charset="0"/>
              </a:rPr>
              <a:t>подразделения </a:t>
            </a:r>
            <a:r>
              <a:rPr lang="ru-RU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dirty="0">
                <a:ea typeface="Calibri" panose="020F0502020204030204" pitchFamily="34" charset="0"/>
                <a:cs typeface="Times New Roman" panose="02020603050405020304" pitchFamily="18" charset="0"/>
              </a:rPr>
              <a:t>УМК ДПП включили издания, разработанные профессорско-преподавательским составом и менторами ГБУ ДПО «ЧИРО», концептуальные документы и методики ГБУ ДПО «ЧИРО» и литературу, представленную в библиотеке ГБУ ДПО «ЧИРО». Данные материалы были включены в обязательные компоненты ДПП.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ea typeface="Calibri" panose="020F0502020204030204" pitchFamily="34" charset="0"/>
                <a:cs typeface="Times New Roman" panose="02020603050405020304" pitchFamily="18" charset="0"/>
              </a:rPr>
              <a:t>Систематизированные материалы учебно-методических комплексов, представленные в ходе мониторинге   УМК ДПП в папке общего доступа, будут использованы профессорско-преподавательским составом ГБУ ДПО «ЧИРО» при реализации дополнительных профессиональных программ.</a:t>
            </a:r>
          </a:p>
          <a:p>
            <a:pPr marL="342900" indent="-342900" algn="ctr">
              <a:buFont typeface="Wingdings" panose="05000000000000000000" pitchFamily="2" charset="2"/>
              <a:buChar char="Ø"/>
            </a:pPr>
            <a:endParaRPr lang="ru-RU" sz="20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97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179162" y="84057"/>
            <a:ext cx="4571568" cy="64807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rgbClr val="26479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ru-RU" sz="2000" b="1" dirty="0">
              <a:solidFill>
                <a:srgbClr val="26479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98030" y="524109"/>
            <a:ext cx="11238858" cy="6236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pc="-10" dirty="0" smtClean="0">
                <a:solidFill>
                  <a:srgbClr val="0E3CB0"/>
                </a:solidFill>
                <a:ea typeface="Times New Roman" panose="02020603050405020304" pitchFamily="18" charset="0"/>
              </a:rPr>
              <a:t>Результаты  мониторинга </a:t>
            </a:r>
            <a:r>
              <a:rPr lang="ru-RU" sz="2400" b="1" spc="-10" dirty="0">
                <a:solidFill>
                  <a:srgbClr val="0E3CB0"/>
                </a:solidFill>
                <a:ea typeface="Times New Roman" panose="02020603050405020304" pitchFamily="18" charset="0"/>
              </a:rPr>
              <a:t>УМК </a:t>
            </a:r>
            <a:r>
              <a:rPr lang="ru-RU" sz="2400" b="1" spc="-10" dirty="0" smtClean="0">
                <a:solidFill>
                  <a:srgbClr val="0E3CB0"/>
                </a:solidFill>
                <a:ea typeface="Times New Roman" panose="02020603050405020304" pitchFamily="18" charset="0"/>
              </a:rPr>
              <a:t>ДПП</a:t>
            </a:r>
            <a:endParaRPr lang="ru-RU" sz="2400" b="1" dirty="0">
              <a:solidFill>
                <a:srgbClr val="0E3CB0"/>
              </a:solidFill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Результаты </a:t>
            </a:r>
            <a:r>
              <a:rPr lang="ru-RU" b="1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проведенного мониторинга УМК ДПП также позволили выделить </a:t>
            </a:r>
            <a:r>
              <a:rPr lang="ru-RU" b="1" dirty="0" smtClean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проблематику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Несвоевременность </a:t>
            </a:r>
            <a:r>
              <a:rPr lang="ru-RU" sz="2000" dirty="0">
                <a:ea typeface="Calibri" panose="020F0502020204030204" pitchFamily="34" charset="0"/>
                <a:cs typeface="Times New Roman" panose="02020603050405020304" pitchFamily="18" charset="0"/>
              </a:rPr>
              <a:t>представления материалов УМК ДПП и заполненных форм (приложения 3 и 4) в соответствии с установленными сроками.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ea typeface="Calibri" panose="020F0502020204030204" pitchFamily="34" charset="0"/>
                <a:cs typeface="Times New Roman" panose="02020603050405020304" pitchFamily="18" charset="0"/>
              </a:rPr>
              <a:t>Дублирование материалов в компонентах УМК ДПП по разным программам повышения квалификации, не отражая специфику тематики и содержания конкретной программы повышения квалификации. 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ea typeface="Calibri" panose="020F0502020204030204" pitchFamily="34" charset="0"/>
                <a:cs typeface="Times New Roman" panose="02020603050405020304" pitchFamily="18" charset="0"/>
              </a:rPr>
              <a:t>Материалы УМК   не   все   в полной мере отражают   актуальные нормативные документы и материалы, представляющие современные подходы государственной политики в сфере образования, в соответствии с тематикой   реализуемой ДПП.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ea typeface="Calibri" panose="020F0502020204030204" pitchFamily="34" charset="0"/>
                <a:cs typeface="Times New Roman" panose="02020603050405020304" pitchFamily="18" charset="0"/>
              </a:rPr>
              <a:t>Представленные ссылки, подтверждающие обеспеченность компонента УМК, имеют выход не на   конкретные материалы, а на </a:t>
            </a:r>
            <a:r>
              <a:rPr lang="ru-RU" sz="2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ресурсы, требующие авторизации и </a:t>
            </a:r>
            <a:r>
              <a:rPr lang="ru-RU" sz="2000" smtClean="0">
                <a:ea typeface="Calibri" panose="020F0502020204030204" pitchFamily="34" charset="0"/>
                <a:cs typeface="Times New Roman" panose="02020603050405020304" pitchFamily="18" charset="0"/>
              </a:rPr>
              <a:t>не </a:t>
            </a:r>
            <a:r>
              <a:rPr lang="ru-RU" sz="2000" smtClean="0">
                <a:ea typeface="Calibri" panose="020F0502020204030204" pitchFamily="34" charset="0"/>
                <a:cs typeface="Times New Roman" panose="02020603050405020304" pitchFamily="18" charset="0"/>
              </a:rPr>
              <a:t>позволяющие </a:t>
            </a:r>
            <a:r>
              <a:rPr lang="ru-RU" sz="2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увидеть материалы </a:t>
            </a:r>
            <a:r>
              <a:rPr lang="ru-RU" sz="2000" smtClean="0">
                <a:ea typeface="Calibri" panose="020F0502020204030204" pitchFamily="34" charset="0"/>
                <a:cs typeface="Times New Roman" panose="02020603050405020304" pitchFamily="18" charset="0"/>
              </a:rPr>
              <a:t>компонентов </a:t>
            </a:r>
            <a:r>
              <a:rPr lang="ru-RU" sz="2000" smtClean="0">
                <a:ea typeface="Calibri" panose="020F0502020204030204" pitchFamily="34" charset="0"/>
                <a:cs typeface="Times New Roman" panose="02020603050405020304" pitchFamily="18" charset="0"/>
              </a:rPr>
              <a:t>УМК</a:t>
            </a:r>
            <a:endParaRPr lang="ru-RU" sz="2000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Несоответствие </a:t>
            </a:r>
            <a:r>
              <a:rPr lang="ru-RU" sz="2000" dirty="0">
                <a:ea typeface="Calibri" panose="020F0502020204030204" pitchFamily="34" charset="0"/>
                <a:cs typeface="Times New Roman" panose="02020603050405020304" pitchFamily="18" charset="0"/>
              </a:rPr>
              <a:t>названий ДПП, представленных в УМК ДПП с названиями ДПП, представленных в Реестре.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ea typeface="Calibri" panose="020F0502020204030204" pitchFamily="34" charset="0"/>
                <a:cs typeface="Times New Roman" panose="02020603050405020304" pitchFamily="18" charset="0"/>
              </a:rPr>
              <a:t>Подмена материалов УМК ДПП по назначению, в соответствии с их классификационными признаками.</a:t>
            </a:r>
          </a:p>
          <a:p>
            <a:pPr marL="342900" indent="-342900" algn="ctr">
              <a:buFont typeface="Wingdings" panose="05000000000000000000" pitchFamily="2" charset="2"/>
              <a:buChar char="Ø"/>
            </a:pPr>
            <a:endParaRPr lang="ru-RU" sz="20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447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179162" y="84057"/>
            <a:ext cx="4571568" cy="64807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rgbClr val="26479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ru-RU" sz="2000" b="1" dirty="0">
              <a:solidFill>
                <a:srgbClr val="26479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13359" y="325677"/>
            <a:ext cx="11574049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just">
              <a:spcAft>
                <a:spcPts val="0"/>
              </a:spcAft>
            </a:pPr>
            <a:r>
              <a:rPr lang="ru-RU" sz="2400" b="1" dirty="0">
                <a:solidFill>
                  <a:srgbClr val="264796"/>
                </a:solidFill>
                <a:ea typeface="Times New Roman" panose="02020603050405020304" pitchFamily="18" charset="0"/>
              </a:rPr>
              <a:t>Р</a:t>
            </a:r>
            <a:r>
              <a:rPr lang="ru-RU" sz="2400" b="1" dirty="0" smtClean="0">
                <a:solidFill>
                  <a:srgbClr val="264796"/>
                </a:solidFill>
                <a:ea typeface="Times New Roman" panose="02020603050405020304" pitchFamily="18" charset="0"/>
              </a:rPr>
              <a:t>азработка </a:t>
            </a:r>
            <a:r>
              <a:rPr lang="ru-RU" sz="2400" b="1" dirty="0">
                <a:solidFill>
                  <a:srgbClr val="264796"/>
                </a:solidFill>
                <a:ea typeface="Times New Roman" panose="02020603050405020304" pitchFamily="18" charset="0"/>
              </a:rPr>
              <a:t>новых дополнительных профессиональных программ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представлены новые программы повышения квалификации (6)</a:t>
            </a:r>
          </a:p>
          <a:p>
            <a:pPr marL="342900" indent="-34290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000" dirty="0" smtClean="0">
                <a:ea typeface="Times New Roman" panose="02020603050405020304" pitchFamily="18" charset="0"/>
              </a:rPr>
              <a:t>Прикладное педагогическое исследование в школе (трудоемкость 72 часа, для </a:t>
            </a:r>
            <a:r>
              <a:rPr lang="ru-RU" sz="2000" dirty="0" smtClean="0">
                <a:ea typeface="Calibri" panose="020F0502020204030204" pitchFamily="34" charset="0"/>
              </a:rPr>
              <a:t>учителей общеобразовательных организаций, реализующих ООП ООО, ООП СОО) </a:t>
            </a:r>
            <a:r>
              <a:rPr lang="ru-RU" sz="2000" dirty="0" smtClean="0">
                <a:ea typeface="Calibri" panose="020F0502020204030204" pitchFamily="34" charset="0"/>
                <a:hlinkClick r:id="rId2" action="ppaction://hlinkfile"/>
              </a:rPr>
              <a:t>(приложение 3)</a:t>
            </a:r>
            <a:endParaRPr lang="ru-RU" sz="2000" dirty="0" smtClean="0">
              <a:ea typeface="Times New Roman" panose="02020603050405020304" pitchFamily="18" charset="0"/>
            </a:endParaRPr>
          </a:p>
          <a:p>
            <a:pPr marL="342900" indent="-34290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000" dirty="0" smtClean="0">
                <a:ea typeface="Times New Roman" panose="02020603050405020304" pitchFamily="18" charset="0"/>
              </a:rPr>
              <a:t>Деятельность учителя в условиях модернизации содержания учебного   предмета «Труд (технология)» (трудоемкость 36 часов, для   </a:t>
            </a:r>
            <a:r>
              <a:rPr lang="ru-RU" sz="2000" dirty="0" smtClean="0">
                <a:ea typeface="Trebuchet MS" panose="020B0603020202020204" pitchFamily="34" charset="0"/>
              </a:rPr>
              <a:t>учителей труда (технологии) </a:t>
            </a:r>
            <a:r>
              <a:rPr lang="ru-RU" sz="2000" dirty="0" smtClean="0">
                <a:ea typeface="Times New Roman" panose="02020603050405020304" pitchFamily="18" charset="0"/>
                <a:hlinkClick r:id="rId3" action="ppaction://hlinkfile"/>
              </a:rPr>
              <a:t>(приложение 4)</a:t>
            </a:r>
            <a:endParaRPr lang="ru-RU" sz="2000" dirty="0" smtClean="0">
              <a:ea typeface="Times New Roman" panose="02020603050405020304" pitchFamily="18" charset="0"/>
            </a:endParaRPr>
          </a:p>
          <a:p>
            <a:pPr marL="342900" indent="-34290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000" dirty="0" smtClean="0">
                <a:ea typeface="Trebuchet MS" panose="020B0603020202020204" pitchFamily="34" charset="0"/>
              </a:rPr>
              <a:t> Методика преподавания учебного предмета «Труд (технология)» в условиях реализации требований федеральных государственных образовательных стандартов общего образования (трудоемкость 72 часа, для учителей технологии) </a:t>
            </a:r>
            <a:r>
              <a:rPr lang="ru-RU" sz="2000" dirty="0" smtClean="0">
                <a:ea typeface="Times New Roman" panose="02020603050405020304" pitchFamily="18" charset="0"/>
                <a:hlinkClick r:id="rId4" action="ppaction://hlinkfile"/>
              </a:rPr>
              <a:t>(приложение 5)</a:t>
            </a:r>
            <a:endParaRPr lang="ru-RU" sz="2000" dirty="0" smtClean="0">
              <a:ea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000" dirty="0" smtClean="0">
                <a:ea typeface="Trebuchet MS" panose="020B0603020202020204" pitchFamily="34" charset="0"/>
              </a:rPr>
              <a:t>Методика преподавания учебного предмета «Основы безопасности и защиты Родины» в условиях реализации требований федеральных государственных образовательных стандартов общего образования» (трудоемкость 72 часа, для учителей основ безопасности и защиты Родины) </a:t>
            </a:r>
            <a:r>
              <a:rPr lang="ru-RU" sz="2000" dirty="0" smtClean="0">
                <a:ea typeface="Times New Roman" panose="02020603050405020304" pitchFamily="18" charset="0"/>
                <a:hlinkClick r:id="rId5" action="ppaction://hlinkfile"/>
              </a:rPr>
              <a:t>(приложение 6)</a:t>
            </a:r>
            <a:endParaRPr lang="ru-RU" sz="2000" dirty="0" smtClean="0">
              <a:ea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000" dirty="0" smtClean="0">
                <a:ea typeface="Times New Roman" panose="02020603050405020304" pitchFamily="18" charset="0"/>
              </a:rPr>
              <a:t>Содержание и методы содействия обучающимся психолого-педагогических классов в профессиональном самоопределении (с трудоемкостями 72, 36, 24, 16 часов для педагогических работников общеобразовательных организаций) </a:t>
            </a:r>
            <a:r>
              <a:rPr lang="ru-RU" sz="2000" dirty="0" smtClean="0">
                <a:ea typeface="Times New Roman" panose="02020603050405020304" pitchFamily="18" charset="0"/>
                <a:hlinkClick r:id="rId6" action="ppaction://hlinkfile"/>
              </a:rPr>
              <a:t>(приложение 7)</a:t>
            </a:r>
            <a:endParaRPr lang="ru-RU" sz="2000" dirty="0" smtClean="0">
              <a:ea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000" dirty="0" smtClean="0">
                <a:ea typeface="Times New Roman" panose="02020603050405020304" pitchFamily="18" charset="0"/>
              </a:rPr>
              <a:t>Историческое просвещение обучающихся общеобразовательной организации на учебных занятиях с применением межпредметных  технологий  в соответствии с обновленным ФГОС ООО  (с трудоемкостями 72, 36, 24, 16 часов для педагогических работников общеобразовательных организаций) </a:t>
            </a:r>
            <a:r>
              <a:rPr lang="ru-RU" sz="2000" dirty="0" smtClean="0">
                <a:ea typeface="Times New Roman" panose="02020603050405020304" pitchFamily="18" charset="0"/>
                <a:hlinkClick r:id="rId7" action="ppaction://hlinkfile"/>
              </a:rPr>
              <a:t>(приложение 8)</a:t>
            </a:r>
            <a:endParaRPr lang="ru-RU" sz="20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812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179162" y="84057"/>
            <a:ext cx="4571568" cy="64807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rgbClr val="26479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ru-RU" sz="2000" b="1" dirty="0">
              <a:solidFill>
                <a:srgbClr val="26479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13359" y="325677"/>
            <a:ext cx="11574049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ctr">
              <a:spcAft>
                <a:spcPts val="0"/>
              </a:spcAft>
            </a:pPr>
            <a:r>
              <a:rPr lang="ru-RU" sz="2400" b="1" dirty="0" smtClean="0">
                <a:solidFill>
                  <a:srgbClr val="264796"/>
                </a:solidFill>
                <a:ea typeface="Times New Roman" panose="02020603050405020304" pitchFamily="18" charset="0"/>
              </a:rPr>
              <a:t>Обновление дополнительных </a:t>
            </a:r>
            <a:r>
              <a:rPr lang="ru-RU" sz="2400" b="1" dirty="0">
                <a:solidFill>
                  <a:srgbClr val="264796"/>
                </a:solidFill>
                <a:ea typeface="Times New Roman" panose="02020603050405020304" pitchFamily="18" charset="0"/>
              </a:rPr>
              <a:t>профессиональных программ</a:t>
            </a:r>
          </a:p>
          <a:p>
            <a:pPr algn="ctr"/>
            <a:r>
              <a:rPr lang="ru-RU" sz="2000" dirty="0">
                <a:solidFill>
                  <a:srgbClr val="FF0000"/>
                </a:solidFill>
                <a:ea typeface="Times New Roman" panose="02020603050405020304" pitchFamily="18" charset="0"/>
              </a:rPr>
              <a:t>о</a:t>
            </a:r>
            <a:r>
              <a:rPr lang="ru-RU" sz="2000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бновлены программы повышения квалификации (7) </a:t>
            </a:r>
          </a:p>
          <a:p>
            <a:pPr algn="ctr"/>
            <a:r>
              <a:rPr lang="ru-RU" sz="2000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в </a:t>
            </a:r>
            <a:r>
              <a:rPr lang="ru-RU" sz="2000" dirty="0">
                <a:solidFill>
                  <a:srgbClr val="FF0000"/>
                </a:solidFill>
                <a:ea typeface="Times New Roman" panose="02020603050405020304" pitchFamily="18" charset="0"/>
              </a:rPr>
              <a:t>части разработки программы стажировки/обновление оценочных материалов </a:t>
            </a:r>
            <a:endParaRPr lang="ru-RU" sz="2000" dirty="0" smtClean="0">
              <a:solidFill>
                <a:srgbClr val="FF0000"/>
              </a:solidFill>
              <a:ea typeface="Times New Roman" panose="02020603050405020304" pitchFamily="18" charset="0"/>
            </a:endParaRPr>
          </a:p>
          <a:p>
            <a:pPr algn="ctr"/>
            <a:endParaRPr lang="ru-RU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000" dirty="0">
                <a:ea typeface="Times New Roman" panose="02020603050405020304" pitchFamily="18" charset="0"/>
              </a:rPr>
              <a:t>Инновационные методы управления дошкольным образовательным учреждением в условиях реализации ФГОС ДО и ФГОС ДО </a:t>
            </a:r>
            <a:r>
              <a:rPr lang="ru-RU" sz="2000" dirty="0">
                <a:ea typeface="Times New Roman" panose="02020603050405020304" pitchFamily="18" charset="0"/>
                <a:hlinkClick r:id="rId2" action="ppaction://hlinkfile"/>
              </a:rPr>
              <a:t>(приложение 9</a:t>
            </a:r>
            <a:r>
              <a:rPr lang="ru-RU" sz="2000" dirty="0" smtClean="0">
                <a:ea typeface="Times New Roman" panose="02020603050405020304" pitchFamily="18" charset="0"/>
                <a:hlinkClick r:id="rId2" action="ppaction://hlinkfile"/>
              </a:rPr>
              <a:t>)</a:t>
            </a:r>
            <a:endParaRPr lang="ru-RU" sz="2000" dirty="0" smtClean="0"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000" dirty="0" smtClean="0">
                <a:ea typeface="Times New Roman" panose="02020603050405020304" pitchFamily="18" charset="0"/>
              </a:rPr>
              <a:t>Применение </a:t>
            </a:r>
            <a:r>
              <a:rPr lang="ru-RU" sz="2000" dirty="0">
                <a:ea typeface="Times New Roman" panose="02020603050405020304" pitchFamily="18" charset="0"/>
              </a:rPr>
              <a:t>педагогом практик оценивания функциональной грамотности для достижения обучающимися планируемых результатов </a:t>
            </a:r>
            <a:r>
              <a:rPr lang="ru-RU" sz="2000" dirty="0">
                <a:ea typeface="Times New Roman" panose="02020603050405020304" pitchFamily="18" charset="0"/>
                <a:hlinkClick r:id="rId3" action="ppaction://hlinkfile"/>
              </a:rPr>
              <a:t>(приложение 10</a:t>
            </a:r>
            <a:r>
              <a:rPr lang="ru-RU" sz="2000" dirty="0" smtClean="0">
                <a:ea typeface="Times New Roman" panose="02020603050405020304" pitchFamily="18" charset="0"/>
                <a:hlinkClick r:id="rId3" action="ppaction://hlinkfile"/>
              </a:rPr>
              <a:t>)</a:t>
            </a:r>
            <a:endParaRPr lang="ru-RU" sz="2000" dirty="0" smtClean="0"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a typeface="Times New Roman" panose="02020603050405020304" pitchFamily="18" charset="0"/>
              </a:rPr>
              <a:t>Проектирование модели управления качеством образования образовательной организации на основе применения региональных и муниципальных механизмов» </a:t>
            </a:r>
            <a:r>
              <a:rPr lang="ru-RU" sz="2000" dirty="0">
                <a:ea typeface="Times New Roman" panose="02020603050405020304" pitchFamily="18" charset="0"/>
                <a:hlinkClick r:id="rId4" action="ppaction://hlinkfile"/>
              </a:rPr>
              <a:t>(приложение </a:t>
            </a:r>
            <a:r>
              <a:rPr lang="ru-RU" sz="2000" dirty="0" smtClean="0">
                <a:ea typeface="Times New Roman" panose="02020603050405020304" pitchFamily="18" charset="0"/>
                <a:hlinkClick r:id="rId4" action="ppaction://hlinkfile"/>
              </a:rPr>
              <a:t>11) </a:t>
            </a:r>
            <a:endParaRPr lang="ru-RU" sz="2000" dirty="0" smtClean="0"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Управление </a:t>
            </a:r>
            <a:r>
              <a:rPr lang="ru-RU" sz="2000" dirty="0">
                <a:solidFill>
                  <a:srgbClr val="000000"/>
                </a:solidFill>
                <a:ea typeface="Times New Roman" panose="02020603050405020304" pitchFamily="18" charset="0"/>
              </a:rPr>
              <a:t>эффективностью образовательных систем на основе результатов оценки </a:t>
            </a:r>
            <a:r>
              <a:rPr lang="ru-RU" sz="2000" dirty="0">
                <a:solidFill>
                  <a:srgbClr val="000000"/>
                </a:solidFill>
                <a:ea typeface="Times New Roman" panose="02020603050405020304" pitchFamily="18" charset="0"/>
                <a:hlinkClick r:id="rId5" action="ppaction://hlinkfile"/>
              </a:rPr>
              <a:t>(приложение 12</a:t>
            </a:r>
            <a:r>
              <a:rPr lang="ru-RU" sz="2000" dirty="0" smtClean="0">
                <a:solidFill>
                  <a:srgbClr val="000000"/>
                </a:solidFill>
                <a:ea typeface="Times New Roman" panose="02020603050405020304" pitchFamily="18" charset="0"/>
                <a:hlinkClick r:id="rId5" action="ppaction://hlinkfile"/>
              </a:rPr>
              <a:t>) </a:t>
            </a:r>
            <a:endParaRPr lang="ru-RU" sz="2000" dirty="0" smtClean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Проектирование </a:t>
            </a:r>
            <a:r>
              <a:rPr lang="ru-RU" sz="2000" dirty="0">
                <a:solidFill>
                  <a:srgbClr val="000000"/>
                </a:solidFill>
                <a:ea typeface="Times New Roman" panose="02020603050405020304" pitchFamily="18" charset="0"/>
              </a:rPr>
              <a:t>модели управления процессом самоопределения и профессиональной ориентации обучающихся в условиях сетевого социального партнерства </a:t>
            </a:r>
            <a:r>
              <a:rPr lang="ru-RU" sz="2000" dirty="0">
                <a:solidFill>
                  <a:srgbClr val="000000"/>
                </a:solidFill>
                <a:ea typeface="Times New Roman" panose="02020603050405020304" pitchFamily="18" charset="0"/>
                <a:hlinkClick r:id="rId6" action="ppaction://hlinkfile"/>
              </a:rPr>
              <a:t>(приложение </a:t>
            </a:r>
            <a:r>
              <a:rPr lang="ru-RU" sz="2000" dirty="0" smtClean="0">
                <a:solidFill>
                  <a:srgbClr val="000000"/>
                </a:solidFill>
                <a:ea typeface="Times New Roman" panose="02020603050405020304" pitchFamily="18" charset="0"/>
                <a:hlinkClick r:id="rId6" action="ppaction://hlinkfile"/>
              </a:rPr>
              <a:t>13)</a:t>
            </a:r>
            <a:endParaRPr lang="ru-RU" sz="2000" dirty="0" smtClean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Педагогика </a:t>
            </a:r>
            <a:r>
              <a:rPr lang="ru-RU" sz="2000" dirty="0">
                <a:solidFill>
                  <a:srgbClr val="000000"/>
                </a:solidFill>
                <a:ea typeface="Times New Roman" panose="02020603050405020304" pitchFamily="18" charset="0"/>
              </a:rPr>
              <a:t>и методика воспитания и обучения детей с ОВЗ </a:t>
            </a:r>
            <a:r>
              <a:rPr lang="ru-RU" sz="2000" dirty="0">
                <a:solidFill>
                  <a:srgbClr val="000000"/>
                </a:solidFill>
                <a:ea typeface="Times New Roman" panose="02020603050405020304" pitchFamily="18" charset="0"/>
                <a:hlinkClick r:id="rId7" action="ppaction://hlinkfile"/>
              </a:rPr>
              <a:t>(приложение </a:t>
            </a:r>
            <a:r>
              <a:rPr lang="ru-RU" sz="2000" dirty="0" smtClean="0">
                <a:solidFill>
                  <a:srgbClr val="000000"/>
                </a:solidFill>
                <a:ea typeface="Times New Roman" panose="02020603050405020304" pitchFamily="18" charset="0"/>
                <a:hlinkClick r:id="rId7" action="ppaction://hlinkfile"/>
              </a:rPr>
              <a:t>14)</a:t>
            </a:r>
            <a:endParaRPr lang="ru-RU" sz="2000" dirty="0" smtClean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Информационная </a:t>
            </a:r>
            <a:r>
              <a:rPr lang="ru-RU" sz="2000" dirty="0">
                <a:solidFill>
                  <a:srgbClr val="000000"/>
                </a:solidFill>
                <a:ea typeface="Times New Roman" panose="02020603050405020304" pitchFamily="18" charset="0"/>
              </a:rPr>
              <a:t>компетентность педагога дошкольной образовательной организации в контексте развития информационно-коммуникационных технологий </a:t>
            </a:r>
            <a:r>
              <a:rPr lang="ru-RU" sz="2000" dirty="0">
                <a:solidFill>
                  <a:srgbClr val="000000"/>
                </a:solidFill>
                <a:ea typeface="Times New Roman" panose="02020603050405020304" pitchFamily="18" charset="0"/>
                <a:hlinkClick r:id="rId8" action="ppaction://hlinkfile"/>
              </a:rPr>
              <a:t>(приложение 15</a:t>
            </a:r>
            <a:r>
              <a:rPr lang="ru-RU" sz="2000" dirty="0" smtClean="0">
                <a:solidFill>
                  <a:srgbClr val="000000"/>
                </a:solidFill>
                <a:ea typeface="Times New Roman" panose="02020603050405020304" pitchFamily="18" charset="0"/>
                <a:hlinkClick r:id="rId8" action="ppaction://hlinkfile"/>
              </a:rPr>
              <a:t>)</a:t>
            </a:r>
            <a:endParaRPr lang="ru-RU" sz="2000" dirty="0">
              <a:ea typeface="Times New Roman" panose="02020603050405020304" pitchFamily="18" charset="0"/>
            </a:endParaRPr>
          </a:p>
          <a:p>
            <a:pPr marL="285750" indent="-285750" algn="ctr">
              <a:buFont typeface="Wingdings" panose="05000000000000000000" pitchFamily="2" charset="2"/>
              <a:buChar char="Ø"/>
            </a:pPr>
            <a:endParaRPr lang="ru-RU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203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179162" y="84057"/>
            <a:ext cx="4571568" cy="64807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rgbClr val="26479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ru-RU" sz="2000" b="1" dirty="0">
              <a:solidFill>
                <a:srgbClr val="26479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39244" y="1728945"/>
            <a:ext cx="1042165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rgbClr val="264796"/>
                </a:solidFill>
              </a:rPr>
              <a:t>Проводимая </a:t>
            </a:r>
            <a:r>
              <a:rPr lang="ru-RU" sz="2800" dirty="0">
                <a:solidFill>
                  <a:srgbClr val="264796"/>
                </a:solidFill>
              </a:rPr>
              <a:t>структурными подразделениями работа по совершенствованию и обновлению учебно-методических комплексов дополнительных профессиональных программ, реализуемых в ГБУ ДПО «ЧИРО»,  обеспечивает результативное выполнение четырех индикативных показателей Программы развития ГБУ ДПО  «ЧИРО» на период с 2021 по 2024 </a:t>
            </a:r>
            <a:r>
              <a:rPr lang="ru-RU" sz="2800" dirty="0" err="1" smtClean="0">
                <a:solidFill>
                  <a:srgbClr val="264796"/>
                </a:solidFill>
              </a:rPr>
              <a:t>г.г</a:t>
            </a:r>
            <a:r>
              <a:rPr lang="ru-RU" sz="2800" dirty="0" smtClean="0">
                <a:solidFill>
                  <a:srgbClr val="264796"/>
                </a:solidFill>
              </a:rPr>
              <a:t>.</a:t>
            </a:r>
            <a:endParaRPr lang="ru-RU" sz="2800" dirty="0">
              <a:solidFill>
                <a:srgbClr val="2647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52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29500" y="1696064"/>
            <a:ext cx="5913460" cy="2387600"/>
          </a:xfrm>
        </p:spPr>
        <p:txBody>
          <a:bodyPr>
            <a:noAutofit/>
          </a:bodyPr>
          <a:lstStyle/>
          <a:p>
            <a:pPr indent="450215">
              <a:tabLst>
                <a:tab pos="540385" algn="l"/>
              </a:tabLst>
            </a:pPr>
            <a:r>
              <a:rPr lang="ru-RU" sz="2600" b="1" dirty="0" smtClean="0">
                <a:solidFill>
                  <a:srgbClr val="0E3CB0"/>
                </a:solidFill>
                <a:cs typeface="Calibri" panose="020F0502020204030204" pitchFamily="34" charset="0"/>
              </a:rPr>
              <a:t> </a:t>
            </a:r>
            <a:r>
              <a:rPr lang="ru-RU" sz="2800" b="1" dirty="0">
                <a:solidFill>
                  <a:srgbClr val="0E3CB0"/>
                </a:solidFill>
                <a:ea typeface="Times New Roman" panose="02020603050405020304" pitchFamily="18" charset="0"/>
              </a:rPr>
              <a:t>О совершенствовании дополнительных профессиональных программ ГБУ ДПО «ЧИРО» и учебно-методических комплексов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95330" y="4605507"/>
            <a:ext cx="6781801" cy="1655762"/>
          </a:xfrm>
        </p:spPr>
        <p:txBody>
          <a:bodyPr>
            <a:normAutofit/>
          </a:bodyPr>
          <a:lstStyle/>
          <a:p>
            <a:pPr algn="r"/>
            <a:endParaRPr lang="ru-RU" dirty="0"/>
          </a:p>
          <a:p>
            <a:pPr algn="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175332" y="4696133"/>
            <a:ext cx="586631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Скочилова Е.Ю., </a:t>
            </a:r>
            <a:r>
              <a:rPr lang="ru-RU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начальник отдела научно-методического обеспечения дополнительного профессионального образования ГБУ ДПО «ЧИРО»</a:t>
            </a:r>
          </a:p>
          <a:p>
            <a:pPr lvl="0" algn="just"/>
            <a:r>
              <a:rPr lang="ru-RU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Дмитриева Л.А., </a:t>
            </a:r>
            <a:r>
              <a:rPr lang="ru-RU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методист </a:t>
            </a:r>
            <a:r>
              <a:rPr lang="ru-RU" i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отдела научно-методического обеспечения дополнительного профессионального образования ГБУ ДПО «ЧИРО»</a:t>
            </a:r>
          </a:p>
          <a:p>
            <a:pPr algn="just"/>
            <a:endParaRPr lang="ru-RU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9204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188640"/>
            <a:ext cx="8577072" cy="79208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264796"/>
                </a:solidFill>
                <a:latin typeface="+mn-lt"/>
                <a:cs typeface="Calibri" panose="020F0502020204030204" pitchFamily="34" charset="0"/>
              </a:rPr>
              <a:t>Локальные акты ГБУ ДПО «ЧИРО»</a:t>
            </a:r>
            <a:endParaRPr lang="ru-RU" sz="2800" b="1" dirty="0">
              <a:solidFill>
                <a:srgbClr val="264796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847573" y="1816274"/>
            <a:ext cx="619548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>
                <a:ea typeface="Calibri" panose="020F0502020204030204" pitchFamily="34" charset="0"/>
              </a:rPr>
              <a:t>П</a:t>
            </a:r>
            <a:r>
              <a:rPr lang="ru-RU" sz="2000" dirty="0" smtClean="0">
                <a:ea typeface="Calibri" panose="020F0502020204030204" pitchFamily="34" charset="0"/>
              </a:rPr>
              <a:t>риказ </a:t>
            </a:r>
            <a:r>
              <a:rPr lang="ru-RU" sz="2000" dirty="0">
                <a:ea typeface="Calibri" panose="020F0502020204030204" pitchFamily="34" charset="0"/>
              </a:rPr>
              <a:t>ГБУ ДПО «ЧИРО» от 28.02.2024 № 242 – ОД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734837" y="1309573"/>
            <a:ext cx="667637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 smtClean="0">
                <a:ea typeface="Times New Roman" panose="02020603050405020304" pitchFamily="18" charset="0"/>
              </a:rPr>
              <a:t>Приказ </a:t>
            </a:r>
            <a:r>
              <a:rPr lang="ru-RU" sz="2000" dirty="0">
                <a:ea typeface="Times New Roman" panose="02020603050405020304" pitchFamily="18" charset="0"/>
              </a:rPr>
              <a:t>ГБУ ДПО «ЧИРО» от </a:t>
            </a:r>
            <a:r>
              <a:rPr lang="ru-RU" sz="2000" dirty="0" smtClean="0">
                <a:ea typeface="Times New Roman" panose="02020603050405020304" pitchFamily="18" charset="0"/>
              </a:rPr>
              <a:t>19 января  2024 </a:t>
            </a:r>
            <a:r>
              <a:rPr lang="ru-RU" sz="2000" dirty="0">
                <a:ea typeface="Times New Roman" panose="02020603050405020304" pitchFamily="18" charset="0"/>
              </a:rPr>
              <a:t>г. № </a:t>
            </a:r>
            <a:r>
              <a:rPr lang="ru-RU" sz="2000" dirty="0" smtClean="0">
                <a:ea typeface="Times New Roman" panose="02020603050405020304" pitchFamily="18" charset="0"/>
              </a:rPr>
              <a:t>034-ОД</a:t>
            </a:r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88307" y="1309573"/>
            <a:ext cx="4346530" cy="3693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a typeface="Times New Roman" panose="02020603050405020304" pitchFamily="18" charset="0"/>
              </a:rPr>
              <a:t>План </a:t>
            </a:r>
            <a:r>
              <a:rPr lang="ru-RU" dirty="0">
                <a:ea typeface="Times New Roman" panose="02020603050405020304" pitchFamily="18" charset="0"/>
              </a:rPr>
              <a:t>работы ГБУ ДПО </a:t>
            </a:r>
            <a:r>
              <a:rPr lang="ru-RU" dirty="0" smtClean="0">
                <a:ea typeface="Times New Roman" panose="02020603050405020304" pitchFamily="18" charset="0"/>
              </a:rPr>
              <a:t>ЧИРО</a:t>
            </a:r>
            <a:r>
              <a:rPr lang="ru-RU" dirty="0">
                <a:ea typeface="Times New Roman" panose="02020603050405020304" pitchFamily="18" charset="0"/>
              </a:rPr>
              <a:t>» на 2024 год </a:t>
            </a:r>
            <a:endParaRPr lang="ru-RU" dirty="0">
              <a:ea typeface="Calibri" panose="020F050202020403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88307" y="1816274"/>
            <a:ext cx="43465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a typeface="Times New Roman" panose="02020603050405020304" pitchFamily="18" charset="0"/>
              </a:rPr>
              <a:t>Программа </a:t>
            </a:r>
            <a:r>
              <a:rPr lang="ru-RU" dirty="0">
                <a:ea typeface="Times New Roman" panose="02020603050405020304" pitchFamily="18" charset="0"/>
              </a:rPr>
              <a:t>развития ГБУ ДПО «ЧИРО» на период с 2021 по 2024 годы </a:t>
            </a:r>
            <a:endParaRPr lang="ru-RU" dirty="0">
              <a:ea typeface="Calibri" panose="020F0502020204030204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88307" y="2569196"/>
            <a:ext cx="4459266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a typeface="Calibri" panose="020F0502020204030204" pitchFamily="34" charset="0"/>
              </a:rPr>
              <a:t>Приоритетные задачи </a:t>
            </a:r>
            <a:r>
              <a:rPr lang="ru-RU" dirty="0">
                <a:ea typeface="Calibri" panose="020F0502020204030204" pitchFamily="34" charset="0"/>
              </a:rPr>
              <a:t>ГБУ ДПО «ЧИРО» в 2023-2024 </a:t>
            </a:r>
            <a:r>
              <a:rPr lang="ru-RU" dirty="0" smtClean="0">
                <a:ea typeface="Calibri" panose="020F0502020204030204" pitchFamily="34" charset="0"/>
              </a:rPr>
              <a:t>году</a:t>
            </a:r>
          </a:p>
          <a:p>
            <a:endParaRPr lang="ru-RU" dirty="0">
              <a:ea typeface="Calibri" panose="020F0502020204030204" pitchFamily="34" charset="0"/>
            </a:endParaRPr>
          </a:p>
          <a:p>
            <a:pPr algn="just"/>
            <a:r>
              <a:rPr lang="ru-RU" dirty="0" smtClean="0">
                <a:ea typeface="Times New Roman" panose="02020603050405020304" pitchFamily="18" charset="0"/>
              </a:rPr>
              <a:t>Концепция </a:t>
            </a:r>
            <a:r>
              <a:rPr lang="ru-RU" dirty="0">
                <a:ea typeface="Times New Roman" panose="02020603050405020304" pitchFamily="18" charset="0"/>
              </a:rPr>
              <a:t>единого содержания дополнительных профессиональных программ ГБУ ДПО «ЧИРО» </a:t>
            </a:r>
            <a:endParaRPr lang="ru-RU" dirty="0" smtClean="0">
              <a:ea typeface="Calibri" panose="020F0502020204030204" pitchFamily="34" charset="0"/>
            </a:endParaRPr>
          </a:p>
          <a:p>
            <a:r>
              <a:rPr lang="ru-RU" dirty="0" smtClean="0">
                <a:ea typeface="Calibri" panose="020F0502020204030204" pitchFamily="34" charset="0"/>
              </a:rPr>
              <a:t> </a:t>
            </a:r>
          </a:p>
          <a:p>
            <a:r>
              <a:rPr lang="ru-RU" spc="-10" dirty="0" smtClean="0">
                <a:ea typeface="Times New Roman" panose="02020603050405020304" pitchFamily="18" charset="0"/>
              </a:rPr>
              <a:t>Реестр дополнительных профессиональных программ ГБУ ДПО «ЧИРО» в 2024 году</a:t>
            </a:r>
          </a:p>
          <a:p>
            <a:pPr algn="just"/>
            <a:endParaRPr lang="ru-RU" spc="-10" dirty="0">
              <a:ea typeface="Times New Roman" panose="02020603050405020304" pitchFamily="18" charset="0"/>
            </a:endParaRPr>
          </a:p>
          <a:p>
            <a:pPr algn="just"/>
            <a:r>
              <a:rPr lang="ru-RU" sz="1600" spc="-10" dirty="0">
                <a:ea typeface="Times New Roman" panose="02020603050405020304" pitchFamily="18" charset="0"/>
              </a:rPr>
              <a:t>Положение о порядке формирования (обновления) учебно-методических комплексов по дополнительным профессиональным программам и мониторинга их сформированности в ГБУ ДПО «ЧИРО</a:t>
            </a:r>
            <a:r>
              <a:rPr lang="ru-RU" spc="-10" dirty="0">
                <a:ea typeface="Times New Roman" panose="02020603050405020304" pitchFamily="18" charset="0"/>
              </a:rPr>
              <a:t>»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847573" y="2569196"/>
            <a:ext cx="686426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>
                <a:ea typeface="Calibri" panose="020F0502020204030204" pitchFamily="34" charset="0"/>
              </a:rPr>
              <a:t>П</a:t>
            </a:r>
            <a:r>
              <a:rPr lang="ru-RU" sz="2000" dirty="0" smtClean="0">
                <a:ea typeface="Calibri" panose="020F0502020204030204" pitchFamily="34" charset="0"/>
              </a:rPr>
              <a:t>риказ </a:t>
            </a:r>
            <a:r>
              <a:rPr lang="ru-RU" sz="2000" dirty="0">
                <a:ea typeface="Calibri" panose="020F0502020204030204" pitchFamily="34" charset="0"/>
              </a:rPr>
              <a:t>ГБУ ДПО «ЧИРО» от 01.09.2023 г. № 567 – </a:t>
            </a:r>
            <a:r>
              <a:rPr lang="ru-RU" sz="2000" dirty="0" smtClean="0">
                <a:ea typeface="Calibri" panose="020F0502020204030204" pitchFamily="34" charset="0"/>
              </a:rPr>
              <a:t>ОД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2000" dirty="0">
              <a:ea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2000" dirty="0" smtClean="0">
              <a:ea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>
                <a:ea typeface="Calibri" panose="020F0502020204030204" pitchFamily="34" charset="0"/>
              </a:rPr>
              <a:t>П</a:t>
            </a:r>
            <a:r>
              <a:rPr lang="ru-RU" sz="2000" dirty="0" smtClean="0">
                <a:ea typeface="Calibri" panose="020F0502020204030204" pitchFamily="34" charset="0"/>
              </a:rPr>
              <a:t>риказ </a:t>
            </a:r>
            <a:r>
              <a:rPr lang="ru-RU" sz="2000" dirty="0">
                <a:ea typeface="Calibri" panose="020F0502020204030204" pitchFamily="34" charset="0"/>
              </a:rPr>
              <a:t>ГБУ ДПО «ЧИРО» от 24.04.2024 г. № 625 – </a:t>
            </a:r>
            <a:r>
              <a:rPr lang="ru-RU" sz="2000" dirty="0" smtClean="0">
                <a:ea typeface="Calibri" panose="020F0502020204030204" pitchFamily="34" charset="0"/>
              </a:rPr>
              <a:t>ОД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2000" dirty="0" smtClean="0">
              <a:ea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2000" dirty="0">
              <a:ea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 smtClean="0">
                <a:ea typeface="Calibri" panose="020F0502020204030204" pitchFamily="34" charset="0"/>
              </a:rPr>
              <a:t>Приказ </a:t>
            </a:r>
            <a:r>
              <a:rPr lang="ru-RU" sz="2000" dirty="0">
                <a:ea typeface="Calibri" panose="020F0502020204030204" pitchFamily="34" charset="0"/>
              </a:rPr>
              <a:t>ГБУ ДПО «ЧИРО» от 29.03.2024 г. № 489 – </a:t>
            </a:r>
            <a:r>
              <a:rPr lang="ru-RU" sz="2000" dirty="0" smtClean="0">
                <a:ea typeface="Calibri" panose="020F0502020204030204" pitchFamily="34" charset="0"/>
              </a:rPr>
              <a:t>ОД </a:t>
            </a:r>
            <a:endParaRPr lang="ru-RU" sz="2000" dirty="0">
              <a:ea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2000" dirty="0" smtClean="0">
              <a:ea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2000" dirty="0" smtClean="0">
              <a:ea typeface="Calibri" panose="020F0502020204030204" pitchFamily="34" charset="0"/>
            </a:endParaRP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prstClr val="black"/>
                </a:solidFill>
                <a:ea typeface="Calibri" panose="020F0502020204030204" pitchFamily="34" charset="0"/>
              </a:rPr>
              <a:t>Приказ ГБУ ДПО «ЧИРО» от </a:t>
            </a:r>
            <a:r>
              <a:rPr lang="ru-RU" sz="2000" dirty="0" smtClean="0">
                <a:solidFill>
                  <a:prstClr val="black"/>
                </a:solidFill>
                <a:ea typeface="Calibri" panose="020F0502020204030204" pitchFamily="34" charset="0"/>
              </a:rPr>
              <a:t>28.02.2024 </a:t>
            </a:r>
            <a:r>
              <a:rPr lang="ru-RU" sz="2000" dirty="0">
                <a:solidFill>
                  <a:prstClr val="black"/>
                </a:solidFill>
                <a:ea typeface="Calibri" panose="020F0502020204030204" pitchFamily="34" charset="0"/>
              </a:rPr>
              <a:t>г. № </a:t>
            </a:r>
            <a:r>
              <a:rPr lang="ru-RU" sz="2000" dirty="0" smtClean="0">
                <a:solidFill>
                  <a:prstClr val="black"/>
                </a:solidFill>
                <a:ea typeface="Calibri" panose="020F0502020204030204" pitchFamily="34" charset="0"/>
              </a:rPr>
              <a:t>240 </a:t>
            </a:r>
            <a:r>
              <a:rPr lang="ru-RU" sz="2000" dirty="0">
                <a:solidFill>
                  <a:prstClr val="black"/>
                </a:solidFill>
                <a:ea typeface="Calibri" panose="020F0502020204030204" pitchFamily="34" charset="0"/>
              </a:rPr>
              <a:t>– ОД </a:t>
            </a:r>
          </a:p>
          <a:p>
            <a:endParaRPr lang="ru-RU" sz="2000" dirty="0">
              <a:ea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2000" dirty="0"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51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5525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106088" y="200073"/>
            <a:ext cx="4571568" cy="64807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rgbClr val="26479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ru-RU" sz="2000" b="1" dirty="0">
              <a:solidFill>
                <a:srgbClr val="26479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72562" y="200073"/>
            <a:ext cx="10638692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E3CB0"/>
                </a:solidFill>
              </a:rPr>
              <a:t>Совершенствование </a:t>
            </a:r>
            <a:r>
              <a:rPr lang="ru-RU" sz="2000" b="1" dirty="0">
                <a:solidFill>
                  <a:srgbClr val="0E3CB0"/>
                </a:solidFill>
              </a:rPr>
              <a:t>дополнительных профессиональных программ ГБУ ДПО ЧИРО </a:t>
            </a:r>
            <a:endParaRPr lang="ru-RU" sz="2000" b="1" dirty="0" smtClean="0">
              <a:solidFill>
                <a:srgbClr val="0E3CB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0E3CB0"/>
                </a:solidFill>
              </a:rPr>
              <a:t>и </a:t>
            </a:r>
            <a:r>
              <a:rPr lang="ru-RU" sz="2000" b="1" dirty="0">
                <a:solidFill>
                  <a:srgbClr val="0E3CB0"/>
                </a:solidFill>
              </a:rPr>
              <a:t>учебно-методических комплексов </a:t>
            </a:r>
            <a:endParaRPr lang="ru-RU" sz="2000" b="1" dirty="0" smtClean="0">
              <a:solidFill>
                <a:srgbClr val="0E3CB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0E3CB0"/>
                </a:solidFill>
              </a:rPr>
              <a:t>направления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000" dirty="0" smtClean="0"/>
              <a:t>Совершенствование </a:t>
            </a:r>
            <a:r>
              <a:rPr lang="ru-RU" sz="2000" dirty="0"/>
              <a:t>учебно-методических комплексов дополнительных профессиональных программ и их подготовка к мониторингу сформированности учебно-методических комплексов дополнительных профессиональных программ ГБУ ДПО «ЧИРО</a:t>
            </a:r>
            <a:r>
              <a:rPr lang="ru-RU" sz="2000" dirty="0" smtClean="0"/>
              <a:t>»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ru-RU" sz="2000" dirty="0" smtClean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000" dirty="0" smtClean="0"/>
              <a:t>Разработка </a:t>
            </a:r>
            <a:r>
              <a:rPr lang="ru-RU" sz="2000" dirty="0"/>
              <a:t>новых дополнительных профессиональных программ (программ повышения квалификации</a:t>
            </a:r>
            <a:r>
              <a:rPr lang="ru-RU" sz="2000" dirty="0" smtClean="0"/>
              <a:t>)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ru-RU" sz="2000" dirty="0" smtClean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000" dirty="0" smtClean="0"/>
              <a:t>Обновление</a:t>
            </a:r>
            <a:r>
              <a:rPr lang="ru-RU" sz="2000" dirty="0"/>
              <a:t>, совершенствование на основе адресных (целевых) запросов, выявленных профессиональных дефицитов слушателей содержания дополнительных профессиональных программ (программ повышения квалификации (в том числе программ стажировок), реализуемых в ГБУ ДПО «ЧИРО</a:t>
            </a:r>
            <a:r>
              <a:rPr lang="ru-RU" sz="2000" dirty="0" smtClean="0"/>
              <a:t>»</a:t>
            </a:r>
            <a:endParaRPr lang="ru-RU" sz="2000" dirty="0"/>
          </a:p>
          <a:p>
            <a:pPr algn="ctr"/>
            <a:endParaRPr lang="ru-RU" sz="2000" b="1" dirty="0" smtClean="0"/>
          </a:p>
          <a:p>
            <a:pPr indent="450215" algn="just">
              <a:spcAft>
                <a:spcPts val="0"/>
              </a:spcAft>
              <a:tabLst>
                <a:tab pos="450215" algn="l"/>
              </a:tabLst>
            </a:pPr>
            <a:r>
              <a:rPr lang="ru-RU" sz="2000" i="1" dirty="0" smtClean="0">
                <a:solidFill>
                  <a:srgbClr val="0E3CB0"/>
                </a:solidFill>
                <a:ea typeface="Calibri" panose="020F0502020204030204" pitchFamily="34" charset="0"/>
              </a:rPr>
              <a:t>Рабочая группа </a:t>
            </a:r>
            <a:r>
              <a:rPr lang="ru-RU" sz="2000" i="1" dirty="0">
                <a:solidFill>
                  <a:srgbClr val="0E3CB0"/>
                </a:solidFill>
                <a:ea typeface="Calibri" panose="020F0502020204030204" pitchFamily="34" charset="0"/>
              </a:rPr>
              <a:t>по разработке и совершенствованию дополнительных профессиональных программ ГБУ ДПО «ЧИРО» и обновлению учебно-методических комплексов (приказ ГБУ ДПО «ЧИРО» от 26.01.2024 г. № 069 – ОД») </a:t>
            </a:r>
            <a:r>
              <a:rPr lang="ru-RU" sz="2000" i="1" dirty="0" smtClean="0">
                <a:solidFill>
                  <a:srgbClr val="0E3CB0"/>
                </a:solidFill>
                <a:ea typeface="Calibri" panose="020F0502020204030204" pitchFamily="34" charset="0"/>
              </a:rPr>
              <a:t>(52 специалиста из 21 структурного подразделения</a:t>
            </a:r>
            <a:r>
              <a:rPr lang="ru-RU" sz="2000" i="1" dirty="0" smtClean="0">
                <a:solidFill>
                  <a:srgbClr val="0E3CB0"/>
                </a:solidFill>
                <a:ea typeface="Calibri" panose="020F0502020204030204" pitchFamily="34" charset="0"/>
              </a:rPr>
              <a:t>)</a:t>
            </a:r>
            <a:endParaRPr lang="ru-RU" i="1" dirty="0">
              <a:solidFill>
                <a:srgbClr val="0E3CB0"/>
              </a:solidFill>
              <a:ea typeface="Times New Roman" panose="02020603050405020304" pitchFamily="18" charset="0"/>
            </a:endParaRPr>
          </a:p>
          <a:p>
            <a:pPr algn="ctr"/>
            <a:endParaRPr lang="ru-RU" sz="2000" b="1" dirty="0" smtClean="0"/>
          </a:p>
          <a:p>
            <a:pPr algn="ctr"/>
            <a:endParaRPr lang="ru-RU" sz="2000" b="1" dirty="0" smtClean="0"/>
          </a:p>
          <a:p>
            <a:pPr algn="ctr"/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41650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106088" y="200073"/>
            <a:ext cx="4571568" cy="64807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rgbClr val="26479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ru-RU" sz="2000" b="1" dirty="0">
              <a:solidFill>
                <a:srgbClr val="26479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72561" y="200073"/>
            <a:ext cx="11101069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E3CB0"/>
                </a:solidFill>
              </a:rPr>
              <a:t>Материалы, представленные на Ученый совет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ru-RU" sz="2000" dirty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000" spc="-10" dirty="0" smtClean="0">
                <a:ea typeface="Times New Roman" panose="02020603050405020304" pitchFamily="18" charset="0"/>
              </a:rPr>
              <a:t>Сводная </a:t>
            </a:r>
            <a:r>
              <a:rPr lang="ru-RU" sz="2000" spc="-10" dirty="0">
                <a:ea typeface="Times New Roman" panose="02020603050405020304" pitchFamily="18" charset="0"/>
              </a:rPr>
              <a:t>форма с результатами сформированности УМК ДПП представлена в электронном виде и размещена в сетевой папке </a:t>
            </a:r>
            <a:r>
              <a:rPr lang="ru-RU" sz="2000" u="sng" spc="-10" dirty="0">
                <a:solidFill>
                  <a:srgbClr val="0563C1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2"/>
              </a:rPr>
              <a:t>\\rcokio\nf\Общая для всех\УЧЕНЫЙ </a:t>
            </a:r>
            <a:r>
              <a:rPr lang="ru-RU" sz="2000" u="sng" spc="-10" dirty="0" smtClean="0">
                <a:solidFill>
                  <a:srgbClr val="0563C1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2"/>
              </a:rPr>
              <a:t>СОВЕТ\Приложения\2024\УС_4_29.05.2024\4.5_приложения</a:t>
            </a:r>
            <a:endParaRPr lang="ru-RU" sz="2000" u="sng" spc="-10" dirty="0" smtClean="0">
              <a:solidFill>
                <a:srgbClr val="0563C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  <a:tabLst>
                <a:tab pos="540385" algn="l"/>
              </a:tabLst>
            </a:pPr>
            <a:endParaRPr lang="ru-RU" sz="2000" u="sng" spc="-10" dirty="0">
              <a:solidFill>
                <a:srgbClr val="0563C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  <a:tabLst>
                <a:tab pos="540385" algn="l"/>
              </a:tabLst>
            </a:pPr>
            <a:r>
              <a:rPr lang="ru-RU" sz="2000" spc="-10" dirty="0" smtClean="0">
                <a:ea typeface="Times New Roman" panose="02020603050405020304" pitchFamily="18" charset="0"/>
              </a:rPr>
              <a:t>В мониторинг включены   </a:t>
            </a:r>
            <a:r>
              <a:rPr lang="ru-RU" sz="2000" spc="-10" dirty="0">
                <a:ea typeface="Times New Roman" panose="02020603050405020304" pitchFamily="18" charset="0"/>
              </a:rPr>
              <a:t>182 дополнительные профессиональные программы, в том числе 18 программ профессиональной переподготовки (из них 13 из государственного задания 2024 года) и 164 программы повышения квалификации (из них 96 из государственного задания). </a:t>
            </a:r>
            <a:endParaRPr lang="ru-RU" dirty="0">
              <a:ea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ru-RU" sz="2000" u="sng" spc="-10" dirty="0" smtClean="0">
              <a:solidFill>
                <a:srgbClr val="0563C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ru-RU" sz="2000" u="sng" spc="-10" dirty="0" smtClean="0">
              <a:solidFill>
                <a:srgbClr val="0563C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ru-RU" sz="2000" dirty="0" smtClean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ru-RU" sz="2000" dirty="0" smtClean="0"/>
          </a:p>
          <a:p>
            <a:pPr algn="ctr"/>
            <a:endParaRPr lang="ru-RU" sz="2000" b="1" dirty="0" smtClean="0"/>
          </a:p>
          <a:p>
            <a:pPr algn="ctr"/>
            <a:endParaRPr lang="ru-RU" sz="2000" b="1" dirty="0" smtClean="0"/>
          </a:p>
          <a:p>
            <a:pPr algn="ctr"/>
            <a:endParaRPr lang="ru-RU" sz="20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791" y="3152722"/>
            <a:ext cx="11039576" cy="32105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27116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106088" y="200073"/>
            <a:ext cx="4571568" cy="64807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rgbClr val="26479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ru-RU" sz="2000" b="1" dirty="0">
              <a:solidFill>
                <a:srgbClr val="26479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72562" y="200073"/>
            <a:ext cx="10638692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E3CB0"/>
                </a:solidFill>
              </a:rPr>
              <a:t>Материалы, представленные на Ученый совет</a:t>
            </a:r>
          </a:p>
          <a:p>
            <a:pPr algn="ctr"/>
            <a:endParaRPr lang="ru-RU" sz="2000" b="1" dirty="0" smtClean="0">
              <a:solidFill>
                <a:srgbClr val="0E3CB0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000" dirty="0" smtClean="0">
                <a:hlinkClick r:id="rId2" action="ppaction://hlinkfile"/>
              </a:rPr>
              <a:t>Отчет </a:t>
            </a:r>
            <a:r>
              <a:rPr lang="ru-RU" sz="2000" dirty="0">
                <a:hlinkClick r:id="rId2" action="ppaction://hlinkfile"/>
              </a:rPr>
              <a:t>по результатам проведенного мониторинга сформированности учебно-методических комплексов дополнительных профессиональных программ ГБУ ДПО «ЧИРО» в 2024 году (приложение 1</a:t>
            </a:r>
            <a:r>
              <a:rPr lang="ru-RU" sz="2000" dirty="0" smtClean="0">
                <a:hlinkClick r:id="rId2" action="ppaction://hlinkfile"/>
              </a:rPr>
              <a:t>), который включает приложения к отчету ( 5)</a:t>
            </a:r>
            <a:endParaRPr lang="ru-RU" sz="2000" dirty="0" smtClean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ru-RU" sz="2000" dirty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ru-RU" sz="2000" dirty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ru-RU" sz="2000" dirty="0" smtClean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ru-RU" sz="2000" dirty="0" smtClean="0"/>
          </a:p>
          <a:p>
            <a:pPr algn="ctr"/>
            <a:endParaRPr lang="ru-RU" sz="2000" b="1" dirty="0" smtClean="0"/>
          </a:p>
          <a:p>
            <a:pPr algn="ctr"/>
            <a:endParaRPr lang="ru-RU" sz="2000" b="1" dirty="0" smtClean="0"/>
          </a:p>
          <a:p>
            <a:pPr algn="ctr"/>
            <a:endParaRPr lang="ru-RU" sz="20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126" y="1995705"/>
            <a:ext cx="3544962" cy="231979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4318" y="1995705"/>
            <a:ext cx="3292016" cy="237920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54564" y="1957959"/>
            <a:ext cx="3446886" cy="245469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66106" y="4450398"/>
            <a:ext cx="3494826" cy="210319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91872" y="4499744"/>
            <a:ext cx="3181402" cy="212093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309746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106088" y="200073"/>
            <a:ext cx="4571568" cy="64807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rgbClr val="26479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ru-RU" sz="2000" b="1" dirty="0">
              <a:solidFill>
                <a:srgbClr val="26479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72562" y="200073"/>
            <a:ext cx="1087560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E3CB0"/>
                </a:solidFill>
              </a:rPr>
              <a:t>Материалы, представленные на Ученый совет</a:t>
            </a:r>
            <a:endParaRPr lang="ru-RU" sz="2000" dirty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ru-RU" sz="2000" dirty="0"/>
          </a:p>
          <a:p>
            <a:pPr marL="342900" indent="-34290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000" dirty="0" smtClean="0">
                <a:ea typeface="Times New Roman" panose="02020603050405020304" pitchFamily="18" charset="0"/>
                <a:hlinkClick r:id="rId2" action="ppaction://hlinkfile"/>
              </a:rPr>
              <a:t>Сформированные учебно-методические комплексы </a:t>
            </a:r>
            <a:r>
              <a:rPr lang="ru-RU" sz="2000" dirty="0">
                <a:ea typeface="Times New Roman" panose="02020603050405020304" pitchFamily="18" charset="0"/>
                <a:hlinkClick r:id="rId2" action="ppaction://hlinkfile"/>
              </a:rPr>
              <a:t>дополнительных профессиональных программ (в том числе программ повышения квалификации </a:t>
            </a:r>
            <a:r>
              <a:rPr lang="ru-RU" sz="2000" dirty="0" smtClean="0">
                <a:ea typeface="Times New Roman" panose="02020603050405020304" pitchFamily="18" charset="0"/>
                <a:hlinkClick r:id="rId2" action="ppaction://hlinkfile"/>
              </a:rPr>
              <a:t>и программ </a:t>
            </a:r>
            <a:r>
              <a:rPr lang="ru-RU" sz="2000" dirty="0">
                <a:ea typeface="Times New Roman" panose="02020603050405020304" pitchFamily="18" charset="0"/>
                <a:hlinkClick r:id="rId2" action="ppaction://hlinkfile"/>
              </a:rPr>
              <a:t>профессиональной переподготовки), реализуемых в ГБУ ДПО «ЧИРО» в 2024 году (приложение 2, электронная форма</a:t>
            </a:r>
            <a:r>
              <a:rPr lang="ru-RU" sz="2000" dirty="0" smtClean="0">
                <a:ea typeface="Times New Roman" panose="02020603050405020304" pitchFamily="18" charset="0"/>
                <a:hlinkClick r:id="rId2" action="ppaction://hlinkfile"/>
              </a:rPr>
              <a:t>)</a:t>
            </a:r>
            <a:endParaRPr lang="ru-RU" dirty="0">
              <a:ea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ru-RU" sz="2000" dirty="0" smtClean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ru-RU" sz="2000" dirty="0" smtClean="0"/>
          </a:p>
          <a:p>
            <a:pPr algn="ctr"/>
            <a:endParaRPr lang="ru-RU" sz="2000" b="1" dirty="0" smtClean="0"/>
          </a:p>
          <a:p>
            <a:pPr algn="ctr"/>
            <a:endParaRPr lang="ru-RU" sz="2000" b="1" dirty="0" smtClean="0"/>
          </a:p>
          <a:p>
            <a:pPr algn="ctr"/>
            <a:endParaRPr lang="ru-RU" sz="20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829" y="2129425"/>
            <a:ext cx="3065299" cy="438410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32395" y="1851328"/>
            <a:ext cx="3960995" cy="271301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35518" y="1851328"/>
            <a:ext cx="3200109" cy="466220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29826" y="4054922"/>
            <a:ext cx="3960994" cy="254856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876933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106088" y="200073"/>
            <a:ext cx="4571568" cy="64807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rgbClr val="26479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ru-RU" sz="2000" b="1" dirty="0">
              <a:solidFill>
                <a:srgbClr val="26479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98030" y="524109"/>
            <a:ext cx="10638692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spc="-1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spc="-10" dirty="0" smtClean="0">
                <a:solidFill>
                  <a:srgbClr val="0E3CB0"/>
                </a:solidFill>
                <a:ea typeface="Times New Roman" panose="02020603050405020304" pitchFamily="18" charset="0"/>
              </a:rPr>
              <a:t>Мониторинг </a:t>
            </a:r>
            <a:r>
              <a:rPr lang="ru-RU" sz="2400" b="1" spc="-10" dirty="0">
                <a:solidFill>
                  <a:srgbClr val="0E3CB0"/>
                </a:solidFill>
                <a:ea typeface="Times New Roman" panose="02020603050405020304" pitchFamily="18" charset="0"/>
              </a:rPr>
              <a:t>УМК ДПП в 2024 </a:t>
            </a:r>
            <a:r>
              <a:rPr lang="ru-RU" sz="2400" b="1" spc="-10" dirty="0" smtClean="0">
                <a:solidFill>
                  <a:srgbClr val="0E3CB0"/>
                </a:solidFill>
                <a:ea typeface="Times New Roman" panose="02020603050405020304" pitchFamily="18" charset="0"/>
              </a:rPr>
              <a:t>году</a:t>
            </a:r>
          </a:p>
          <a:p>
            <a:pPr algn="ctr"/>
            <a:endParaRPr lang="ru-RU" sz="2400" b="1" dirty="0" smtClean="0">
              <a:solidFill>
                <a:srgbClr val="0E3CB0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000" dirty="0"/>
              <a:t>В мониторинг УМК ДПП в 2024 году в соответствии с реестром дополнительных профессиональных программ, реализуемых в 2024 году (приказ ГБУ ДПО «ЧИРО» от 29.03.2024 г. № 489 – ОД), были включены   182 дополнительные профессиональные программы, в том числе 18 программ профессиональной переподготовки (из них 13 из государственного задания 2024 года) и 164 программы повышения квалификации (из них 96 из государственного задания). </a:t>
            </a:r>
            <a:endParaRPr lang="ru-RU" sz="2000" dirty="0" smtClean="0"/>
          </a:p>
          <a:p>
            <a:pPr algn="ctr"/>
            <a:r>
              <a:rPr lang="ru-RU" sz="2400" b="1" dirty="0" smtClean="0">
                <a:solidFill>
                  <a:srgbClr val="0E3CB0"/>
                </a:solidFill>
              </a:rPr>
              <a:t>Результаты 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000" dirty="0" smtClean="0"/>
              <a:t>отражение в большинстве дополнительных профессиональных программ (участвующих в мониторинге) в содержательном наполнении обязательных и дополнительных компонентов учебно-методических комплексов изменений в федеральном законодательстве, материалов федеральных проектов, новых концепций и методик в сфере оценки качества образования (федеральных и региональных), а также региональные методические документы;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000" dirty="0" smtClean="0"/>
              <a:t>создание </a:t>
            </a:r>
            <a:r>
              <a:rPr lang="ru-RU" sz="2000" dirty="0"/>
              <a:t>и пополнение открытого электронного банка сформированных учебно-методических комплексов, что позволяет использовать представленные материалы специалистами ГБУ ДПО «ЧИРО» при реализации и проектировании дополнительных профессиональных программ в целом и отдельных учебных занятий.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ru-RU" sz="2000" b="1" dirty="0" smtClean="0"/>
          </a:p>
          <a:p>
            <a:pPr algn="ctr"/>
            <a:endParaRPr lang="ru-RU" sz="2000" b="1" dirty="0" smtClean="0"/>
          </a:p>
          <a:p>
            <a:pPr algn="ctr"/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858781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106088" y="200073"/>
            <a:ext cx="4571568" cy="64807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rgbClr val="26479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ru-RU" sz="2000" b="1" dirty="0">
              <a:solidFill>
                <a:srgbClr val="26479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85920" y="200073"/>
            <a:ext cx="1063869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spc="-1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spc="-10" dirty="0" smtClean="0">
                <a:solidFill>
                  <a:srgbClr val="0E3CB0"/>
                </a:solidFill>
                <a:ea typeface="Times New Roman" panose="02020603050405020304" pitchFamily="18" charset="0"/>
              </a:rPr>
              <a:t>Мониторинг </a:t>
            </a:r>
            <a:r>
              <a:rPr lang="ru-RU" sz="2400" b="1" spc="-10" dirty="0">
                <a:solidFill>
                  <a:srgbClr val="0E3CB0"/>
                </a:solidFill>
                <a:ea typeface="Times New Roman" panose="02020603050405020304" pitchFamily="18" charset="0"/>
              </a:rPr>
              <a:t>УМК ДПП в 2024 </a:t>
            </a:r>
            <a:r>
              <a:rPr lang="ru-RU" sz="2400" b="1" spc="-10" dirty="0" smtClean="0">
                <a:solidFill>
                  <a:srgbClr val="0E3CB0"/>
                </a:solidFill>
                <a:ea typeface="Times New Roman" panose="02020603050405020304" pitchFamily="18" charset="0"/>
              </a:rPr>
              <a:t>году</a:t>
            </a:r>
            <a:endParaRPr lang="ru-RU" sz="2400" b="1" dirty="0" smtClean="0">
              <a:solidFill>
                <a:srgbClr val="0E3CB0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ru-RU" sz="2000" b="1" dirty="0" smtClean="0"/>
          </a:p>
          <a:p>
            <a:pPr algn="ctr"/>
            <a:endParaRPr lang="ru-RU" sz="2000" b="1" dirty="0" smtClean="0"/>
          </a:p>
          <a:p>
            <a:pPr algn="ctr"/>
            <a:endParaRPr lang="ru-RU" sz="20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8436" y="912177"/>
            <a:ext cx="4111548" cy="263991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083" y="3709285"/>
            <a:ext cx="5787216" cy="266144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2500" y="922021"/>
            <a:ext cx="4510638" cy="243337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42392" y="3419640"/>
            <a:ext cx="5053761" cy="147134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50735" y="5125715"/>
            <a:ext cx="4942403" cy="159634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92816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179162" y="84057"/>
            <a:ext cx="4571568" cy="64807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rgbClr val="26479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ru-RU" sz="2000" b="1" dirty="0">
              <a:solidFill>
                <a:srgbClr val="26479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98030" y="524109"/>
            <a:ext cx="10638692" cy="6329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pc="-10" dirty="0" smtClean="0">
                <a:solidFill>
                  <a:srgbClr val="0E3CB0"/>
                </a:solidFill>
                <a:ea typeface="Times New Roman" panose="02020603050405020304" pitchFamily="18" charset="0"/>
              </a:rPr>
              <a:t>Результаты  мониторинга </a:t>
            </a:r>
            <a:r>
              <a:rPr lang="ru-RU" sz="2400" b="1" spc="-10" dirty="0">
                <a:solidFill>
                  <a:srgbClr val="0E3CB0"/>
                </a:solidFill>
                <a:ea typeface="Times New Roman" panose="02020603050405020304" pitchFamily="18" charset="0"/>
              </a:rPr>
              <a:t>УМК ДПП </a:t>
            </a:r>
            <a:endParaRPr lang="ru-RU" sz="2400" b="1" spc="-10" dirty="0" smtClean="0">
              <a:solidFill>
                <a:srgbClr val="0E3CB0"/>
              </a:solidFill>
              <a:ea typeface="Times New Roman" panose="02020603050405020304" pitchFamily="18" charset="0"/>
            </a:endParaRPr>
          </a:p>
          <a:p>
            <a:pPr algn="ctr"/>
            <a:r>
              <a:rPr lang="ru-RU" sz="2400" b="1" spc="-10" dirty="0" smtClean="0">
                <a:solidFill>
                  <a:srgbClr val="0E3CB0"/>
                </a:solidFill>
              </a:rPr>
              <a:t>(109 ДПП из реестра,  реализуемые в 2024 году в рамках Государственного задания)</a:t>
            </a:r>
            <a:endParaRPr lang="ru-RU" sz="2400" b="1" dirty="0">
              <a:solidFill>
                <a:srgbClr val="0E3CB0"/>
              </a:solidFill>
            </a:endParaRPr>
          </a:p>
          <a:p>
            <a:pPr algn="ctr"/>
            <a:endParaRPr lang="ru-RU" sz="2000" b="1" dirty="0" smtClean="0"/>
          </a:p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ru-RU" sz="2000" b="1" i="1" dirty="0" smtClean="0">
                <a:solidFill>
                  <a:srgbClr val="FF0000"/>
                </a:solidFill>
              </a:rPr>
              <a:t>Сформированы </a:t>
            </a:r>
            <a:r>
              <a:rPr lang="ru-RU" sz="2000" b="1" i="1" dirty="0">
                <a:solidFill>
                  <a:srgbClr val="FF0000"/>
                </a:solidFill>
              </a:rPr>
              <a:t>в полном </a:t>
            </a:r>
            <a:r>
              <a:rPr lang="ru-RU" sz="2000" b="1" i="1" dirty="0" smtClean="0">
                <a:solidFill>
                  <a:srgbClr val="FF0000"/>
                </a:solidFill>
              </a:rPr>
              <a:t>объеме </a:t>
            </a:r>
            <a:r>
              <a:rPr lang="ru-RU" sz="2000" b="1" i="1" u="sng" dirty="0" smtClean="0">
                <a:solidFill>
                  <a:srgbClr val="FF0000"/>
                </a:solidFill>
              </a:rPr>
              <a:t>обязательные и дополнительные компоненты </a:t>
            </a:r>
            <a:r>
              <a:rPr lang="ru-RU" sz="2000" b="1" i="1" dirty="0" smtClean="0">
                <a:solidFill>
                  <a:srgbClr val="FF0000"/>
                </a:solidFill>
              </a:rPr>
              <a:t>УМК для 14 ДПП ( программы профессиональной переподготовки – 4 и ППК – 10)</a:t>
            </a:r>
          </a:p>
          <a:p>
            <a:pPr marL="342900" indent="-342900" algn="ctr">
              <a:buFont typeface="Wingdings" panose="05000000000000000000" pitchFamily="2" charset="2"/>
              <a:buChar char="Ø"/>
            </a:pPr>
            <a:endParaRPr lang="ru-RU" sz="2000" b="1" i="1" dirty="0" smtClean="0">
              <a:solidFill>
                <a:srgbClr val="FF0000"/>
              </a:solidFill>
            </a:endParaRPr>
          </a:p>
          <a:p>
            <a:pPr algn="just"/>
            <a:r>
              <a:rPr lang="ru-RU" sz="2000" b="1" i="1" dirty="0" smtClean="0"/>
              <a:t>        Руководители СП: </a:t>
            </a:r>
            <a:r>
              <a:rPr lang="ru-RU" sz="2000" i="1" dirty="0" smtClean="0"/>
              <a:t>Шакирова Е.С., Орехова Т.А., Ильясов Д.Ф., Николаева В.В., Уткина Т.В., Солодкова Е.А., Скочилова Е.Ю., Школьникова М.Ю., Бакач Е.В.</a:t>
            </a:r>
          </a:p>
          <a:p>
            <a:pPr algn="just"/>
            <a:endParaRPr lang="ru-RU" sz="2000" i="1" dirty="0" smtClean="0"/>
          </a:p>
          <a:p>
            <a:pPr marL="342900" lvl="0" indent="-342900" algn="ctr">
              <a:buFont typeface="Wingdings" panose="05000000000000000000" pitchFamily="2" charset="2"/>
              <a:buChar char="Ø"/>
            </a:pPr>
            <a:r>
              <a:rPr lang="ru-RU" sz="2000" b="1" i="1" dirty="0">
                <a:solidFill>
                  <a:srgbClr val="FF0000"/>
                </a:solidFill>
              </a:rPr>
              <a:t>Сформированы </a:t>
            </a:r>
            <a:r>
              <a:rPr lang="ru-RU" sz="2000" b="1" i="1" u="sng" dirty="0">
                <a:solidFill>
                  <a:srgbClr val="FF0000"/>
                </a:solidFill>
              </a:rPr>
              <a:t>в полном объеме обязательные </a:t>
            </a:r>
            <a:r>
              <a:rPr lang="ru-RU" sz="2000" b="1" i="1" u="sng" dirty="0" smtClean="0">
                <a:solidFill>
                  <a:srgbClr val="FF0000"/>
                </a:solidFill>
              </a:rPr>
              <a:t>компоненты </a:t>
            </a:r>
            <a:r>
              <a:rPr lang="ru-RU" sz="2000" b="1" i="1" dirty="0" smtClean="0">
                <a:solidFill>
                  <a:srgbClr val="FF0000"/>
                </a:solidFill>
              </a:rPr>
              <a:t>УМК </a:t>
            </a:r>
            <a:r>
              <a:rPr lang="ru-RU" sz="2000" b="1" i="1" dirty="0">
                <a:solidFill>
                  <a:srgbClr val="FF0000"/>
                </a:solidFill>
              </a:rPr>
              <a:t>для </a:t>
            </a:r>
            <a:r>
              <a:rPr lang="ru-RU" sz="2000" b="1" i="1" dirty="0" smtClean="0">
                <a:solidFill>
                  <a:srgbClr val="FF0000"/>
                </a:solidFill>
              </a:rPr>
              <a:t>47 </a:t>
            </a:r>
            <a:r>
              <a:rPr lang="ru-RU" sz="2000" b="1" i="1" dirty="0">
                <a:solidFill>
                  <a:srgbClr val="FF0000"/>
                </a:solidFill>
              </a:rPr>
              <a:t>ДПП </a:t>
            </a:r>
            <a:r>
              <a:rPr lang="ru-RU" sz="2000" b="1" i="1" dirty="0" smtClean="0">
                <a:solidFill>
                  <a:srgbClr val="FF0000"/>
                </a:solidFill>
              </a:rPr>
              <a:t> (28 %) (программы </a:t>
            </a:r>
            <a:r>
              <a:rPr lang="ru-RU" sz="2000" b="1" i="1" dirty="0">
                <a:solidFill>
                  <a:srgbClr val="FF0000"/>
                </a:solidFill>
              </a:rPr>
              <a:t>профессиональной переподготовки – </a:t>
            </a:r>
            <a:r>
              <a:rPr lang="ru-RU" sz="2000" b="1" i="1" dirty="0" smtClean="0">
                <a:solidFill>
                  <a:srgbClr val="FF0000"/>
                </a:solidFill>
              </a:rPr>
              <a:t>11 </a:t>
            </a:r>
            <a:r>
              <a:rPr lang="ru-RU" sz="2000" b="1" i="1" dirty="0">
                <a:solidFill>
                  <a:srgbClr val="FF0000"/>
                </a:solidFill>
              </a:rPr>
              <a:t>и ППК – </a:t>
            </a:r>
            <a:r>
              <a:rPr lang="ru-RU" sz="2000" b="1" i="1" dirty="0" smtClean="0">
                <a:solidFill>
                  <a:srgbClr val="FF0000"/>
                </a:solidFill>
              </a:rPr>
              <a:t>36)</a:t>
            </a:r>
          </a:p>
          <a:p>
            <a:pPr marL="342900" lvl="0" indent="-342900" algn="ctr">
              <a:buFont typeface="Wingdings" panose="05000000000000000000" pitchFamily="2" charset="2"/>
              <a:buChar char="Ø"/>
            </a:pPr>
            <a:endParaRPr lang="ru-RU" sz="2000" b="1" i="1" dirty="0" smtClean="0">
              <a:solidFill>
                <a:srgbClr val="FF0000"/>
              </a:solidFill>
            </a:endParaRPr>
          </a:p>
          <a:p>
            <a:pPr indent="540385" algn="just">
              <a:spcAft>
                <a:spcPts val="800"/>
              </a:spcAft>
            </a:pPr>
            <a:r>
              <a:rPr lang="ru-RU" sz="2000" b="1" i="1" dirty="0" smtClean="0">
                <a:ea typeface="Calibri" panose="020F0502020204030204" pitchFamily="34" charset="0"/>
              </a:rPr>
              <a:t>Программы </a:t>
            </a:r>
            <a:r>
              <a:rPr lang="ru-RU" sz="2000" b="1" i="1" dirty="0">
                <a:ea typeface="Calibri" panose="020F0502020204030204" pitchFamily="34" charset="0"/>
              </a:rPr>
              <a:t>профессиональной </a:t>
            </a:r>
            <a:r>
              <a:rPr lang="ru-RU" sz="2000" b="1" i="1" dirty="0" smtClean="0">
                <a:ea typeface="Calibri" panose="020F0502020204030204" pitchFamily="34" charset="0"/>
              </a:rPr>
              <a:t>переподготовки</a:t>
            </a:r>
            <a:r>
              <a:rPr lang="ru-RU" sz="2000" b="1" dirty="0" smtClean="0">
                <a:ea typeface="Calibri" panose="020F0502020204030204" pitchFamily="34" charset="0"/>
              </a:rPr>
              <a:t>:</a:t>
            </a:r>
            <a:r>
              <a:rPr lang="ru-RU" sz="2000" dirty="0" smtClean="0">
                <a:ea typeface="Calibri" panose="020F0502020204030204" pitchFamily="34" charset="0"/>
              </a:rPr>
              <a:t> </a:t>
            </a:r>
            <a:r>
              <a:rPr lang="ru-RU" sz="2000" dirty="0">
                <a:ea typeface="Calibri" panose="020F0502020204030204" pitchFamily="34" charset="0"/>
              </a:rPr>
              <a:t>руководители СП (6) Уткина Т.В., Шакирова Е.С., Коликова Е.Г., Ильясов Д.Ф., Щербаков А.В., Яковлева </a:t>
            </a:r>
            <a:r>
              <a:rPr lang="ru-RU" sz="2000" dirty="0" smtClean="0">
                <a:ea typeface="Calibri" panose="020F0502020204030204" pitchFamily="34" charset="0"/>
              </a:rPr>
              <a:t>Г.В.</a:t>
            </a:r>
          </a:p>
          <a:p>
            <a:pPr indent="540385" algn="just">
              <a:spcAft>
                <a:spcPts val="800"/>
              </a:spcAft>
            </a:pPr>
            <a:r>
              <a:rPr lang="ru-RU" sz="2000" b="1" i="1" dirty="0">
                <a:ea typeface="Calibri" panose="020F0502020204030204" pitchFamily="34" charset="0"/>
              </a:rPr>
              <a:t>Программы повышения </a:t>
            </a:r>
            <a:r>
              <a:rPr lang="ru-RU" sz="2000" b="1" i="1" dirty="0" smtClean="0">
                <a:ea typeface="Calibri" panose="020F0502020204030204" pitchFamily="34" charset="0"/>
              </a:rPr>
              <a:t>квалификации: </a:t>
            </a:r>
            <a:r>
              <a:rPr lang="ru-RU" sz="2000" dirty="0">
                <a:ea typeface="Calibri" panose="020F0502020204030204" pitchFamily="34" charset="0"/>
              </a:rPr>
              <a:t>руководители СП (</a:t>
            </a:r>
            <a:r>
              <a:rPr lang="ru-RU" sz="2000" dirty="0" smtClean="0">
                <a:ea typeface="Calibri" panose="020F0502020204030204" pitchFamily="34" charset="0"/>
              </a:rPr>
              <a:t>14) </a:t>
            </a:r>
            <a:r>
              <a:rPr lang="ru-RU" sz="2000" dirty="0">
                <a:ea typeface="Calibri" panose="020F0502020204030204" pitchFamily="34" charset="0"/>
              </a:rPr>
              <a:t>Школьникова М.Ю., Коликова Е.Г., Ильясов Д.Ф., Гнедков А.В., Горшков Г.А., </a:t>
            </a:r>
            <a:r>
              <a:rPr lang="ru-RU" sz="2000" dirty="0" smtClean="0">
                <a:ea typeface="Calibri" panose="020F0502020204030204" pitchFamily="34" charset="0"/>
              </a:rPr>
              <a:t>Тетина </a:t>
            </a:r>
            <a:r>
              <a:rPr lang="ru-RU" sz="2000" dirty="0">
                <a:ea typeface="Calibri" panose="020F0502020204030204" pitchFamily="34" charset="0"/>
              </a:rPr>
              <a:t>С.В., Солодкова Е.А., Бакач Е.В., Орехова Т.А., Уткина Т.В., Скрипова Н.Е., Скочилова Е.Ю., </a:t>
            </a:r>
            <a:r>
              <a:rPr lang="ru-RU" sz="2000" dirty="0" smtClean="0">
                <a:ea typeface="Calibri" panose="020F0502020204030204" pitchFamily="34" charset="0"/>
              </a:rPr>
              <a:t>Маковецкая </a:t>
            </a:r>
            <a:r>
              <a:rPr lang="ru-RU" sz="2000" dirty="0">
                <a:ea typeface="Calibri" panose="020F0502020204030204" pitchFamily="34" charset="0"/>
              </a:rPr>
              <a:t>Ю.Г., Яковлева Г.В.</a:t>
            </a:r>
          </a:p>
          <a:p>
            <a:pPr marL="342900" lvl="0" indent="-342900" algn="ctr">
              <a:buFont typeface="Wingdings" panose="05000000000000000000" pitchFamily="2" charset="2"/>
              <a:buChar char="Ø"/>
            </a:pPr>
            <a:endParaRPr lang="ru-RU" sz="20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13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 Light/Constantia">
      <a:majorFont>
        <a:latin typeface="Calibri Light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 panose="02030602050306030303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899</TotalTime>
  <Words>2248</Words>
  <Application>Microsoft Office PowerPoint</Application>
  <PresentationFormat>Широкоэкранный</PresentationFormat>
  <Paragraphs>180</Paragraphs>
  <Slides>20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20</vt:i4>
      </vt:variant>
    </vt:vector>
  </HeadingPairs>
  <TitlesOfParts>
    <vt:vector size="32" baseType="lpstr">
      <vt:lpstr>Arial</vt:lpstr>
      <vt:lpstr>Book Antiqua</vt:lpstr>
      <vt:lpstr>Calibri</vt:lpstr>
      <vt:lpstr>Calibri Light</vt:lpstr>
      <vt:lpstr>Constantia</vt:lpstr>
      <vt:lpstr>Jost</vt:lpstr>
      <vt:lpstr>Times New Roman</vt:lpstr>
      <vt:lpstr>Trebuchet MS</vt:lpstr>
      <vt:lpstr>Wingdings</vt:lpstr>
      <vt:lpstr>Тема Office</vt:lpstr>
      <vt:lpstr>Специальное оформление</vt:lpstr>
      <vt:lpstr>1_Специальное оформление</vt:lpstr>
      <vt:lpstr> О совершенствовании дополнительных профессиональных программ ГБУ ДПО «ЧИРО» и учебно-методических комплексов  </vt:lpstr>
      <vt:lpstr>Локальные акты ГБУ ДПО «ЧИРО»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О совершенствовании дополнительных профессиональных программ ГБУ ДПО «ЧИРО» и учебно-методических комплексов  </vt:lpstr>
      <vt:lpstr>Презентация PowerPoint</vt:lpstr>
    </vt:vector>
  </TitlesOfParts>
  <Company>ГБУ ДПО РЦОКИО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Старцун Мария Сергеевна</dc:creator>
  <cp:lastModifiedBy>Скочилова Елена Юрьевна</cp:lastModifiedBy>
  <cp:revision>152</cp:revision>
  <dcterms:created xsi:type="dcterms:W3CDTF">2022-11-08T05:17:39Z</dcterms:created>
  <dcterms:modified xsi:type="dcterms:W3CDTF">2024-05-28T15:38:32Z</dcterms:modified>
</cp:coreProperties>
</file>