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3"/>
  </p:notesMasterIdLst>
  <p:sldIdLst>
    <p:sldId id="266" r:id="rId4"/>
    <p:sldId id="268" r:id="rId5"/>
    <p:sldId id="272" r:id="rId6"/>
    <p:sldId id="269" r:id="rId7"/>
    <p:sldId id="270" r:id="rId8"/>
    <p:sldId id="271" r:id="rId9"/>
    <p:sldId id="273" r:id="rId10"/>
    <p:sldId id="274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51" autoAdjust="0"/>
  </p:normalViewPr>
  <p:slideViewPr>
    <p:cSldViewPr snapToGrid="0">
      <p:cViewPr varScale="1">
        <p:scale>
          <a:sx n="77" d="100"/>
          <a:sy n="77" d="100"/>
        </p:scale>
        <p:origin x="65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6297981951319511"/>
          <c:y val="3.0801971326164874E-2"/>
          <c:w val="0.4959310914734491"/>
          <c:h val="0.814431241709705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9. Доступность и достаточность учебных материалов</c:v>
                </c:pt>
                <c:pt idx="1">
                  <c:v>8.  Удовлетворенность сопровождением учебного процесса (работа куратора, помощь в решении вопросов организационного характера)</c:v>
                </c:pt>
                <c:pt idx="2">
                  <c:v>7.  Практическая направленность содержания дополнительной профессиональной программы</c:v>
                </c:pt>
                <c:pt idx="3">
                  <c:v>6.  Полезность содержания дополнительной профессиональной программы </c:v>
                </c:pt>
                <c:pt idx="4">
                  <c:v>5.  Доступность отрытых информационных ресурсов</c:v>
                </c:pt>
                <c:pt idx="5">
                  <c:v>4.  Готовность рекомендовать организацию коллегам</c:v>
                </c:pt>
                <c:pt idx="6">
                  <c:v>3.  Доброжелательность и тактичность работников организации</c:v>
                </c:pt>
                <c:pt idx="7">
                  <c:v>2.  Удовлетворенность организационными условиями оказания услуг (график работы, навигация внутри организации и т.д.)</c:v>
                </c:pt>
                <c:pt idx="8">
                  <c:v>1.  Комфортность условий для реализации учебного процесса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0.90800000000000003</c:v>
                </c:pt>
                <c:pt idx="1">
                  <c:v>0.93049810534979371</c:v>
                </c:pt>
                <c:pt idx="2">
                  <c:v>0.89906932592728284</c:v>
                </c:pt>
                <c:pt idx="3">
                  <c:v>0.90572714789727304</c:v>
                </c:pt>
                <c:pt idx="4">
                  <c:v>0.90789186042314962</c:v>
                </c:pt>
                <c:pt idx="5">
                  <c:v>0.9082438971179132</c:v>
                </c:pt>
                <c:pt idx="6">
                  <c:v>0.96078445853706596</c:v>
                </c:pt>
                <c:pt idx="7">
                  <c:v>0.8530755113719336</c:v>
                </c:pt>
                <c:pt idx="8">
                  <c:v>0.8690549049183931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7C-49A4-B3B0-F5EC7595C32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9. Доступность и достаточность учебных материалов</c:v>
                </c:pt>
                <c:pt idx="1">
                  <c:v>8.  Удовлетворенность сопровождением учебного процесса (работа куратора, помощь в решении вопросов организационного характера)</c:v>
                </c:pt>
                <c:pt idx="2">
                  <c:v>7.  Практическая направленность содержания дополнительной профессиональной программы</c:v>
                </c:pt>
                <c:pt idx="3">
                  <c:v>6.  Полезность содержания дополнительной профессиональной программы </c:v>
                </c:pt>
                <c:pt idx="4">
                  <c:v>5.  Доступность отрытых информационных ресурсов</c:v>
                </c:pt>
                <c:pt idx="5">
                  <c:v>4.  Готовность рекомендовать организацию коллегам</c:v>
                </c:pt>
                <c:pt idx="6">
                  <c:v>3.  Доброжелательность и тактичность работников организации</c:v>
                </c:pt>
                <c:pt idx="7">
                  <c:v>2.  Удовлетворенность организационными условиями оказания услуг (график работы, навигация внутри организации и т.д.)</c:v>
                </c:pt>
                <c:pt idx="8">
                  <c:v>1.  Комфортность условий для реализации учебного процесса</c:v>
                </c:pt>
              </c:strCache>
            </c:strRef>
          </c:cat>
          <c:val>
            <c:numRef>
              <c:f>Лист1!$C$2:$C$10</c:f>
              <c:numCache>
                <c:formatCode>0.0%</c:formatCode>
                <c:ptCount val="9"/>
                <c:pt idx="0">
                  <c:v>8.4000000000000005E-2</c:v>
                </c:pt>
                <c:pt idx="1">
                  <c:v>6.0999999999999999E-2</c:v>
                </c:pt>
                <c:pt idx="2">
                  <c:v>9.0920871030272771E-2</c:v>
                </c:pt>
                <c:pt idx="3">
                  <c:v>8.3993481110618773E-2</c:v>
                </c:pt>
                <c:pt idx="4">
                  <c:v>8.499942423608628E-2</c:v>
                </c:pt>
                <c:pt idx="5">
                  <c:v>8.1505990707122292E-2</c:v>
                </c:pt>
                <c:pt idx="6">
                  <c:v>3.6082344628581155E-2</c:v>
                </c:pt>
                <c:pt idx="7">
                  <c:v>0.13116845178040271</c:v>
                </c:pt>
                <c:pt idx="8">
                  <c:v>0.10412531642172154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7C-49A4-B3B0-F5EC7595C32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1120944828467308E-3"/>
                  <c:y val="-3.92025089605735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A67C-49A4-B3B0-F5EC7595C327}"/>
                </c:ext>
              </c:extLst>
            </c:dLbl>
            <c:dLbl>
              <c:idx val="1"/>
              <c:layout>
                <c:manualLayout>
                  <c:x val="-1.1120944828467308E-3"/>
                  <c:y val="-4.4802867383512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A67C-49A4-B3B0-F5EC7595C327}"/>
                </c:ext>
              </c:extLst>
            </c:dLbl>
            <c:dLbl>
              <c:idx val="2"/>
              <c:layout>
                <c:manualLayout>
                  <c:x val="1.1120944828467308E-3"/>
                  <c:y val="-4.4802867383512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A67C-49A4-B3B0-F5EC7595C327}"/>
                </c:ext>
              </c:extLst>
            </c:dLbl>
            <c:dLbl>
              <c:idx val="3"/>
              <c:layout>
                <c:manualLayout>
                  <c:x val="0"/>
                  <c:y val="-4.4802867383512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A67C-49A4-B3B0-F5EC7595C327}"/>
                </c:ext>
              </c:extLst>
            </c:dLbl>
            <c:dLbl>
              <c:idx val="4"/>
              <c:layout>
                <c:manualLayout>
                  <c:x val="-1.1120944828467308E-3"/>
                  <c:y val="-4.48028673835124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A67C-49A4-B3B0-F5EC7595C327}"/>
                </c:ext>
              </c:extLst>
            </c:dLbl>
            <c:dLbl>
              <c:idx val="5"/>
              <c:layout>
                <c:manualLayout>
                  <c:x val="2.2241889656932981E-3"/>
                  <c:y val="-4.76030465949821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A67C-49A4-B3B0-F5EC7595C327}"/>
                </c:ext>
              </c:extLst>
            </c:dLbl>
            <c:dLbl>
              <c:idx val="6"/>
              <c:layout>
                <c:manualLayout>
                  <c:x val="-1.1120944828468939E-3"/>
                  <c:y val="-4.48028673835125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A67C-49A4-B3B0-F5EC7595C327}"/>
                </c:ext>
              </c:extLst>
            </c:dLbl>
            <c:dLbl>
              <c:idx val="7"/>
              <c:layout>
                <c:manualLayout>
                  <c:x val="2.2241889656934616E-3"/>
                  <c:y val="-4.20026881720430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A67C-49A4-B3B0-F5EC7595C327}"/>
                </c:ext>
              </c:extLst>
            </c:dLbl>
            <c:dLbl>
              <c:idx val="8"/>
              <c:layout>
                <c:manualLayout>
                  <c:x val="6.7035654362085527E-3"/>
                  <c:y val="-4.512014753196173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A67C-49A4-B3B0-F5EC7595C32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9. Доступность и достаточность учебных материалов</c:v>
                </c:pt>
                <c:pt idx="1">
                  <c:v>8.  Удовлетворенность сопровождением учебного процесса (работа куратора, помощь в решении вопросов организационного характера)</c:v>
                </c:pt>
                <c:pt idx="2">
                  <c:v>7.  Практическая направленность содержания дополнительной профессиональной программы</c:v>
                </c:pt>
                <c:pt idx="3">
                  <c:v>6.  Полезность содержания дополнительной профессиональной программы </c:v>
                </c:pt>
                <c:pt idx="4">
                  <c:v>5.  Доступность отрытых информационных ресурсов</c:v>
                </c:pt>
                <c:pt idx="5">
                  <c:v>4.  Готовность рекомендовать организацию коллегам</c:v>
                </c:pt>
                <c:pt idx="6">
                  <c:v>3.  Доброжелательность и тактичность работников организации</c:v>
                </c:pt>
                <c:pt idx="7">
                  <c:v>2.  Удовлетворенность организационными условиями оказания услуг (график работы, навигация внутри организации и т.д.)</c:v>
                </c:pt>
                <c:pt idx="8">
                  <c:v>1.  Комфортность условий для реализации учебного процесса</c:v>
                </c:pt>
              </c:strCache>
            </c:strRef>
          </c:cat>
          <c:val>
            <c:numRef>
              <c:f>Лист1!$D$2:$D$10</c:f>
              <c:numCache>
                <c:formatCode>0.0%</c:formatCode>
                <c:ptCount val="9"/>
                <c:pt idx="0">
                  <c:v>7.0000000000000001E-3</c:v>
                </c:pt>
                <c:pt idx="1">
                  <c:v>8.0000000000000002E-3</c:v>
                </c:pt>
                <c:pt idx="2">
                  <c:v>7.0848248835637534E-3</c:v>
                </c:pt>
                <c:pt idx="3">
                  <c:v>8.4551082982797718E-3</c:v>
                </c:pt>
                <c:pt idx="4">
                  <c:v>5.9305685929965405E-3</c:v>
                </c:pt>
                <c:pt idx="5">
                  <c:v>1.0250112174964325E-2</c:v>
                </c:pt>
                <c:pt idx="6">
                  <c:v>3.4663080935131456E-3</c:v>
                </c:pt>
                <c:pt idx="7">
                  <c:v>1.3552521229178232E-2</c:v>
                </c:pt>
                <c:pt idx="8">
                  <c:v>2.1322784934605894E-2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7C-49A4-B3B0-F5EC7595C327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НС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2241889656934452E-2"/>
                  <c:y val="-1.0267205167758058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A67C-49A4-B3B0-F5EC7595C327}"/>
                </c:ext>
              </c:extLst>
            </c:dLbl>
            <c:dLbl>
              <c:idx val="1"/>
              <c:layout>
                <c:manualLayout>
                  <c:x val="2.11297951740877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A67C-49A4-B3B0-F5EC7595C327}"/>
                </c:ext>
              </c:extLst>
            </c:dLbl>
            <c:dLbl>
              <c:idx val="2"/>
              <c:layout>
                <c:manualLayout>
                  <c:x val="2.224188965693461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A67C-49A4-B3B0-F5EC7595C327}"/>
                </c:ext>
              </c:extLst>
            </c:dLbl>
            <c:dLbl>
              <c:idx val="3"/>
              <c:layout>
                <c:manualLayout>
                  <c:x val="2.224188965693461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A67C-49A4-B3B0-F5EC7595C327}"/>
                </c:ext>
              </c:extLst>
            </c:dLbl>
            <c:dLbl>
              <c:idx val="4"/>
              <c:layout>
                <c:manualLayout>
                  <c:x val="2.2241889656934452E-2"/>
                  <c:y val="5.133602583879029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A67C-49A4-B3B0-F5EC7595C327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67C-49A4-B3B0-F5EC7595C327}"/>
                </c:ext>
              </c:extLst>
            </c:dLbl>
            <c:dLbl>
              <c:idx val="7"/>
              <c:layout>
                <c:manualLayout>
                  <c:x val="2.2241889656934452E-2"/>
                  <c:y val="-2.566801291939514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A67C-49A4-B3B0-F5EC7595C327}"/>
                </c:ext>
              </c:extLst>
            </c:dLbl>
            <c:dLbl>
              <c:idx val="8"/>
              <c:layout>
                <c:manualLayout>
                  <c:x val="2.3353984139781344E-2"/>
                  <c:y val="-6.4170032298487864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A67C-49A4-B3B0-F5EC7595C32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9. Доступность и достаточность учебных материалов</c:v>
                </c:pt>
                <c:pt idx="1">
                  <c:v>8.  Удовлетворенность сопровождением учебного процесса (работа куратора, помощь в решении вопросов организационного характера)</c:v>
                </c:pt>
                <c:pt idx="2">
                  <c:v>7.  Практическая направленность содержания дополнительной профессиональной программы</c:v>
                </c:pt>
                <c:pt idx="3">
                  <c:v>6.  Полезность содержания дополнительной профессиональной программы </c:v>
                </c:pt>
                <c:pt idx="4">
                  <c:v>5.  Доступность отрытых информационных ресурсов</c:v>
                </c:pt>
                <c:pt idx="5">
                  <c:v>4.  Готовность рекомендовать организацию коллегам</c:v>
                </c:pt>
                <c:pt idx="6">
                  <c:v>3.  Доброжелательность и тактичность работников организации</c:v>
                </c:pt>
                <c:pt idx="7">
                  <c:v>2.  Удовлетворенность организационными условиями оказания услуг (график работы, навигация внутри организации и т.д.)</c:v>
                </c:pt>
                <c:pt idx="8">
                  <c:v>1.  Комфортность условий для реализации учебного процесса</c:v>
                </c:pt>
              </c:strCache>
            </c:strRef>
          </c:cat>
          <c:val>
            <c:numRef>
              <c:f>Лист1!$E$2:$E$10</c:f>
              <c:numCache>
                <c:formatCode>0.0%</c:formatCode>
                <c:ptCount val="9"/>
                <c:pt idx="0">
                  <c:v>1E-3</c:v>
                </c:pt>
                <c:pt idx="1">
                  <c:v>1E-3</c:v>
                </c:pt>
                <c:pt idx="2">
                  <c:v>3.0000000000000001E-3</c:v>
                </c:pt>
                <c:pt idx="3">
                  <c:v>1.5490838275648404E-3</c:v>
                </c:pt>
                <c:pt idx="4">
                  <c:v>1.178146747767001E-3</c:v>
                </c:pt>
                <c:pt idx="5">
                  <c:v>0</c:v>
                </c:pt>
                <c:pt idx="6">
                  <c:v>0</c:v>
                </c:pt>
                <c:pt idx="7">
                  <c:v>1.653157885959207E-3</c:v>
                </c:pt>
                <c:pt idx="8">
                  <c:v>3.5396616734559181E-3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7C-49A4-B3B0-F5EC7595C327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Лист1!$A$2:$A$10</c:f>
              <c:strCache>
                <c:ptCount val="9"/>
                <c:pt idx="0">
                  <c:v>9. Доступность и достаточность учебных материалов</c:v>
                </c:pt>
                <c:pt idx="1">
                  <c:v>8.  Удовлетворенность сопровождением учебного процесса (работа куратора, помощь в решении вопросов организационного характера)</c:v>
                </c:pt>
                <c:pt idx="2">
                  <c:v>7.  Практическая направленность содержания дополнительной профессиональной программы</c:v>
                </c:pt>
                <c:pt idx="3">
                  <c:v>6.  Полезность содержания дополнительной профессиональной программы </c:v>
                </c:pt>
                <c:pt idx="4">
                  <c:v>5.  Доступность отрытых информационных ресурсов</c:v>
                </c:pt>
                <c:pt idx="5">
                  <c:v>4.  Готовность рекомендовать организацию коллегам</c:v>
                </c:pt>
                <c:pt idx="6">
                  <c:v>3.  Доброжелательность и тактичность работников организации</c:v>
                </c:pt>
                <c:pt idx="7">
                  <c:v>2.  Удовлетворенность организационными условиями оказания услуг (график работы, навигация внутри организации и т.д.)</c:v>
                </c:pt>
                <c:pt idx="8">
                  <c:v>1.  Комфортность условий для реализации учебного процесса</c:v>
                </c:pt>
              </c:strCache>
            </c:strRef>
          </c:cat>
          <c:val>
            <c:numRef>
              <c:f>Лист1!$F$2:$F$10</c:f>
              <c:numCache>
                <c:formatCode>0.0%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2.8985507246376811E-4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5.3333333333333336E-4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67C-49A4-B3B0-F5EC7595C3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100"/>
        <c:axId val="1755461728"/>
        <c:axId val="1755467552"/>
      </c:barChart>
      <c:catAx>
        <c:axId val="1755461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55467552"/>
        <c:crosses val="autoZero"/>
        <c:auto val="1"/>
        <c:lblAlgn val="ctr"/>
        <c:lblOffset val="100"/>
        <c:noMultiLvlLbl val="0"/>
      </c:catAx>
      <c:valAx>
        <c:axId val="1755467552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55461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6706E-2350-420F-8FA4-364D3C59EE1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357B0A-2E92-44A7-8259-71CC3B40C8A6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1 блок «</a:t>
          </a:r>
          <a:r>
            <a:rPr lang="ru-RU" b="1" dirty="0">
              <a:solidFill>
                <a:schemeClr val="tx1"/>
              </a:solidFill>
            </a:rPr>
            <a:t>Совершенствование правовой компетентности слушателей курсов повышения квалификации</a:t>
          </a:r>
          <a:r>
            <a:rPr lang="ru-RU" dirty="0">
              <a:solidFill>
                <a:schemeClr val="tx1"/>
              </a:solidFill>
            </a:rPr>
            <a:t>»</a:t>
          </a:r>
        </a:p>
        <a:p>
          <a:r>
            <a:rPr lang="ru-RU" dirty="0">
              <a:solidFill>
                <a:schemeClr val="tx1"/>
              </a:solidFill>
            </a:rPr>
            <a:t>Положительный сдвиг – 56 групп (78,9%)</a:t>
          </a:r>
        </a:p>
        <a:p>
          <a:r>
            <a:rPr lang="ru-RU" dirty="0">
              <a:solidFill>
                <a:schemeClr val="tx1"/>
              </a:solidFill>
            </a:rPr>
            <a:t>Нулевой сдвиг – 15 групп (21,1 %)</a:t>
          </a:r>
        </a:p>
        <a:p>
          <a:r>
            <a:rPr lang="ru-RU" dirty="0">
              <a:solidFill>
                <a:schemeClr val="tx1"/>
              </a:solidFill>
            </a:rPr>
            <a:t>Отрицательный сдвиг – нет   </a:t>
          </a:r>
        </a:p>
      </dgm:t>
    </dgm:pt>
    <dgm:pt modelId="{2D524141-F126-42EB-B288-EA559E514D97}" type="parTrans" cxnId="{5C31B77E-913B-470D-AC44-32F8797DF8F0}">
      <dgm:prSet/>
      <dgm:spPr/>
      <dgm:t>
        <a:bodyPr/>
        <a:lstStyle/>
        <a:p>
          <a:endParaRPr lang="ru-RU"/>
        </a:p>
      </dgm:t>
    </dgm:pt>
    <dgm:pt modelId="{FB4A9A3C-F18D-4C9D-B15B-B89BE2FC2918}" type="sibTrans" cxnId="{5C31B77E-913B-470D-AC44-32F8797DF8F0}">
      <dgm:prSet/>
      <dgm:spPr/>
      <dgm:t>
        <a:bodyPr/>
        <a:lstStyle/>
        <a:p>
          <a:endParaRPr lang="ru-RU"/>
        </a:p>
      </dgm:t>
    </dgm:pt>
    <dgm:pt modelId="{E807380B-4FDC-45F3-B3DE-D0526F1CAB34}">
      <dgm:prSet phldrT="[Текст]" phldr="1"/>
      <dgm:spPr/>
      <dgm:t>
        <a:bodyPr/>
        <a:lstStyle/>
        <a:p>
          <a:endParaRPr lang="ru-RU" dirty="0"/>
        </a:p>
      </dgm:t>
    </dgm:pt>
    <dgm:pt modelId="{D619E093-B001-4E12-B138-27389E5F1D72}" type="parTrans" cxnId="{2BC8EEA2-2394-4D05-A724-654F3616FDAA}">
      <dgm:prSet/>
      <dgm:spPr/>
      <dgm:t>
        <a:bodyPr/>
        <a:lstStyle/>
        <a:p>
          <a:endParaRPr lang="ru-RU"/>
        </a:p>
      </dgm:t>
    </dgm:pt>
    <dgm:pt modelId="{3BBA73B3-68A0-4F20-89EB-46006B81432D}" type="sibTrans" cxnId="{2BC8EEA2-2394-4D05-A724-654F3616FDAA}">
      <dgm:prSet/>
      <dgm:spPr/>
      <dgm:t>
        <a:bodyPr/>
        <a:lstStyle/>
        <a:p>
          <a:endParaRPr lang="ru-RU"/>
        </a:p>
      </dgm:t>
    </dgm:pt>
    <dgm:pt modelId="{6CCAAD8E-5985-4164-8EAD-F03AC7D0C771}">
      <dgm:prSet phldrT="[Текст]" phldr="1"/>
      <dgm:spPr/>
      <dgm:t>
        <a:bodyPr/>
        <a:lstStyle/>
        <a:p>
          <a:endParaRPr lang="ru-RU"/>
        </a:p>
      </dgm:t>
    </dgm:pt>
    <dgm:pt modelId="{C46B4A0A-8471-404E-B63E-BF802B9BCC1D}" type="parTrans" cxnId="{7470B158-73F4-4E03-AD59-5846B63856E5}">
      <dgm:prSet/>
      <dgm:spPr/>
      <dgm:t>
        <a:bodyPr/>
        <a:lstStyle/>
        <a:p>
          <a:endParaRPr lang="ru-RU"/>
        </a:p>
      </dgm:t>
    </dgm:pt>
    <dgm:pt modelId="{B72C74C5-461F-467F-9206-46921CA907C0}" type="sibTrans" cxnId="{7470B158-73F4-4E03-AD59-5846B63856E5}">
      <dgm:prSet/>
      <dgm:spPr/>
      <dgm:t>
        <a:bodyPr/>
        <a:lstStyle/>
        <a:p>
          <a:endParaRPr lang="ru-RU"/>
        </a:p>
      </dgm:t>
    </dgm:pt>
    <dgm:pt modelId="{BE17558F-4B70-431C-93C0-D1342739A558}">
      <dgm:prSet phldrT="[Текст]" phldr="1"/>
      <dgm:spPr/>
      <dgm:t>
        <a:bodyPr/>
        <a:lstStyle/>
        <a:p>
          <a:endParaRPr lang="ru-RU"/>
        </a:p>
      </dgm:t>
    </dgm:pt>
    <dgm:pt modelId="{B599A670-3A84-4312-919A-5CA97639C5F4}" type="parTrans" cxnId="{D3DB793E-DC27-4159-B3B9-8D94B8E0F2AD}">
      <dgm:prSet/>
      <dgm:spPr/>
      <dgm:t>
        <a:bodyPr/>
        <a:lstStyle/>
        <a:p>
          <a:endParaRPr lang="ru-RU"/>
        </a:p>
      </dgm:t>
    </dgm:pt>
    <dgm:pt modelId="{6C986B81-F8A8-4B64-BC07-E65BC4AE0971}" type="sibTrans" cxnId="{D3DB793E-DC27-4159-B3B9-8D94B8E0F2AD}">
      <dgm:prSet/>
      <dgm:spPr/>
      <dgm:t>
        <a:bodyPr/>
        <a:lstStyle/>
        <a:p>
          <a:endParaRPr lang="ru-RU"/>
        </a:p>
      </dgm:t>
    </dgm:pt>
    <dgm:pt modelId="{32F1FE1D-FD5C-43DF-9288-0ED935E4CA88}">
      <dgm:prSet phldrT="[Текст]" phldr="1"/>
      <dgm:spPr/>
      <dgm:t>
        <a:bodyPr/>
        <a:lstStyle/>
        <a:p>
          <a:endParaRPr lang="ru-RU"/>
        </a:p>
      </dgm:t>
    </dgm:pt>
    <dgm:pt modelId="{E86F1655-7AC3-4446-AADE-CCDFC83F008F}" type="parTrans" cxnId="{226DB3C6-5155-407D-B552-A7CAC6F7B705}">
      <dgm:prSet/>
      <dgm:spPr/>
      <dgm:t>
        <a:bodyPr/>
        <a:lstStyle/>
        <a:p>
          <a:endParaRPr lang="ru-RU"/>
        </a:p>
      </dgm:t>
    </dgm:pt>
    <dgm:pt modelId="{8A114904-34D2-44F0-92A8-1F6092135E61}" type="sibTrans" cxnId="{226DB3C6-5155-407D-B552-A7CAC6F7B705}">
      <dgm:prSet/>
      <dgm:spPr/>
      <dgm:t>
        <a:bodyPr/>
        <a:lstStyle/>
        <a:p>
          <a:endParaRPr lang="ru-RU"/>
        </a:p>
      </dgm:t>
    </dgm:pt>
    <dgm:pt modelId="{734003F4-8293-48F5-8628-5D6AD58A35DF}">
      <dgm:prSet phldrT="[Текст]" phldr="1"/>
      <dgm:spPr/>
      <dgm:t>
        <a:bodyPr/>
        <a:lstStyle/>
        <a:p>
          <a:endParaRPr lang="ru-RU"/>
        </a:p>
      </dgm:t>
    </dgm:pt>
    <dgm:pt modelId="{C74AE114-BAE4-4EF3-A6D1-4D88D7E7A92A}" type="parTrans" cxnId="{5AB4C477-F62A-4FE4-94EE-E35AF4B1E1AC}">
      <dgm:prSet/>
      <dgm:spPr/>
      <dgm:t>
        <a:bodyPr/>
        <a:lstStyle/>
        <a:p>
          <a:endParaRPr lang="ru-RU"/>
        </a:p>
      </dgm:t>
    </dgm:pt>
    <dgm:pt modelId="{C1F3031B-ECED-4F4D-83EF-493FC30EA765}" type="sibTrans" cxnId="{5AB4C477-F62A-4FE4-94EE-E35AF4B1E1AC}">
      <dgm:prSet/>
      <dgm:spPr/>
      <dgm:t>
        <a:bodyPr/>
        <a:lstStyle/>
        <a:p>
          <a:endParaRPr lang="ru-RU"/>
        </a:p>
      </dgm:t>
    </dgm:pt>
    <dgm:pt modelId="{8F2E61DC-87F8-4569-A68B-211E29FE3F2C}">
      <dgm:prSet phldrT="[Текст]" phldr="1"/>
      <dgm:spPr/>
      <dgm:t>
        <a:bodyPr/>
        <a:lstStyle/>
        <a:p>
          <a:endParaRPr lang="ru-RU"/>
        </a:p>
      </dgm:t>
    </dgm:pt>
    <dgm:pt modelId="{ADB3E17B-1975-49D9-BA28-1B695342866E}" type="parTrans" cxnId="{10174802-0830-485F-84ED-C15DFB4423C5}">
      <dgm:prSet/>
      <dgm:spPr/>
      <dgm:t>
        <a:bodyPr/>
        <a:lstStyle/>
        <a:p>
          <a:endParaRPr lang="ru-RU"/>
        </a:p>
      </dgm:t>
    </dgm:pt>
    <dgm:pt modelId="{EE898C4B-9242-431D-A29C-75E1C0D61FD9}" type="sibTrans" cxnId="{10174802-0830-485F-84ED-C15DFB4423C5}">
      <dgm:prSet/>
      <dgm:spPr/>
      <dgm:t>
        <a:bodyPr/>
        <a:lstStyle/>
        <a:p>
          <a:endParaRPr lang="ru-RU"/>
        </a:p>
      </dgm:t>
    </dgm:pt>
    <dgm:pt modelId="{59EE3925-A4DF-430B-9C7F-BD453BA3CF44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2 блок «</a:t>
          </a:r>
          <a:r>
            <a:rPr lang="ru-RU" b="1" dirty="0">
              <a:solidFill>
                <a:schemeClr val="tx1"/>
              </a:solidFill>
            </a:rPr>
            <a:t>Совершенствование психолого-педагогической компетентности слушателей курсов повышения квалификации</a:t>
          </a:r>
          <a:r>
            <a:rPr lang="ru-RU" dirty="0">
              <a:solidFill>
                <a:schemeClr val="tx1"/>
              </a:solidFill>
            </a:rPr>
            <a:t>»</a:t>
          </a:r>
        </a:p>
        <a:p>
          <a:r>
            <a:rPr lang="ru-RU" dirty="0">
              <a:solidFill>
                <a:schemeClr val="tx1"/>
              </a:solidFill>
            </a:rPr>
            <a:t>Положительный сдвиг – 60 групп (84,5%)</a:t>
          </a:r>
        </a:p>
        <a:p>
          <a:r>
            <a:rPr lang="ru-RU" dirty="0">
              <a:solidFill>
                <a:schemeClr val="tx1"/>
              </a:solidFill>
            </a:rPr>
            <a:t>Нулевой сдвиг – 11 групп (15,5 %)</a:t>
          </a:r>
        </a:p>
        <a:p>
          <a:r>
            <a:rPr lang="ru-RU" dirty="0">
              <a:solidFill>
                <a:schemeClr val="tx1"/>
              </a:solidFill>
            </a:rPr>
            <a:t>Отрицательный сдвиг – нет   </a:t>
          </a:r>
        </a:p>
      </dgm:t>
    </dgm:pt>
    <dgm:pt modelId="{761E62FD-EE92-4A85-804A-8BAB24B88EBC}" type="parTrans" cxnId="{A0966691-638A-4477-BA8E-2755CC78C786}">
      <dgm:prSet/>
      <dgm:spPr/>
      <dgm:t>
        <a:bodyPr/>
        <a:lstStyle/>
        <a:p>
          <a:endParaRPr lang="ru-RU"/>
        </a:p>
      </dgm:t>
    </dgm:pt>
    <dgm:pt modelId="{7DCCB9F8-ABB2-4AF4-833D-D76B04864693}" type="sibTrans" cxnId="{A0966691-638A-4477-BA8E-2755CC78C786}">
      <dgm:prSet/>
      <dgm:spPr/>
      <dgm:t>
        <a:bodyPr/>
        <a:lstStyle/>
        <a:p>
          <a:endParaRPr lang="ru-RU"/>
        </a:p>
      </dgm:t>
    </dgm:pt>
    <dgm:pt modelId="{01136FDA-DE9D-4860-B57B-F3A8F3BFDABF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4 блок «</a:t>
          </a:r>
          <a:r>
            <a:rPr lang="ru-RU" b="1" dirty="0">
              <a:solidFill>
                <a:schemeClr val="tx1"/>
              </a:solidFill>
            </a:rPr>
            <a:t>Профессиональное самоопределение через обобщение и представление собственного опыта педагогической деятельности</a:t>
          </a:r>
          <a:r>
            <a:rPr lang="ru-RU" dirty="0">
              <a:solidFill>
                <a:schemeClr val="tx1"/>
              </a:solidFill>
            </a:rPr>
            <a:t>»</a:t>
          </a:r>
        </a:p>
        <a:p>
          <a:r>
            <a:rPr lang="ru-RU" dirty="0">
              <a:solidFill>
                <a:schemeClr val="tx1"/>
              </a:solidFill>
            </a:rPr>
            <a:t>Положительный сдвиг – 60 групп (84,5%)</a:t>
          </a:r>
        </a:p>
        <a:p>
          <a:r>
            <a:rPr lang="ru-RU" dirty="0">
              <a:solidFill>
                <a:schemeClr val="tx1"/>
              </a:solidFill>
            </a:rPr>
            <a:t>Нулевой сдвиг – 11 групп (15,5 %)</a:t>
          </a:r>
        </a:p>
        <a:p>
          <a:r>
            <a:rPr lang="ru-RU" dirty="0">
              <a:solidFill>
                <a:schemeClr val="tx1"/>
              </a:solidFill>
            </a:rPr>
            <a:t>Отрицательный сдвиг – нет </a:t>
          </a:r>
        </a:p>
      </dgm:t>
    </dgm:pt>
    <dgm:pt modelId="{8B869334-21CB-4663-AD9B-E56B766FF64F}" type="parTrans" cxnId="{7D720821-AF47-405F-9B63-EB1B190C4FC3}">
      <dgm:prSet/>
      <dgm:spPr/>
      <dgm:t>
        <a:bodyPr/>
        <a:lstStyle/>
        <a:p>
          <a:endParaRPr lang="ru-RU"/>
        </a:p>
      </dgm:t>
    </dgm:pt>
    <dgm:pt modelId="{8EC9BCB2-8B99-497D-8C1F-193BA45C3A31}" type="sibTrans" cxnId="{7D720821-AF47-405F-9B63-EB1B190C4FC3}">
      <dgm:prSet/>
      <dgm:spPr/>
      <dgm:t>
        <a:bodyPr/>
        <a:lstStyle/>
        <a:p>
          <a:endParaRPr lang="ru-RU"/>
        </a:p>
      </dgm:t>
    </dgm:pt>
    <dgm:pt modelId="{4751D802-DCAD-421F-A0B0-D9285A2FCDD2}">
      <dgm:prSet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3 блок «</a:t>
          </a:r>
          <a:r>
            <a:rPr lang="ru-RU" b="1" dirty="0">
              <a:solidFill>
                <a:schemeClr val="tx1"/>
              </a:solidFill>
            </a:rPr>
            <a:t>Совершенствование методической компетентности слушателей курсов повышения квалификации</a:t>
          </a:r>
          <a:r>
            <a:rPr lang="ru-RU" dirty="0">
              <a:solidFill>
                <a:schemeClr val="tx1"/>
              </a:solidFill>
            </a:rPr>
            <a:t>»</a:t>
          </a:r>
        </a:p>
        <a:p>
          <a:r>
            <a:rPr lang="ru-RU" dirty="0">
              <a:solidFill>
                <a:schemeClr val="tx1"/>
              </a:solidFill>
            </a:rPr>
            <a:t>Положительный сдвиг – 53 групп (74,6%)</a:t>
          </a:r>
        </a:p>
        <a:p>
          <a:r>
            <a:rPr lang="ru-RU" dirty="0">
              <a:solidFill>
                <a:schemeClr val="tx1"/>
              </a:solidFill>
            </a:rPr>
            <a:t>Нулевой сдвиг – 18 групп (25,4 %)</a:t>
          </a:r>
        </a:p>
        <a:p>
          <a:r>
            <a:rPr lang="ru-RU" dirty="0">
              <a:solidFill>
                <a:schemeClr val="tx1"/>
              </a:solidFill>
            </a:rPr>
            <a:t>Отрицательный сдвиг – нет   </a:t>
          </a:r>
        </a:p>
      </dgm:t>
    </dgm:pt>
    <dgm:pt modelId="{9C636E2C-C1BF-45C3-BFCA-F4F68587E759}" type="parTrans" cxnId="{29821F5A-8625-4181-AE5D-58A8877BCCA6}">
      <dgm:prSet/>
      <dgm:spPr/>
      <dgm:t>
        <a:bodyPr/>
        <a:lstStyle/>
        <a:p>
          <a:endParaRPr lang="ru-RU"/>
        </a:p>
      </dgm:t>
    </dgm:pt>
    <dgm:pt modelId="{7FF5BE77-4399-4BF6-A828-115D6B19F41C}" type="sibTrans" cxnId="{29821F5A-8625-4181-AE5D-58A8877BCCA6}">
      <dgm:prSet/>
      <dgm:spPr/>
      <dgm:t>
        <a:bodyPr/>
        <a:lstStyle/>
        <a:p>
          <a:endParaRPr lang="ru-RU"/>
        </a:p>
      </dgm:t>
    </dgm:pt>
    <dgm:pt modelId="{05FB1DE0-6EC0-4E29-83D1-0AA7D5DDA4EA}">
      <dgm:prSet/>
      <dgm:spPr/>
      <dgm:t>
        <a:bodyPr/>
        <a:lstStyle/>
        <a:p>
          <a:endParaRPr lang="ru-RU" dirty="0"/>
        </a:p>
      </dgm:t>
    </dgm:pt>
    <dgm:pt modelId="{91C26868-CA98-4DBB-9829-21BAF69F2567}" type="parTrans" cxnId="{40C6BA97-D42E-47F4-9651-B06FA19A5840}">
      <dgm:prSet/>
      <dgm:spPr/>
      <dgm:t>
        <a:bodyPr/>
        <a:lstStyle/>
        <a:p>
          <a:endParaRPr lang="ru-RU"/>
        </a:p>
      </dgm:t>
    </dgm:pt>
    <dgm:pt modelId="{35644667-1F8C-4AF6-A8F9-3642E3D00028}" type="sibTrans" cxnId="{40C6BA97-D42E-47F4-9651-B06FA19A5840}">
      <dgm:prSet/>
      <dgm:spPr/>
      <dgm:t>
        <a:bodyPr/>
        <a:lstStyle/>
        <a:p>
          <a:endParaRPr lang="ru-RU"/>
        </a:p>
      </dgm:t>
    </dgm:pt>
    <dgm:pt modelId="{8E89D61F-EB2B-46CC-BDF4-A2AE8C33D6F8}">
      <dgm:prSet phldrT="[Текст]"/>
      <dgm:spPr/>
      <dgm:t>
        <a:bodyPr/>
        <a:lstStyle/>
        <a:p>
          <a:r>
            <a:rPr lang="ru-RU" dirty="0"/>
            <a:t>71 группа ППК</a:t>
          </a:r>
        </a:p>
        <a:p>
          <a:r>
            <a:rPr lang="ru-RU" dirty="0"/>
            <a:t>1925 слушателей</a:t>
          </a:r>
        </a:p>
      </dgm:t>
    </dgm:pt>
    <dgm:pt modelId="{C049BBB5-D0E1-4E0B-B5DC-AACD675DBB18}" type="sibTrans" cxnId="{652D5A4D-3776-42F9-8253-7368995F9B52}">
      <dgm:prSet/>
      <dgm:spPr/>
      <dgm:t>
        <a:bodyPr/>
        <a:lstStyle/>
        <a:p>
          <a:endParaRPr lang="ru-RU"/>
        </a:p>
      </dgm:t>
    </dgm:pt>
    <dgm:pt modelId="{75500CF2-9519-41B4-B8F4-61DE73BD5DED}" type="parTrans" cxnId="{652D5A4D-3776-42F9-8253-7368995F9B52}">
      <dgm:prSet/>
      <dgm:spPr/>
      <dgm:t>
        <a:bodyPr/>
        <a:lstStyle/>
        <a:p>
          <a:endParaRPr lang="ru-RU"/>
        </a:p>
      </dgm:t>
    </dgm:pt>
    <dgm:pt modelId="{349AE158-C7B9-4C8F-99BD-B9A112D3C389}" type="pres">
      <dgm:prSet presAssocID="{97C6706E-2350-420F-8FA4-364D3C59EE1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AC0A50-8ABD-4F73-8C2A-B1D562B29EAC}" type="pres">
      <dgm:prSet presAssocID="{97C6706E-2350-420F-8FA4-364D3C59EE17}" presName="matrix" presStyleCnt="0"/>
      <dgm:spPr/>
    </dgm:pt>
    <dgm:pt modelId="{92D337E3-B0E9-4863-8413-3FD1CEA49476}" type="pres">
      <dgm:prSet presAssocID="{97C6706E-2350-420F-8FA4-364D3C59EE17}" presName="tile1" presStyleLbl="node1" presStyleIdx="0" presStyleCnt="4"/>
      <dgm:spPr/>
      <dgm:t>
        <a:bodyPr/>
        <a:lstStyle/>
        <a:p>
          <a:endParaRPr lang="ru-RU"/>
        </a:p>
      </dgm:t>
    </dgm:pt>
    <dgm:pt modelId="{F0CB68B4-D4F5-4E09-9462-06E1D9E6E4CC}" type="pres">
      <dgm:prSet presAssocID="{97C6706E-2350-420F-8FA4-364D3C59EE1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1065F9-F189-489E-8580-784279FB3C5A}" type="pres">
      <dgm:prSet presAssocID="{97C6706E-2350-420F-8FA4-364D3C59EE17}" presName="tile2" presStyleLbl="node1" presStyleIdx="1" presStyleCnt="4"/>
      <dgm:spPr/>
      <dgm:t>
        <a:bodyPr/>
        <a:lstStyle/>
        <a:p>
          <a:endParaRPr lang="ru-RU"/>
        </a:p>
      </dgm:t>
    </dgm:pt>
    <dgm:pt modelId="{BE03B47C-C3EC-4682-9E1A-3FD63C47164E}" type="pres">
      <dgm:prSet presAssocID="{97C6706E-2350-420F-8FA4-364D3C59EE1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9F10C-821B-429A-9469-B879E133DBDE}" type="pres">
      <dgm:prSet presAssocID="{97C6706E-2350-420F-8FA4-364D3C59EE17}" presName="tile3" presStyleLbl="node1" presStyleIdx="2" presStyleCnt="4"/>
      <dgm:spPr/>
      <dgm:t>
        <a:bodyPr/>
        <a:lstStyle/>
        <a:p>
          <a:endParaRPr lang="ru-RU"/>
        </a:p>
      </dgm:t>
    </dgm:pt>
    <dgm:pt modelId="{D9B03AAF-5558-4746-92D8-5F3E1D444F99}" type="pres">
      <dgm:prSet presAssocID="{97C6706E-2350-420F-8FA4-364D3C59EE1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11AD5D-D1F5-4DF8-B077-02EF162A903C}" type="pres">
      <dgm:prSet presAssocID="{97C6706E-2350-420F-8FA4-364D3C59EE17}" presName="tile4" presStyleLbl="node1" presStyleIdx="3" presStyleCnt="4"/>
      <dgm:spPr/>
      <dgm:t>
        <a:bodyPr/>
        <a:lstStyle/>
        <a:p>
          <a:endParaRPr lang="ru-RU"/>
        </a:p>
      </dgm:t>
    </dgm:pt>
    <dgm:pt modelId="{F53CA0FC-BC94-4598-BF5A-63E34F891EF7}" type="pres">
      <dgm:prSet presAssocID="{97C6706E-2350-420F-8FA4-364D3C59EE1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DEFFD8-1E1C-4397-822E-B38FA46DA019}" type="pres">
      <dgm:prSet presAssocID="{97C6706E-2350-420F-8FA4-364D3C59EE17}" presName="centerTile" presStyleLbl="fgShp" presStyleIdx="0" presStyleCnt="1" custScaleX="120953" custScaleY="8145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652D5A4D-3776-42F9-8253-7368995F9B52}" srcId="{97C6706E-2350-420F-8FA4-364D3C59EE17}" destId="{8E89D61F-EB2B-46CC-BDF4-A2AE8C33D6F8}" srcOrd="0" destOrd="0" parTransId="{75500CF2-9519-41B4-B8F4-61DE73BD5DED}" sibTransId="{C049BBB5-D0E1-4E0B-B5DC-AACD675DBB18}"/>
    <dgm:cxn modelId="{226DB3C6-5155-407D-B552-A7CAC6F7B705}" srcId="{BE17558F-4B70-431C-93C0-D1342739A558}" destId="{32F1FE1D-FD5C-43DF-9288-0ED935E4CA88}" srcOrd="0" destOrd="0" parTransId="{E86F1655-7AC3-4446-AADE-CCDFC83F008F}" sibTransId="{8A114904-34D2-44F0-92A8-1F6092135E61}"/>
    <dgm:cxn modelId="{6382EF17-F844-4526-9781-0018928643B2}" type="presOf" srcId="{8E89D61F-EB2B-46CC-BDF4-A2AE8C33D6F8}" destId="{79DEFFD8-1E1C-4397-822E-B38FA46DA019}" srcOrd="0" destOrd="0" presId="urn:microsoft.com/office/officeart/2005/8/layout/matrix1"/>
    <dgm:cxn modelId="{29821F5A-8625-4181-AE5D-58A8877BCCA6}" srcId="{8E89D61F-EB2B-46CC-BDF4-A2AE8C33D6F8}" destId="{4751D802-DCAD-421F-A0B0-D9285A2FCDD2}" srcOrd="3" destOrd="0" parTransId="{9C636E2C-C1BF-45C3-BFCA-F4F68587E759}" sibTransId="{7FF5BE77-4399-4BF6-A828-115D6B19F41C}"/>
    <dgm:cxn modelId="{538797DE-5E27-4575-AF4F-E5CB19EA296F}" type="presOf" srcId="{4751D802-DCAD-421F-A0B0-D9285A2FCDD2}" destId="{F53CA0FC-BC94-4598-BF5A-63E34F891EF7}" srcOrd="1" destOrd="0" presId="urn:microsoft.com/office/officeart/2005/8/layout/matrix1"/>
    <dgm:cxn modelId="{AF4FBFBC-E404-4CC1-802A-B45911434CF5}" type="presOf" srcId="{97C6706E-2350-420F-8FA4-364D3C59EE17}" destId="{349AE158-C7B9-4C8F-99BD-B9A112D3C389}" srcOrd="0" destOrd="0" presId="urn:microsoft.com/office/officeart/2005/8/layout/matrix1"/>
    <dgm:cxn modelId="{2BC8EEA2-2394-4D05-A724-654F3616FDAA}" srcId="{97C6706E-2350-420F-8FA4-364D3C59EE17}" destId="{E807380B-4FDC-45F3-B3DE-D0526F1CAB34}" srcOrd="1" destOrd="0" parTransId="{D619E093-B001-4E12-B138-27389E5F1D72}" sibTransId="{3BBA73B3-68A0-4F20-89EB-46006B81432D}"/>
    <dgm:cxn modelId="{8E8F622A-EF32-4058-AFE4-06B19B358014}" type="presOf" srcId="{59EE3925-A4DF-430B-9C7F-BD453BA3CF44}" destId="{5B1065F9-F189-489E-8580-784279FB3C5A}" srcOrd="0" destOrd="0" presId="urn:microsoft.com/office/officeart/2005/8/layout/matrix1"/>
    <dgm:cxn modelId="{A50A57B4-C2F6-47D7-AA76-EB017F72804B}" type="presOf" srcId="{C7357B0A-2E92-44A7-8259-71CC3B40C8A6}" destId="{92D337E3-B0E9-4863-8413-3FD1CEA49476}" srcOrd="0" destOrd="0" presId="urn:microsoft.com/office/officeart/2005/8/layout/matrix1"/>
    <dgm:cxn modelId="{40C6BA97-D42E-47F4-9651-B06FA19A5840}" srcId="{8E89D61F-EB2B-46CC-BDF4-A2AE8C33D6F8}" destId="{05FB1DE0-6EC0-4E29-83D1-0AA7D5DDA4EA}" srcOrd="4" destOrd="0" parTransId="{91C26868-CA98-4DBB-9829-21BAF69F2567}" sibTransId="{35644667-1F8C-4AF6-A8F9-3642E3D00028}"/>
    <dgm:cxn modelId="{1480C365-74E5-48B2-B0A7-AF6EC7C6EABF}" type="presOf" srcId="{59EE3925-A4DF-430B-9C7F-BD453BA3CF44}" destId="{BE03B47C-C3EC-4682-9E1A-3FD63C47164E}" srcOrd="1" destOrd="0" presId="urn:microsoft.com/office/officeart/2005/8/layout/matrix1"/>
    <dgm:cxn modelId="{4D09EAFD-A763-4326-BB2A-D573FD921258}" type="presOf" srcId="{C7357B0A-2E92-44A7-8259-71CC3B40C8A6}" destId="{F0CB68B4-D4F5-4E09-9462-06E1D9E6E4CC}" srcOrd="1" destOrd="0" presId="urn:microsoft.com/office/officeart/2005/8/layout/matrix1"/>
    <dgm:cxn modelId="{FA844557-474A-48FB-8C4C-182DDD8B1E42}" type="presOf" srcId="{01136FDA-DE9D-4860-B57B-F3A8F3BFDABF}" destId="{D9B03AAF-5558-4746-92D8-5F3E1D444F99}" srcOrd="1" destOrd="0" presId="urn:microsoft.com/office/officeart/2005/8/layout/matrix1"/>
    <dgm:cxn modelId="{7470B158-73F4-4E03-AD59-5846B63856E5}" srcId="{E807380B-4FDC-45F3-B3DE-D0526F1CAB34}" destId="{6CCAAD8E-5985-4164-8EAD-F03AC7D0C771}" srcOrd="0" destOrd="0" parTransId="{C46B4A0A-8471-404E-B63E-BF802B9BCC1D}" sibTransId="{B72C74C5-461F-467F-9206-46921CA907C0}"/>
    <dgm:cxn modelId="{5AB4C477-F62A-4FE4-94EE-E35AF4B1E1AC}" srcId="{97C6706E-2350-420F-8FA4-364D3C59EE17}" destId="{734003F4-8293-48F5-8628-5D6AD58A35DF}" srcOrd="3" destOrd="0" parTransId="{C74AE114-BAE4-4EF3-A6D1-4D88D7E7A92A}" sibTransId="{C1F3031B-ECED-4F4D-83EF-493FC30EA765}"/>
    <dgm:cxn modelId="{7D720821-AF47-405F-9B63-EB1B190C4FC3}" srcId="{8E89D61F-EB2B-46CC-BDF4-A2AE8C33D6F8}" destId="{01136FDA-DE9D-4860-B57B-F3A8F3BFDABF}" srcOrd="2" destOrd="0" parTransId="{8B869334-21CB-4663-AD9B-E56B766FF64F}" sibTransId="{8EC9BCB2-8B99-497D-8C1F-193BA45C3A31}"/>
    <dgm:cxn modelId="{A0966691-638A-4477-BA8E-2755CC78C786}" srcId="{8E89D61F-EB2B-46CC-BDF4-A2AE8C33D6F8}" destId="{59EE3925-A4DF-430B-9C7F-BD453BA3CF44}" srcOrd="1" destOrd="0" parTransId="{761E62FD-EE92-4A85-804A-8BAB24B88EBC}" sibTransId="{7DCCB9F8-ABB2-4AF4-833D-D76B04864693}"/>
    <dgm:cxn modelId="{ABD54706-63FE-4AB3-9FAE-5234E9B9790C}" type="presOf" srcId="{4751D802-DCAD-421F-A0B0-D9285A2FCDD2}" destId="{FD11AD5D-D1F5-4DF8-B077-02EF162A903C}" srcOrd="0" destOrd="0" presId="urn:microsoft.com/office/officeart/2005/8/layout/matrix1"/>
    <dgm:cxn modelId="{5C31B77E-913B-470D-AC44-32F8797DF8F0}" srcId="{8E89D61F-EB2B-46CC-BDF4-A2AE8C33D6F8}" destId="{C7357B0A-2E92-44A7-8259-71CC3B40C8A6}" srcOrd="0" destOrd="0" parTransId="{2D524141-F126-42EB-B288-EA559E514D97}" sibTransId="{FB4A9A3C-F18D-4C9D-B15B-B89BE2FC2918}"/>
    <dgm:cxn modelId="{10174802-0830-485F-84ED-C15DFB4423C5}" srcId="{734003F4-8293-48F5-8628-5D6AD58A35DF}" destId="{8F2E61DC-87F8-4569-A68B-211E29FE3F2C}" srcOrd="0" destOrd="0" parTransId="{ADB3E17B-1975-49D9-BA28-1B695342866E}" sibTransId="{EE898C4B-9242-431D-A29C-75E1C0D61FD9}"/>
    <dgm:cxn modelId="{D3DB793E-DC27-4159-B3B9-8D94B8E0F2AD}" srcId="{97C6706E-2350-420F-8FA4-364D3C59EE17}" destId="{BE17558F-4B70-431C-93C0-D1342739A558}" srcOrd="2" destOrd="0" parTransId="{B599A670-3A84-4312-919A-5CA97639C5F4}" sibTransId="{6C986B81-F8A8-4B64-BC07-E65BC4AE0971}"/>
    <dgm:cxn modelId="{0AAA093C-4C95-45B8-9211-6F4541311F12}" type="presOf" srcId="{01136FDA-DE9D-4860-B57B-F3A8F3BFDABF}" destId="{1D89F10C-821B-429A-9469-B879E133DBDE}" srcOrd="0" destOrd="0" presId="urn:microsoft.com/office/officeart/2005/8/layout/matrix1"/>
    <dgm:cxn modelId="{03BA1B23-38E3-45E5-8881-728043CCE056}" type="presParOf" srcId="{349AE158-C7B9-4C8F-99BD-B9A112D3C389}" destId="{C4AC0A50-8ABD-4F73-8C2A-B1D562B29EAC}" srcOrd="0" destOrd="0" presId="urn:microsoft.com/office/officeart/2005/8/layout/matrix1"/>
    <dgm:cxn modelId="{71B29D11-A8FB-4681-ABB2-F4EF0962DCD0}" type="presParOf" srcId="{C4AC0A50-8ABD-4F73-8C2A-B1D562B29EAC}" destId="{92D337E3-B0E9-4863-8413-3FD1CEA49476}" srcOrd="0" destOrd="0" presId="urn:microsoft.com/office/officeart/2005/8/layout/matrix1"/>
    <dgm:cxn modelId="{CAAC5377-8C89-4FDB-9C6B-85FA50B6BCE5}" type="presParOf" srcId="{C4AC0A50-8ABD-4F73-8C2A-B1D562B29EAC}" destId="{F0CB68B4-D4F5-4E09-9462-06E1D9E6E4CC}" srcOrd="1" destOrd="0" presId="urn:microsoft.com/office/officeart/2005/8/layout/matrix1"/>
    <dgm:cxn modelId="{F137BE0E-2129-4D48-AAFB-AF5B2CF975A9}" type="presParOf" srcId="{C4AC0A50-8ABD-4F73-8C2A-B1D562B29EAC}" destId="{5B1065F9-F189-489E-8580-784279FB3C5A}" srcOrd="2" destOrd="0" presId="urn:microsoft.com/office/officeart/2005/8/layout/matrix1"/>
    <dgm:cxn modelId="{BD70B295-DAB7-4166-8A93-036244DA2D52}" type="presParOf" srcId="{C4AC0A50-8ABD-4F73-8C2A-B1D562B29EAC}" destId="{BE03B47C-C3EC-4682-9E1A-3FD63C47164E}" srcOrd="3" destOrd="0" presId="urn:microsoft.com/office/officeart/2005/8/layout/matrix1"/>
    <dgm:cxn modelId="{3AAAD1B4-6B16-4C21-AA86-EFDF40F9DACF}" type="presParOf" srcId="{C4AC0A50-8ABD-4F73-8C2A-B1D562B29EAC}" destId="{1D89F10C-821B-429A-9469-B879E133DBDE}" srcOrd="4" destOrd="0" presId="urn:microsoft.com/office/officeart/2005/8/layout/matrix1"/>
    <dgm:cxn modelId="{8B3C4951-C49C-46DA-9F7A-E50E4C9CF79F}" type="presParOf" srcId="{C4AC0A50-8ABD-4F73-8C2A-B1D562B29EAC}" destId="{D9B03AAF-5558-4746-92D8-5F3E1D444F99}" srcOrd="5" destOrd="0" presId="urn:microsoft.com/office/officeart/2005/8/layout/matrix1"/>
    <dgm:cxn modelId="{05B86E4C-69DA-498D-A8DD-7AC3ECBCE3A4}" type="presParOf" srcId="{C4AC0A50-8ABD-4F73-8C2A-B1D562B29EAC}" destId="{FD11AD5D-D1F5-4DF8-B077-02EF162A903C}" srcOrd="6" destOrd="0" presId="urn:microsoft.com/office/officeart/2005/8/layout/matrix1"/>
    <dgm:cxn modelId="{AC84EEBB-0B8D-447A-AC7D-FF36E60FFD8D}" type="presParOf" srcId="{C4AC0A50-8ABD-4F73-8C2A-B1D562B29EAC}" destId="{F53CA0FC-BC94-4598-BF5A-63E34F891EF7}" srcOrd="7" destOrd="0" presId="urn:microsoft.com/office/officeart/2005/8/layout/matrix1"/>
    <dgm:cxn modelId="{FB830BB6-64DD-4D09-827E-ADD06A84737B}" type="presParOf" srcId="{349AE158-C7B9-4C8F-99BD-B9A112D3C389}" destId="{79DEFFD8-1E1C-4397-822E-B38FA46DA01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C6706E-2350-420F-8FA4-364D3C59EE1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357B0A-2E92-44A7-8259-71CC3B40C8A6}">
      <dgm:prSet phldrT="[Текст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</a:rPr>
            <a:t>Целевой компонент</a:t>
          </a:r>
        </a:p>
        <a:p>
          <a:r>
            <a:rPr lang="ru-RU" sz="1200" dirty="0">
              <a:solidFill>
                <a:schemeClr val="tx1"/>
              </a:solidFill>
            </a:rPr>
            <a:t> (цели учебных занятий определены в соответствии с формируемыми профессиональными компетенциями, при целеполагании учитывались особенности и состав группы)</a:t>
          </a:r>
        </a:p>
        <a:p>
          <a:r>
            <a:rPr lang="ru-RU" sz="1200" dirty="0">
              <a:solidFill>
                <a:schemeClr val="tx1"/>
              </a:solidFill>
            </a:rPr>
            <a:t>96,2% высокий уровень</a:t>
          </a:r>
        </a:p>
        <a:p>
          <a:r>
            <a:rPr lang="ru-RU" sz="1200" dirty="0">
              <a:solidFill>
                <a:schemeClr val="tx1"/>
              </a:solidFill>
            </a:rPr>
            <a:t>3,6% выше среднего</a:t>
          </a:r>
        </a:p>
        <a:p>
          <a:r>
            <a:rPr lang="ru-RU" sz="1200" dirty="0">
              <a:solidFill>
                <a:schemeClr val="tx1"/>
              </a:solidFill>
            </a:rPr>
            <a:t>0,2% средний</a:t>
          </a:r>
        </a:p>
      </dgm:t>
    </dgm:pt>
    <dgm:pt modelId="{2D524141-F126-42EB-B288-EA559E514D97}" type="parTrans" cxnId="{5C31B77E-913B-470D-AC44-32F8797DF8F0}">
      <dgm:prSet/>
      <dgm:spPr/>
      <dgm:t>
        <a:bodyPr/>
        <a:lstStyle/>
        <a:p>
          <a:endParaRPr lang="ru-RU" sz="1800"/>
        </a:p>
      </dgm:t>
    </dgm:pt>
    <dgm:pt modelId="{FB4A9A3C-F18D-4C9D-B15B-B89BE2FC2918}" type="sibTrans" cxnId="{5C31B77E-913B-470D-AC44-32F8797DF8F0}">
      <dgm:prSet/>
      <dgm:spPr/>
      <dgm:t>
        <a:bodyPr/>
        <a:lstStyle/>
        <a:p>
          <a:endParaRPr lang="ru-RU" sz="1800"/>
        </a:p>
      </dgm:t>
    </dgm:pt>
    <dgm:pt modelId="{E807380B-4FDC-45F3-B3DE-D0526F1CAB34}">
      <dgm:prSet phldrT="[Текст]" phldr="1"/>
      <dgm:spPr/>
      <dgm:t>
        <a:bodyPr/>
        <a:lstStyle/>
        <a:p>
          <a:endParaRPr lang="ru-RU" sz="1800" dirty="0"/>
        </a:p>
      </dgm:t>
    </dgm:pt>
    <dgm:pt modelId="{D619E093-B001-4E12-B138-27389E5F1D72}" type="parTrans" cxnId="{2BC8EEA2-2394-4D05-A724-654F3616FDAA}">
      <dgm:prSet/>
      <dgm:spPr/>
      <dgm:t>
        <a:bodyPr/>
        <a:lstStyle/>
        <a:p>
          <a:endParaRPr lang="ru-RU" sz="1800"/>
        </a:p>
      </dgm:t>
    </dgm:pt>
    <dgm:pt modelId="{3BBA73B3-68A0-4F20-89EB-46006B81432D}" type="sibTrans" cxnId="{2BC8EEA2-2394-4D05-A724-654F3616FDAA}">
      <dgm:prSet/>
      <dgm:spPr/>
      <dgm:t>
        <a:bodyPr/>
        <a:lstStyle/>
        <a:p>
          <a:endParaRPr lang="ru-RU" sz="1800"/>
        </a:p>
      </dgm:t>
    </dgm:pt>
    <dgm:pt modelId="{6CCAAD8E-5985-4164-8EAD-F03AC7D0C771}">
      <dgm:prSet phldrT="[Текст]" phldr="1"/>
      <dgm:spPr/>
      <dgm:t>
        <a:bodyPr/>
        <a:lstStyle/>
        <a:p>
          <a:endParaRPr lang="ru-RU" sz="1800"/>
        </a:p>
      </dgm:t>
    </dgm:pt>
    <dgm:pt modelId="{C46B4A0A-8471-404E-B63E-BF802B9BCC1D}" type="parTrans" cxnId="{7470B158-73F4-4E03-AD59-5846B63856E5}">
      <dgm:prSet/>
      <dgm:spPr/>
      <dgm:t>
        <a:bodyPr/>
        <a:lstStyle/>
        <a:p>
          <a:endParaRPr lang="ru-RU" sz="1800"/>
        </a:p>
      </dgm:t>
    </dgm:pt>
    <dgm:pt modelId="{B72C74C5-461F-467F-9206-46921CA907C0}" type="sibTrans" cxnId="{7470B158-73F4-4E03-AD59-5846B63856E5}">
      <dgm:prSet/>
      <dgm:spPr/>
      <dgm:t>
        <a:bodyPr/>
        <a:lstStyle/>
        <a:p>
          <a:endParaRPr lang="ru-RU" sz="1800"/>
        </a:p>
      </dgm:t>
    </dgm:pt>
    <dgm:pt modelId="{BE17558F-4B70-431C-93C0-D1342739A558}">
      <dgm:prSet phldrT="[Текст]" phldr="1"/>
      <dgm:spPr/>
      <dgm:t>
        <a:bodyPr/>
        <a:lstStyle/>
        <a:p>
          <a:endParaRPr lang="ru-RU" sz="1800"/>
        </a:p>
      </dgm:t>
    </dgm:pt>
    <dgm:pt modelId="{B599A670-3A84-4312-919A-5CA97639C5F4}" type="parTrans" cxnId="{D3DB793E-DC27-4159-B3B9-8D94B8E0F2AD}">
      <dgm:prSet/>
      <dgm:spPr/>
      <dgm:t>
        <a:bodyPr/>
        <a:lstStyle/>
        <a:p>
          <a:endParaRPr lang="ru-RU" sz="1800"/>
        </a:p>
      </dgm:t>
    </dgm:pt>
    <dgm:pt modelId="{6C986B81-F8A8-4B64-BC07-E65BC4AE0971}" type="sibTrans" cxnId="{D3DB793E-DC27-4159-B3B9-8D94B8E0F2AD}">
      <dgm:prSet/>
      <dgm:spPr/>
      <dgm:t>
        <a:bodyPr/>
        <a:lstStyle/>
        <a:p>
          <a:endParaRPr lang="ru-RU" sz="1800"/>
        </a:p>
      </dgm:t>
    </dgm:pt>
    <dgm:pt modelId="{32F1FE1D-FD5C-43DF-9288-0ED935E4CA88}">
      <dgm:prSet phldrT="[Текст]" phldr="1"/>
      <dgm:spPr/>
      <dgm:t>
        <a:bodyPr/>
        <a:lstStyle/>
        <a:p>
          <a:endParaRPr lang="ru-RU" sz="1800"/>
        </a:p>
      </dgm:t>
    </dgm:pt>
    <dgm:pt modelId="{E86F1655-7AC3-4446-AADE-CCDFC83F008F}" type="parTrans" cxnId="{226DB3C6-5155-407D-B552-A7CAC6F7B705}">
      <dgm:prSet/>
      <dgm:spPr/>
      <dgm:t>
        <a:bodyPr/>
        <a:lstStyle/>
        <a:p>
          <a:endParaRPr lang="ru-RU" sz="1800"/>
        </a:p>
      </dgm:t>
    </dgm:pt>
    <dgm:pt modelId="{8A114904-34D2-44F0-92A8-1F6092135E61}" type="sibTrans" cxnId="{226DB3C6-5155-407D-B552-A7CAC6F7B705}">
      <dgm:prSet/>
      <dgm:spPr/>
      <dgm:t>
        <a:bodyPr/>
        <a:lstStyle/>
        <a:p>
          <a:endParaRPr lang="ru-RU" sz="1800"/>
        </a:p>
      </dgm:t>
    </dgm:pt>
    <dgm:pt modelId="{734003F4-8293-48F5-8628-5D6AD58A35DF}">
      <dgm:prSet phldrT="[Текст]" phldr="1"/>
      <dgm:spPr/>
      <dgm:t>
        <a:bodyPr/>
        <a:lstStyle/>
        <a:p>
          <a:endParaRPr lang="ru-RU" sz="1800"/>
        </a:p>
      </dgm:t>
    </dgm:pt>
    <dgm:pt modelId="{C74AE114-BAE4-4EF3-A6D1-4D88D7E7A92A}" type="parTrans" cxnId="{5AB4C477-F62A-4FE4-94EE-E35AF4B1E1AC}">
      <dgm:prSet/>
      <dgm:spPr/>
      <dgm:t>
        <a:bodyPr/>
        <a:lstStyle/>
        <a:p>
          <a:endParaRPr lang="ru-RU" sz="1800"/>
        </a:p>
      </dgm:t>
    </dgm:pt>
    <dgm:pt modelId="{C1F3031B-ECED-4F4D-83EF-493FC30EA765}" type="sibTrans" cxnId="{5AB4C477-F62A-4FE4-94EE-E35AF4B1E1AC}">
      <dgm:prSet/>
      <dgm:spPr/>
      <dgm:t>
        <a:bodyPr/>
        <a:lstStyle/>
        <a:p>
          <a:endParaRPr lang="ru-RU" sz="1800"/>
        </a:p>
      </dgm:t>
    </dgm:pt>
    <dgm:pt modelId="{8F2E61DC-87F8-4569-A68B-211E29FE3F2C}">
      <dgm:prSet phldrT="[Текст]" phldr="1"/>
      <dgm:spPr/>
      <dgm:t>
        <a:bodyPr/>
        <a:lstStyle/>
        <a:p>
          <a:endParaRPr lang="ru-RU" sz="1800"/>
        </a:p>
      </dgm:t>
    </dgm:pt>
    <dgm:pt modelId="{ADB3E17B-1975-49D9-BA28-1B695342866E}" type="parTrans" cxnId="{10174802-0830-485F-84ED-C15DFB4423C5}">
      <dgm:prSet/>
      <dgm:spPr/>
      <dgm:t>
        <a:bodyPr/>
        <a:lstStyle/>
        <a:p>
          <a:endParaRPr lang="ru-RU" sz="1800"/>
        </a:p>
      </dgm:t>
    </dgm:pt>
    <dgm:pt modelId="{EE898C4B-9242-431D-A29C-75E1C0D61FD9}" type="sibTrans" cxnId="{10174802-0830-485F-84ED-C15DFB4423C5}">
      <dgm:prSet/>
      <dgm:spPr/>
      <dgm:t>
        <a:bodyPr/>
        <a:lstStyle/>
        <a:p>
          <a:endParaRPr lang="ru-RU" sz="1800"/>
        </a:p>
      </dgm:t>
    </dgm:pt>
    <dgm:pt modelId="{59EE3925-A4DF-430B-9C7F-BD453BA3CF44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</a:rPr>
            <a:t>Содержательный компонент</a:t>
          </a:r>
        </a:p>
        <a:p>
          <a:r>
            <a:rPr lang="ru-RU" sz="1200" dirty="0">
              <a:solidFill>
                <a:schemeClr val="tx1"/>
              </a:solidFill>
            </a:rPr>
            <a:t> (содержание учебных занятий изложено понятно, в доступной форме, соответствовало целям, соблюдалось оптимальное соотношение между теорией и практикой. Учебный материал подобран на оптимальном уровне сложности)</a:t>
          </a:r>
        </a:p>
        <a:p>
          <a:r>
            <a:rPr lang="ru-RU" sz="1200" dirty="0">
              <a:solidFill>
                <a:schemeClr val="tx1"/>
              </a:solidFill>
            </a:rPr>
            <a:t>95,5% высокий уровень</a:t>
          </a:r>
        </a:p>
        <a:p>
          <a:r>
            <a:rPr lang="ru-RU" sz="1200" dirty="0">
              <a:solidFill>
                <a:schemeClr val="tx1"/>
              </a:solidFill>
            </a:rPr>
            <a:t>4,2% выше среднего</a:t>
          </a:r>
        </a:p>
        <a:p>
          <a:r>
            <a:rPr lang="ru-RU" sz="1200" dirty="0">
              <a:solidFill>
                <a:schemeClr val="tx1"/>
              </a:solidFill>
            </a:rPr>
            <a:t>0,3% средний</a:t>
          </a:r>
        </a:p>
      </dgm:t>
    </dgm:pt>
    <dgm:pt modelId="{761E62FD-EE92-4A85-804A-8BAB24B88EBC}" type="parTrans" cxnId="{A0966691-638A-4477-BA8E-2755CC78C786}">
      <dgm:prSet/>
      <dgm:spPr/>
      <dgm:t>
        <a:bodyPr/>
        <a:lstStyle/>
        <a:p>
          <a:endParaRPr lang="ru-RU" sz="1800"/>
        </a:p>
      </dgm:t>
    </dgm:pt>
    <dgm:pt modelId="{7DCCB9F8-ABB2-4AF4-833D-D76B04864693}" type="sibTrans" cxnId="{A0966691-638A-4477-BA8E-2755CC78C786}">
      <dgm:prSet/>
      <dgm:spPr/>
      <dgm:t>
        <a:bodyPr/>
        <a:lstStyle/>
        <a:p>
          <a:endParaRPr lang="ru-RU" sz="1800"/>
        </a:p>
      </dgm:t>
    </dgm:pt>
    <dgm:pt modelId="{01136FDA-DE9D-4860-B57B-F3A8F3BFDABF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</a:rPr>
            <a:t>Процессуальный компонент</a:t>
          </a:r>
        </a:p>
        <a:p>
          <a:r>
            <a:rPr lang="ru-RU" sz="1200" dirty="0">
              <a:solidFill>
                <a:schemeClr val="tx1"/>
              </a:solidFill>
            </a:rPr>
            <a:t>(методы и средства обучения применялись обосновано, на занятиях использовались качественные ресурсы, обеспечен максимальный уровень эмоциональной комфортности)</a:t>
          </a:r>
        </a:p>
        <a:p>
          <a:r>
            <a:rPr lang="ru-RU" sz="1200" dirty="0">
              <a:solidFill>
                <a:schemeClr val="tx1"/>
              </a:solidFill>
            </a:rPr>
            <a:t>95,4% высокий уровень</a:t>
          </a:r>
        </a:p>
        <a:p>
          <a:r>
            <a:rPr lang="ru-RU" sz="1200" dirty="0">
              <a:solidFill>
                <a:schemeClr val="tx1"/>
              </a:solidFill>
            </a:rPr>
            <a:t>4,1% выше среднего</a:t>
          </a:r>
        </a:p>
        <a:p>
          <a:r>
            <a:rPr lang="ru-RU" sz="1200" dirty="0">
              <a:solidFill>
                <a:schemeClr val="tx1"/>
              </a:solidFill>
            </a:rPr>
            <a:t>0,5% средний</a:t>
          </a:r>
        </a:p>
      </dgm:t>
    </dgm:pt>
    <dgm:pt modelId="{8B869334-21CB-4663-AD9B-E56B766FF64F}" type="parTrans" cxnId="{7D720821-AF47-405F-9B63-EB1B190C4FC3}">
      <dgm:prSet/>
      <dgm:spPr/>
      <dgm:t>
        <a:bodyPr/>
        <a:lstStyle/>
        <a:p>
          <a:endParaRPr lang="ru-RU" sz="1800"/>
        </a:p>
      </dgm:t>
    </dgm:pt>
    <dgm:pt modelId="{8EC9BCB2-8B99-497D-8C1F-193BA45C3A31}" type="sibTrans" cxnId="{7D720821-AF47-405F-9B63-EB1B190C4FC3}">
      <dgm:prSet/>
      <dgm:spPr/>
      <dgm:t>
        <a:bodyPr/>
        <a:lstStyle/>
        <a:p>
          <a:endParaRPr lang="ru-RU" sz="1800"/>
        </a:p>
      </dgm:t>
    </dgm:pt>
    <dgm:pt modelId="{4751D802-DCAD-421F-A0B0-D9285A2FCDD2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1400" b="1" dirty="0">
              <a:solidFill>
                <a:schemeClr val="tx1"/>
              </a:solidFill>
            </a:rPr>
            <a:t>Результативный компонент</a:t>
          </a:r>
        </a:p>
        <a:p>
          <a:r>
            <a:rPr lang="ru-RU" sz="1200" dirty="0">
              <a:solidFill>
                <a:schemeClr val="tx1"/>
              </a:solidFill>
            </a:rPr>
            <a:t>(эффективность и практический характер учебных занятий)</a:t>
          </a:r>
        </a:p>
        <a:p>
          <a:r>
            <a:rPr lang="ru-RU" sz="1200" dirty="0">
              <a:solidFill>
                <a:schemeClr val="tx1"/>
              </a:solidFill>
            </a:rPr>
            <a:t>95,6% высокий уровень</a:t>
          </a:r>
        </a:p>
        <a:p>
          <a:r>
            <a:rPr lang="ru-RU" sz="1200" dirty="0">
              <a:solidFill>
                <a:schemeClr val="tx1"/>
              </a:solidFill>
            </a:rPr>
            <a:t>4% выше среднего</a:t>
          </a:r>
        </a:p>
        <a:p>
          <a:r>
            <a:rPr lang="ru-RU" sz="1200" dirty="0">
              <a:solidFill>
                <a:schemeClr val="tx1"/>
              </a:solidFill>
            </a:rPr>
            <a:t>0,4% средний</a:t>
          </a:r>
        </a:p>
      </dgm:t>
    </dgm:pt>
    <dgm:pt modelId="{9C636E2C-C1BF-45C3-BFCA-F4F68587E759}" type="parTrans" cxnId="{29821F5A-8625-4181-AE5D-58A8877BCCA6}">
      <dgm:prSet/>
      <dgm:spPr/>
      <dgm:t>
        <a:bodyPr/>
        <a:lstStyle/>
        <a:p>
          <a:endParaRPr lang="ru-RU" sz="1800"/>
        </a:p>
      </dgm:t>
    </dgm:pt>
    <dgm:pt modelId="{7FF5BE77-4399-4BF6-A828-115D6B19F41C}" type="sibTrans" cxnId="{29821F5A-8625-4181-AE5D-58A8877BCCA6}">
      <dgm:prSet/>
      <dgm:spPr/>
      <dgm:t>
        <a:bodyPr/>
        <a:lstStyle/>
        <a:p>
          <a:endParaRPr lang="ru-RU" sz="1800"/>
        </a:p>
      </dgm:t>
    </dgm:pt>
    <dgm:pt modelId="{05FB1DE0-6EC0-4E29-83D1-0AA7D5DDA4EA}">
      <dgm:prSet/>
      <dgm:spPr/>
      <dgm:t>
        <a:bodyPr/>
        <a:lstStyle/>
        <a:p>
          <a:endParaRPr lang="ru-RU" sz="1800" dirty="0"/>
        </a:p>
      </dgm:t>
    </dgm:pt>
    <dgm:pt modelId="{91C26868-CA98-4DBB-9829-21BAF69F2567}" type="parTrans" cxnId="{40C6BA97-D42E-47F4-9651-B06FA19A5840}">
      <dgm:prSet/>
      <dgm:spPr/>
      <dgm:t>
        <a:bodyPr/>
        <a:lstStyle/>
        <a:p>
          <a:endParaRPr lang="ru-RU" sz="1800"/>
        </a:p>
      </dgm:t>
    </dgm:pt>
    <dgm:pt modelId="{35644667-1F8C-4AF6-A8F9-3642E3D00028}" type="sibTrans" cxnId="{40C6BA97-D42E-47F4-9651-B06FA19A5840}">
      <dgm:prSet/>
      <dgm:spPr/>
      <dgm:t>
        <a:bodyPr/>
        <a:lstStyle/>
        <a:p>
          <a:endParaRPr lang="ru-RU" sz="1800"/>
        </a:p>
      </dgm:t>
    </dgm:pt>
    <dgm:pt modelId="{8E89D61F-EB2B-46CC-BDF4-A2AE8C33D6F8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tx1"/>
              </a:solidFill>
            </a:rPr>
            <a:t>71 группа ППК, </a:t>
          </a:r>
        </a:p>
        <a:p>
          <a:r>
            <a:rPr lang="ru-RU" sz="1400" b="1" dirty="0">
              <a:solidFill>
                <a:schemeClr val="tx1"/>
              </a:solidFill>
            </a:rPr>
            <a:t>6 групп ППП</a:t>
          </a:r>
        </a:p>
        <a:p>
          <a:r>
            <a:rPr lang="ru-RU" sz="1400" b="1" dirty="0">
              <a:solidFill>
                <a:schemeClr val="tx1"/>
              </a:solidFill>
            </a:rPr>
            <a:t>2075 слушателей</a:t>
          </a:r>
        </a:p>
        <a:p>
          <a:r>
            <a:rPr lang="ru-RU" sz="1400" b="1" dirty="0">
              <a:solidFill>
                <a:schemeClr val="tx1"/>
              </a:solidFill>
            </a:rPr>
            <a:t>96% высокий уровень</a:t>
          </a:r>
        </a:p>
        <a:p>
          <a:r>
            <a:rPr lang="ru-RU" sz="1400" b="1" dirty="0">
              <a:solidFill>
                <a:schemeClr val="tx1"/>
              </a:solidFill>
            </a:rPr>
            <a:t>3,7 % выше среднего</a:t>
          </a:r>
        </a:p>
        <a:p>
          <a:r>
            <a:rPr lang="ru-RU" sz="1400" b="1" dirty="0">
              <a:solidFill>
                <a:schemeClr val="tx1"/>
              </a:solidFill>
            </a:rPr>
            <a:t>0,3 % средний</a:t>
          </a:r>
          <a:endParaRPr lang="ru-RU" sz="1200" b="1" dirty="0">
            <a:solidFill>
              <a:schemeClr val="tx1"/>
            </a:solidFill>
          </a:endParaRPr>
        </a:p>
      </dgm:t>
    </dgm:pt>
    <dgm:pt modelId="{C049BBB5-D0E1-4E0B-B5DC-AACD675DBB18}" type="sibTrans" cxnId="{652D5A4D-3776-42F9-8253-7368995F9B52}">
      <dgm:prSet/>
      <dgm:spPr/>
      <dgm:t>
        <a:bodyPr/>
        <a:lstStyle/>
        <a:p>
          <a:endParaRPr lang="ru-RU" sz="1800"/>
        </a:p>
      </dgm:t>
    </dgm:pt>
    <dgm:pt modelId="{75500CF2-9519-41B4-B8F4-61DE73BD5DED}" type="parTrans" cxnId="{652D5A4D-3776-42F9-8253-7368995F9B52}">
      <dgm:prSet/>
      <dgm:spPr/>
      <dgm:t>
        <a:bodyPr/>
        <a:lstStyle/>
        <a:p>
          <a:endParaRPr lang="ru-RU" sz="1800"/>
        </a:p>
      </dgm:t>
    </dgm:pt>
    <dgm:pt modelId="{349AE158-C7B9-4C8F-99BD-B9A112D3C389}" type="pres">
      <dgm:prSet presAssocID="{97C6706E-2350-420F-8FA4-364D3C59EE1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AC0A50-8ABD-4F73-8C2A-B1D562B29EAC}" type="pres">
      <dgm:prSet presAssocID="{97C6706E-2350-420F-8FA4-364D3C59EE17}" presName="matrix" presStyleCnt="0"/>
      <dgm:spPr/>
    </dgm:pt>
    <dgm:pt modelId="{92D337E3-B0E9-4863-8413-3FD1CEA49476}" type="pres">
      <dgm:prSet presAssocID="{97C6706E-2350-420F-8FA4-364D3C59EE17}" presName="tile1" presStyleLbl="node1" presStyleIdx="0" presStyleCnt="4"/>
      <dgm:spPr/>
      <dgm:t>
        <a:bodyPr/>
        <a:lstStyle/>
        <a:p>
          <a:endParaRPr lang="ru-RU"/>
        </a:p>
      </dgm:t>
    </dgm:pt>
    <dgm:pt modelId="{F0CB68B4-D4F5-4E09-9462-06E1D9E6E4CC}" type="pres">
      <dgm:prSet presAssocID="{97C6706E-2350-420F-8FA4-364D3C59EE1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1065F9-F189-489E-8580-784279FB3C5A}" type="pres">
      <dgm:prSet presAssocID="{97C6706E-2350-420F-8FA4-364D3C59EE17}" presName="tile2" presStyleLbl="node1" presStyleIdx="1" presStyleCnt="4"/>
      <dgm:spPr/>
      <dgm:t>
        <a:bodyPr/>
        <a:lstStyle/>
        <a:p>
          <a:endParaRPr lang="ru-RU"/>
        </a:p>
      </dgm:t>
    </dgm:pt>
    <dgm:pt modelId="{BE03B47C-C3EC-4682-9E1A-3FD63C47164E}" type="pres">
      <dgm:prSet presAssocID="{97C6706E-2350-420F-8FA4-364D3C59EE1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9F10C-821B-429A-9469-B879E133DBDE}" type="pres">
      <dgm:prSet presAssocID="{97C6706E-2350-420F-8FA4-364D3C59EE17}" presName="tile3" presStyleLbl="node1" presStyleIdx="2" presStyleCnt="4"/>
      <dgm:spPr/>
      <dgm:t>
        <a:bodyPr/>
        <a:lstStyle/>
        <a:p>
          <a:endParaRPr lang="ru-RU"/>
        </a:p>
      </dgm:t>
    </dgm:pt>
    <dgm:pt modelId="{D9B03AAF-5558-4746-92D8-5F3E1D444F99}" type="pres">
      <dgm:prSet presAssocID="{97C6706E-2350-420F-8FA4-364D3C59EE1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11AD5D-D1F5-4DF8-B077-02EF162A903C}" type="pres">
      <dgm:prSet presAssocID="{97C6706E-2350-420F-8FA4-364D3C59EE17}" presName="tile4" presStyleLbl="node1" presStyleIdx="3" presStyleCnt="4"/>
      <dgm:spPr/>
      <dgm:t>
        <a:bodyPr/>
        <a:lstStyle/>
        <a:p>
          <a:endParaRPr lang="ru-RU"/>
        </a:p>
      </dgm:t>
    </dgm:pt>
    <dgm:pt modelId="{F53CA0FC-BC94-4598-BF5A-63E34F891EF7}" type="pres">
      <dgm:prSet presAssocID="{97C6706E-2350-420F-8FA4-364D3C59EE1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DEFFD8-1E1C-4397-822E-B38FA46DA019}" type="pres">
      <dgm:prSet presAssocID="{97C6706E-2350-420F-8FA4-364D3C59EE17}" presName="centerTile" presStyleLbl="fgShp" presStyleIdx="0" presStyleCnt="1" custScaleX="105928" custScaleY="118325" custLinFactNeighborX="380" custLinFactNeighborY="-854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652D5A4D-3776-42F9-8253-7368995F9B52}" srcId="{97C6706E-2350-420F-8FA4-364D3C59EE17}" destId="{8E89D61F-EB2B-46CC-BDF4-A2AE8C33D6F8}" srcOrd="0" destOrd="0" parTransId="{75500CF2-9519-41B4-B8F4-61DE73BD5DED}" sibTransId="{C049BBB5-D0E1-4E0B-B5DC-AACD675DBB18}"/>
    <dgm:cxn modelId="{226DB3C6-5155-407D-B552-A7CAC6F7B705}" srcId="{BE17558F-4B70-431C-93C0-D1342739A558}" destId="{32F1FE1D-FD5C-43DF-9288-0ED935E4CA88}" srcOrd="0" destOrd="0" parTransId="{E86F1655-7AC3-4446-AADE-CCDFC83F008F}" sibTransId="{8A114904-34D2-44F0-92A8-1F6092135E61}"/>
    <dgm:cxn modelId="{6382EF17-F844-4526-9781-0018928643B2}" type="presOf" srcId="{8E89D61F-EB2B-46CC-BDF4-A2AE8C33D6F8}" destId="{79DEFFD8-1E1C-4397-822E-B38FA46DA019}" srcOrd="0" destOrd="0" presId="urn:microsoft.com/office/officeart/2005/8/layout/matrix1"/>
    <dgm:cxn modelId="{29821F5A-8625-4181-AE5D-58A8877BCCA6}" srcId="{8E89D61F-EB2B-46CC-BDF4-A2AE8C33D6F8}" destId="{4751D802-DCAD-421F-A0B0-D9285A2FCDD2}" srcOrd="3" destOrd="0" parTransId="{9C636E2C-C1BF-45C3-BFCA-F4F68587E759}" sibTransId="{7FF5BE77-4399-4BF6-A828-115D6B19F41C}"/>
    <dgm:cxn modelId="{538797DE-5E27-4575-AF4F-E5CB19EA296F}" type="presOf" srcId="{4751D802-DCAD-421F-A0B0-D9285A2FCDD2}" destId="{F53CA0FC-BC94-4598-BF5A-63E34F891EF7}" srcOrd="1" destOrd="0" presId="urn:microsoft.com/office/officeart/2005/8/layout/matrix1"/>
    <dgm:cxn modelId="{AF4FBFBC-E404-4CC1-802A-B45911434CF5}" type="presOf" srcId="{97C6706E-2350-420F-8FA4-364D3C59EE17}" destId="{349AE158-C7B9-4C8F-99BD-B9A112D3C389}" srcOrd="0" destOrd="0" presId="urn:microsoft.com/office/officeart/2005/8/layout/matrix1"/>
    <dgm:cxn modelId="{2BC8EEA2-2394-4D05-A724-654F3616FDAA}" srcId="{97C6706E-2350-420F-8FA4-364D3C59EE17}" destId="{E807380B-4FDC-45F3-B3DE-D0526F1CAB34}" srcOrd="1" destOrd="0" parTransId="{D619E093-B001-4E12-B138-27389E5F1D72}" sibTransId="{3BBA73B3-68A0-4F20-89EB-46006B81432D}"/>
    <dgm:cxn modelId="{8E8F622A-EF32-4058-AFE4-06B19B358014}" type="presOf" srcId="{59EE3925-A4DF-430B-9C7F-BD453BA3CF44}" destId="{5B1065F9-F189-489E-8580-784279FB3C5A}" srcOrd="0" destOrd="0" presId="urn:microsoft.com/office/officeart/2005/8/layout/matrix1"/>
    <dgm:cxn modelId="{A50A57B4-C2F6-47D7-AA76-EB017F72804B}" type="presOf" srcId="{C7357B0A-2E92-44A7-8259-71CC3B40C8A6}" destId="{92D337E3-B0E9-4863-8413-3FD1CEA49476}" srcOrd="0" destOrd="0" presId="urn:microsoft.com/office/officeart/2005/8/layout/matrix1"/>
    <dgm:cxn modelId="{40C6BA97-D42E-47F4-9651-B06FA19A5840}" srcId="{8E89D61F-EB2B-46CC-BDF4-A2AE8C33D6F8}" destId="{05FB1DE0-6EC0-4E29-83D1-0AA7D5DDA4EA}" srcOrd="4" destOrd="0" parTransId="{91C26868-CA98-4DBB-9829-21BAF69F2567}" sibTransId="{35644667-1F8C-4AF6-A8F9-3642E3D00028}"/>
    <dgm:cxn modelId="{1480C365-74E5-48B2-B0A7-AF6EC7C6EABF}" type="presOf" srcId="{59EE3925-A4DF-430B-9C7F-BD453BA3CF44}" destId="{BE03B47C-C3EC-4682-9E1A-3FD63C47164E}" srcOrd="1" destOrd="0" presId="urn:microsoft.com/office/officeart/2005/8/layout/matrix1"/>
    <dgm:cxn modelId="{4D09EAFD-A763-4326-BB2A-D573FD921258}" type="presOf" srcId="{C7357B0A-2E92-44A7-8259-71CC3B40C8A6}" destId="{F0CB68B4-D4F5-4E09-9462-06E1D9E6E4CC}" srcOrd="1" destOrd="0" presId="urn:microsoft.com/office/officeart/2005/8/layout/matrix1"/>
    <dgm:cxn modelId="{FA844557-474A-48FB-8C4C-182DDD8B1E42}" type="presOf" srcId="{01136FDA-DE9D-4860-B57B-F3A8F3BFDABF}" destId="{D9B03AAF-5558-4746-92D8-5F3E1D444F99}" srcOrd="1" destOrd="0" presId="urn:microsoft.com/office/officeart/2005/8/layout/matrix1"/>
    <dgm:cxn modelId="{7470B158-73F4-4E03-AD59-5846B63856E5}" srcId="{E807380B-4FDC-45F3-B3DE-D0526F1CAB34}" destId="{6CCAAD8E-5985-4164-8EAD-F03AC7D0C771}" srcOrd="0" destOrd="0" parTransId="{C46B4A0A-8471-404E-B63E-BF802B9BCC1D}" sibTransId="{B72C74C5-461F-467F-9206-46921CA907C0}"/>
    <dgm:cxn modelId="{5AB4C477-F62A-4FE4-94EE-E35AF4B1E1AC}" srcId="{97C6706E-2350-420F-8FA4-364D3C59EE17}" destId="{734003F4-8293-48F5-8628-5D6AD58A35DF}" srcOrd="3" destOrd="0" parTransId="{C74AE114-BAE4-4EF3-A6D1-4D88D7E7A92A}" sibTransId="{C1F3031B-ECED-4F4D-83EF-493FC30EA765}"/>
    <dgm:cxn modelId="{7D720821-AF47-405F-9B63-EB1B190C4FC3}" srcId="{8E89D61F-EB2B-46CC-BDF4-A2AE8C33D6F8}" destId="{01136FDA-DE9D-4860-B57B-F3A8F3BFDABF}" srcOrd="2" destOrd="0" parTransId="{8B869334-21CB-4663-AD9B-E56B766FF64F}" sibTransId="{8EC9BCB2-8B99-497D-8C1F-193BA45C3A31}"/>
    <dgm:cxn modelId="{A0966691-638A-4477-BA8E-2755CC78C786}" srcId="{8E89D61F-EB2B-46CC-BDF4-A2AE8C33D6F8}" destId="{59EE3925-A4DF-430B-9C7F-BD453BA3CF44}" srcOrd="1" destOrd="0" parTransId="{761E62FD-EE92-4A85-804A-8BAB24B88EBC}" sibTransId="{7DCCB9F8-ABB2-4AF4-833D-D76B04864693}"/>
    <dgm:cxn modelId="{ABD54706-63FE-4AB3-9FAE-5234E9B9790C}" type="presOf" srcId="{4751D802-DCAD-421F-A0B0-D9285A2FCDD2}" destId="{FD11AD5D-D1F5-4DF8-B077-02EF162A903C}" srcOrd="0" destOrd="0" presId="urn:microsoft.com/office/officeart/2005/8/layout/matrix1"/>
    <dgm:cxn modelId="{5C31B77E-913B-470D-AC44-32F8797DF8F0}" srcId="{8E89D61F-EB2B-46CC-BDF4-A2AE8C33D6F8}" destId="{C7357B0A-2E92-44A7-8259-71CC3B40C8A6}" srcOrd="0" destOrd="0" parTransId="{2D524141-F126-42EB-B288-EA559E514D97}" sibTransId="{FB4A9A3C-F18D-4C9D-B15B-B89BE2FC2918}"/>
    <dgm:cxn modelId="{10174802-0830-485F-84ED-C15DFB4423C5}" srcId="{734003F4-8293-48F5-8628-5D6AD58A35DF}" destId="{8F2E61DC-87F8-4569-A68B-211E29FE3F2C}" srcOrd="0" destOrd="0" parTransId="{ADB3E17B-1975-49D9-BA28-1B695342866E}" sibTransId="{EE898C4B-9242-431D-A29C-75E1C0D61FD9}"/>
    <dgm:cxn modelId="{D3DB793E-DC27-4159-B3B9-8D94B8E0F2AD}" srcId="{97C6706E-2350-420F-8FA4-364D3C59EE17}" destId="{BE17558F-4B70-431C-93C0-D1342739A558}" srcOrd="2" destOrd="0" parTransId="{B599A670-3A84-4312-919A-5CA97639C5F4}" sibTransId="{6C986B81-F8A8-4B64-BC07-E65BC4AE0971}"/>
    <dgm:cxn modelId="{0AAA093C-4C95-45B8-9211-6F4541311F12}" type="presOf" srcId="{01136FDA-DE9D-4860-B57B-F3A8F3BFDABF}" destId="{1D89F10C-821B-429A-9469-B879E133DBDE}" srcOrd="0" destOrd="0" presId="urn:microsoft.com/office/officeart/2005/8/layout/matrix1"/>
    <dgm:cxn modelId="{03BA1B23-38E3-45E5-8881-728043CCE056}" type="presParOf" srcId="{349AE158-C7B9-4C8F-99BD-B9A112D3C389}" destId="{C4AC0A50-8ABD-4F73-8C2A-B1D562B29EAC}" srcOrd="0" destOrd="0" presId="urn:microsoft.com/office/officeart/2005/8/layout/matrix1"/>
    <dgm:cxn modelId="{71B29D11-A8FB-4681-ABB2-F4EF0962DCD0}" type="presParOf" srcId="{C4AC0A50-8ABD-4F73-8C2A-B1D562B29EAC}" destId="{92D337E3-B0E9-4863-8413-3FD1CEA49476}" srcOrd="0" destOrd="0" presId="urn:microsoft.com/office/officeart/2005/8/layout/matrix1"/>
    <dgm:cxn modelId="{CAAC5377-8C89-4FDB-9C6B-85FA50B6BCE5}" type="presParOf" srcId="{C4AC0A50-8ABD-4F73-8C2A-B1D562B29EAC}" destId="{F0CB68B4-D4F5-4E09-9462-06E1D9E6E4CC}" srcOrd="1" destOrd="0" presId="urn:microsoft.com/office/officeart/2005/8/layout/matrix1"/>
    <dgm:cxn modelId="{F137BE0E-2129-4D48-AAFB-AF5B2CF975A9}" type="presParOf" srcId="{C4AC0A50-8ABD-4F73-8C2A-B1D562B29EAC}" destId="{5B1065F9-F189-489E-8580-784279FB3C5A}" srcOrd="2" destOrd="0" presId="urn:microsoft.com/office/officeart/2005/8/layout/matrix1"/>
    <dgm:cxn modelId="{BD70B295-DAB7-4166-8A93-036244DA2D52}" type="presParOf" srcId="{C4AC0A50-8ABD-4F73-8C2A-B1D562B29EAC}" destId="{BE03B47C-C3EC-4682-9E1A-3FD63C47164E}" srcOrd="3" destOrd="0" presId="urn:microsoft.com/office/officeart/2005/8/layout/matrix1"/>
    <dgm:cxn modelId="{3AAAD1B4-6B16-4C21-AA86-EFDF40F9DACF}" type="presParOf" srcId="{C4AC0A50-8ABD-4F73-8C2A-B1D562B29EAC}" destId="{1D89F10C-821B-429A-9469-B879E133DBDE}" srcOrd="4" destOrd="0" presId="urn:microsoft.com/office/officeart/2005/8/layout/matrix1"/>
    <dgm:cxn modelId="{8B3C4951-C49C-46DA-9F7A-E50E4C9CF79F}" type="presParOf" srcId="{C4AC0A50-8ABD-4F73-8C2A-B1D562B29EAC}" destId="{D9B03AAF-5558-4746-92D8-5F3E1D444F99}" srcOrd="5" destOrd="0" presId="urn:microsoft.com/office/officeart/2005/8/layout/matrix1"/>
    <dgm:cxn modelId="{05B86E4C-69DA-498D-A8DD-7AC3ECBCE3A4}" type="presParOf" srcId="{C4AC0A50-8ABD-4F73-8C2A-B1D562B29EAC}" destId="{FD11AD5D-D1F5-4DF8-B077-02EF162A903C}" srcOrd="6" destOrd="0" presId="urn:microsoft.com/office/officeart/2005/8/layout/matrix1"/>
    <dgm:cxn modelId="{AC84EEBB-0B8D-447A-AC7D-FF36E60FFD8D}" type="presParOf" srcId="{C4AC0A50-8ABD-4F73-8C2A-B1D562B29EAC}" destId="{F53CA0FC-BC94-4598-BF5A-63E34F891EF7}" srcOrd="7" destOrd="0" presId="urn:microsoft.com/office/officeart/2005/8/layout/matrix1"/>
    <dgm:cxn modelId="{FB830BB6-64DD-4D09-827E-ADD06A84737B}" type="presParOf" srcId="{349AE158-C7B9-4C8F-99BD-B9A112D3C389}" destId="{79DEFFD8-1E1C-4397-822E-B38FA46DA01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337E3-B0E9-4863-8413-3FD1CEA49476}">
      <dsp:nvSpPr>
        <dsp:cNvPr id="0" name=""/>
        <dsp:cNvSpPr/>
      </dsp:nvSpPr>
      <dsp:spPr>
        <a:xfrm rot="16200000">
          <a:off x="698274" y="-698274"/>
          <a:ext cx="2494337" cy="3890886"/>
        </a:xfrm>
        <a:prstGeom prst="round1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1 блок «</a:t>
          </a:r>
          <a:r>
            <a:rPr lang="ru-RU" sz="1400" b="1" kern="1200" dirty="0">
              <a:solidFill>
                <a:schemeClr val="tx1"/>
              </a:solidFill>
            </a:rPr>
            <a:t>Совершенствование правовой компетентности слушателей курсов повышения квалификации</a:t>
          </a:r>
          <a:r>
            <a:rPr lang="ru-RU" sz="1400" kern="1200" dirty="0">
              <a:solidFill>
                <a:schemeClr val="tx1"/>
              </a:solidFill>
            </a:rPr>
            <a:t>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Положительный сдвиг – 56 групп (78,9%)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Нулевой сдвиг – 15 групп (21,1 %)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Отрицательный сдвиг – нет   </a:t>
          </a:r>
        </a:p>
      </dsp:txBody>
      <dsp:txXfrm rot="5400000">
        <a:off x="-1" y="1"/>
        <a:ext cx="3890886" cy="1870752"/>
      </dsp:txXfrm>
    </dsp:sp>
    <dsp:sp modelId="{5B1065F9-F189-489E-8580-784279FB3C5A}">
      <dsp:nvSpPr>
        <dsp:cNvPr id="0" name=""/>
        <dsp:cNvSpPr/>
      </dsp:nvSpPr>
      <dsp:spPr>
        <a:xfrm>
          <a:off x="3890886" y="0"/>
          <a:ext cx="3890886" cy="2494337"/>
        </a:xfrm>
        <a:prstGeom prst="round1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2 блок «</a:t>
          </a:r>
          <a:r>
            <a:rPr lang="ru-RU" sz="1400" b="1" kern="1200" dirty="0">
              <a:solidFill>
                <a:schemeClr val="tx1"/>
              </a:solidFill>
            </a:rPr>
            <a:t>Совершенствование психолого-педагогической компетентности слушателей курсов повышения квалификации</a:t>
          </a:r>
          <a:r>
            <a:rPr lang="ru-RU" sz="1400" kern="1200" dirty="0">
              <a:solidFill>
                <a:schemeClr val="tx1"/>
              </a:solidFill>
            </a:rPr>
            <a:t>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Положительный сдвиг – 60 групп (84,5%)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Нулевой сдвиг – 11 групп (15,5 %)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Отрицательный сдвиг – нет   </a:t>
          </a:r>
        </a:p>
      </dsp:txBody>
      <dsp:txXfrm>
        <a:off x="3890886" y="0"/>
        <a:ext cx="3890886" cy="1870752"/>
      </dsp:txXfrm>
    </dsp:sp>
    <dsp:sp modelId="{1D89F10C-821B-429A-9469-B879E133DBDE}">
      <dsp:nvSpPr>
        <dsp:cNvPr id="0" name=""/>
        <dsp:cNvSpPr/>
      </dsp:nvSpPr>
      <dsp:spPr>
        <a:xfrm rot="10800000">
          <a:off x="0" y="2494337"/>
          <a:ext cx="3890886" cy="2494337"/>
        </a:xfrm>
        <a:prstGeom prst="round1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4 блок «</a:t>
          </a:r>
          <a:r>
            <a:rPr lang="ru-RU" sz="1400" b="1" kern="1200" dirty="0">
              <a:solidFill>
                <a:schemeClr val="tx1"/>
              </a:solidFill>
            </a:rPr>
            <a:t>Профессиональное самоопределение через обобщение и представление собственного опыта педагогической деятельности</a:t>
          </a:r>
          <a:r>
            <a:rPr lang="ru-RU" sz="1400" kern="1200" dirty="0">
              <a:solidFill>
                <a:schemeClr val="tx1"/>
              </a:solidFill>
            </a:rPr>
            <a:t>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Положительный сдвиг – 60 групп (84,5%)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Нулевой сдвиг – 11 групп (15,5 %)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Отрицательный сдвиг – нет </a:t>
          </a:r>
        </a:p>
      </dsp:txBody>
      <dsp:txXfrm rot="10800000">
        <a:off x="0" y="3117921"/>
        <a:ext cx="3890886" cy="1870752"/>
      </dsp:txXfrm>
    </dsp:sp>
    <dsp:sp modelId="{FD11AD5D-D1F5-4DF8-B077-02EF162A903C}">
      <dsp:nvSpPr>
        <dsp:cNvPr id="0" name=""/>
        <dsp:cNvSpPr/>
      </dsp:nvSpPr>
      <dsp:spPr>
        <a:xfrm rot="5400000">
          <a:off x="4589160" y="1796062"/>
          <a:ext cx="2494337" cy="3890886"/>
        </a:xfrm>
        <a:prstGeom prst="round1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3 блок «</a:t>
          </a:r>
          <a:r>
            <a:rPr lang="ru-RU" sz="1400" b="1" kern="1200" dirty="0">
              <a:solidFill>
                <a:schemeClr val="tx1"/>
              </a:solidFill>
            </a:rPr>
            <a:t>Совершенствование методической компетентности слушателей курсов повышения квалификации</a:t>
          </a:r>
          <a:r>
            <a:rPr lang="ru-RU" sz="1400" kern="1200" dirty="0">
              <a:solidFill>
                <a:schemeClr val="tx1"/>
              </a:solidFill>
            </a:rPr>
            <a:t>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Положительный сдвиг – 53 групп (74,6%)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Нулевой сдвиг – 18 групп (25,4 %)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Отрицательный сдвиг – нет   </a:t>
          </a:r>
        </a:p>
      </dsp:txBody>
      <dsp:txXfrm rot="-5400000">
        <a:off x="3890885" y="3117921"/>
        <a:ext cx="3890886" cy="1870752"/>
      </dsp:txXfrm>
    </dsp:sp>
    <dsp:sp modelId="{79DEFFD8-1E1C-4397-822E-B38FA46DA019}">
      <dsp:nvSpPr>
        <dsp:cNvPr id="0" name=""/>
        <dsp:cNvSpPr/>
      </dsp:nvSpPr>
      <dsp:spPr>
        <a:xfrm>
          <a:off x="2479042" y="1986408"/>
          <a:ext cx="2823686" cy="1015856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71 группа ППК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/>
            <a:t>1925 слушателей</a:t>
          </a:r>
        </a:p>
      </dsp:txBody>
      <dsp:txXfrm>
        <a:off x="2528632" y="2035998"/>
        <a:ext cx="2724506" cy="9166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337E3-B0E9-4863-8413-3FD1CEA49476}">
      <dsp:nvSpPr>
        <dsp:cNvPr id="0" name=""/>
        <dsp:cNvSpPr/>
      </dsp:nvSpPr>
      <dsp:spPr>
        <a:xfrm rot="16200000">
          <a:off x="752904" y="-752904"/>
          <a:ext cx="2637078" cy="4142888"/>
        </a:xfrm>
        <a:prstGeom prst="round1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Целевой компонент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 (цели учебных занятий определены в соответствии с формируемыми профессиональными компетенциями, при целеполагании учитывались особенности и состав группы)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96,2% высокий уровень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3,6% выше среднего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0,2% средний</a:t>
          </a:r>
        </a:p>
      </dsp:txBody>
      <dsp:txXfrm rot="5400000">
        <a:off x="-1" y="1"/>
        <a:ext cx="4142888" cy="1977808"/>
      </dsp:txXfrm>
    </dsp:sp>
    <dsp:sp modelId="{5B1065F9-F189-489E-8580-784279FB3C5A}">
      <dsp:nvSpPr>
        <dsp:cNvPr id="0" name=""/>
        <dsp:cNvSpPr/>
      </dsp:nvSpPr>
      <dsp:spPr>
        <a:xfrm>
          <a:off x="4142888" y="0"/>
          <a:ext cx="4142888" cy="2637078"/>
        </a:xfrm>
        <a:prstGeom prst="round1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Содержательный компонент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 (содержание учебных занятий изложено понятно, в доступной форме, соответствовало целям, соблюдалось оптимальное соотношение между теорией и практикой. Учебный материал подобран на оптимальном уровне сложности)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95,5% высокий уровень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4,2% выше среднего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0,3% средний</a:t>
          </a:r>
        </a:p>
      </dsp:txBody>
      <dsp:txXfrm>
        <a:off x="4142888" y="0"/>
        <a:ext cx="4142888" cy="1977808"/>
      </dsp:txXfrm>
    </dsp:sp>
    <dsp:sp modelId="{1D89F10C-821B-429A-9469-B879E133DBDE}">
      <dsp:nvSpPr>
        <dsp:cNvPr id="0" name=""/>
        <dsp:cNvSpPr/>
      </dsp:nvSpPr>
      <dsp:spPr>
        <a:xfrm rot="10800000">
          <a:off x="0" y="2637078"/>
          <a:ext cx="4142888" cy="2637078"/>
        </a:xfrm>
        <a:prstGeom prst="round1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Процессуальный компонент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(методы и средства обучения применялись обосновано, на занятиях использовались качественные ресурсы, обеспечен максимальный уровень эмоциональной комфортности)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95,4% высокий уровень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4,1% выше среднего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0,5% средний</a:t>
          </a:r>
        </a:p>
      </dsp:txBody>
      <dsp:txXfrm rot="10800000">
        <a:off x="0" y="3296348"/>
        <a:ext cx="4142888" cy="1977808"/>
      </dsp:txXfrm>
    </dsp:sp>
    <dsp:sp modelId="{FD11AD5D-D1F5-4DF8-B077-02EF162A903C}">
      <dsp:nvSpPr>
        <dsp:cNvPr id="0" name=""/>
        <dsp:cNvSpPr/>
      </dsp:nvSpPr>
      <dsp:spPr>
        <a:xfrm rot="5400000">
          <a:off x="4895793" y="1884173"/>
          <a:ext cx="2637078" cy="4142888"/>
        </a:xfrm>
        <a:prstGeom prst="round1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Результативный компонент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(эффективность и практический характер учебных занятий)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95,6% высокий уровень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4% выше среднего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/>
              </a:solidFill>
            </a:rPr>
            <a:t>0,4% средний</a:t>
          </a:r>
        </a:p>
      </dsp:txBody>
      <dsp:txXfrm rot="-5400000">
        <a:off x="4142888" y="3296348"/>
        <a:ext cx="4142888" cy="1977808"/>
      </dsp:txXfrm>
    </dsp:sp>
    <dsp:sp modelId="{79DEFFD8-1E1C-4397-822E-B38FA46DA019}">
      <dsp:nvSpPr>
        <dsp:cNvPr id="0" name=""/>
        <dsp:cNvSpPr/>
      </dsp:nvSpPr>
      <dsp:spPr>
        <a:xfrm>
          <a:off x="2835790" y="1744368"/>
          <a:ext cx="2633087" cy="1560161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71 группа ППК,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6 групп ППП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2075 слушателей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96% высокий уровень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3,7 % выше среднего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/>
              </a:solidFill>
            </a:rPr>
            <a:t>0,3 % средний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2911951" y="1820529"/>
        <a:ext cx="2480765" cy="1407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4.1/+4.1._&#1087;&#1088;&#1080;&#1083;&#1086;&#1078;&#1077;&#1085;&#1080;&#1077;%202.docx" TargetMode="External"/><Relationship Id="rId2" Type="http://schemas.openxmlformats.org/officeDocument/2006/relationships/hyperlink" Target="4.1/+4.1._&#1087;&#1088;&#1080;&#1083;&#1086;&#1078;&#1077;&#1085;&#1080;&#1077;%201.docx" TargetMode="External"/><Relationship Id="rId1" Type="http://schemas.openxmlformats.org/officeDocument/2006/relationships/slideLayout" Target="../slideLayouts/slideLayout19.xml"/><Relationship Id="rId5" Type="http://schemas.openxmlformats.org/officeDocument/2006/relationships/hyperlink" Target="4.1/+4.1_&#1087;&#1088;&#1080;&#1083;&#1086;&#1078;&#1077;&#1085;&#1080;&#1077;%204.docx" TargetMode="External"/><Relationship Id="rId4" Type="http://schemas.openxmlformats.org/officeDocument/2006/relationships/hyperlink" Target="4.1/+4.1._&#1087;&#1088;&#1080;&#1083;&#1086;&#1078;&#1077;&#1085;&#1080;&#1077;%203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4.1/4.1_&#1087;&#1088;&#1080;&#1083;&#1086;&#1078;&#1077;&#1085;&#1080;&#1077;%205.xlsx" TargetMode="Externa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О промежуточных результатах мероприятий внутренней системы оценки качества образования ГБУ ДПО «ЧИРО» и вкладе структурных подразделений в достижение индикативных показателей программы развития ГБУ ДПО «ЧИРО» в 2024 году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22493" y="4431771"/>
            <a:ext cx="7954640" cy="1655762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600" dirty="0">
              <a:latin typeface="+mj-lt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sz="1600" dirty="0">
              <a:latin typeface="+mj-lt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latin typeface="+mj-lt"/>
              </a:rPr>
              <a:t>Первый проректор Баранова Ю.Ю.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latin typeface="+mj-lt"/>
              </a:rPr>
              <a:t>Проректор по учебной работе Ильясова О.А.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latin typeface="+mj-lt"/>
              </a:rPr>
              <a:t>Начальник ЦНППМП Солодкова Е.А.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latin typeface="+mj-lt"/>
              </a:rPr>
              <a:t>Начальник </a:t>
            </a:r>
            <a:r>
              <a:rPr lang="ru-RU" sz="1600" dirty="0" smtClean="0">
                <a:latin typeface="+mj-lt"/>
              </a:rPr>
              <a:t>ОМИАБД Бенко Е.В.</a:t>
            </a:r>
            <a:endParaRPr lang="ru-R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A8735AF-12E6-41F7-987B-155401CA0961}"/>
              </a:ext>
            </a:extLst>
          </p:cNvPr>
          <p:cNvSpPr/>
          <p:nvPr/>
        </p:nvSpPr>
        <p:spPr>
          <a:xfrm>
            <a:off x="692458" y="598789"/>
            <a:ext cx="101294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Решение Ученого совета 2.1 от 20.03.2024 г. (приказ ГБУ ДПО «ЧИРО» от 20.03.2024 г. № 374-ОД)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6FD6D63-1B46-4AFB-9394-2105627C4B50}"/>
              </a:ext>
            </a:extLst>
          </p:cNvPr>
          <p:cNvSpPr/>
          <p:nvPr/>
        </p:nvSpPr>
        <p:spPr>
          <a:xfrm>
            <a:off x="798991" y="1767006"/>
            <a:ext cx="104223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Положение о внутренней системе оценки качества образования ГБУ ДПО «ЧИРО» (приложение 1);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Методика входной и итоговой диагностик для изучения динамики профессиональных компетенций слушателей, осваивающих дополнительные профессиональные программы ГБУ ДПО «ЧИРО» (приложение 2);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Методика мониторингового исследования контрольно-оценочной деятельности по определению уровня проведения учебных занятий специалистами ГБУ ДПО «ЧИРО» (приложение 3);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Методика мониторингового исследования по определению степени удовлетворенности слушателей различными сторонами образовательного процесса ГБУ ДПО «ЧИРО» (приложение 4).</a:t>
            </a:r>
          </a:p>
        </p:txBody>
      </p:sp>
    </p:spTree>
    <p:extLst>
      <p:ext uri="{BB962C8B-B14F-4D97-AF65-F5344CB8AC3E}">
        <p14:creationId xmlns:p14="http://schemas.microsoft.com/office/powerpoint/2010/main" val="1614972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A8735AF-12E6-41F7-987B-155401CA0961}"/>
              </a:ext>
            </a:extLst>
          </p:cNvPr>
          <p:cNvSpPr/>
          <p:nvPr/>
        </p:nvSpPr>
        <p:spPr>
          <a:xfrm>
            <a:off x="426089" y="358946"/>
            <a:ext cx="101294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Представлены  отчетные  материалы</a:t>
            </a:r>
            <a:endParaRPr lang="ru-RU" sz="2800" b="1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6FD6D63-1B46-4AFB-9394-2105627C4B50}"/>
              </a:ext>
            </a:extLst>
          </p:cNvPr>
          <p:cNvSpPr/>
          <p:nvPr/>
        </p:nvSpPr>
        <p:spPr>
          <a:xfrm>
            <a:off x="426089" y="1002507"/>
            <a:ext cx="11098060" cy="6079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/>
              <a:t>Отчет по результатам проведения входной и итоговой </a:t>
            </a:r>
            <a:r>
              <a:rPr lang="ru-RU" sz="2400" dirty="0" smtClean="0"/>
              <a:t>диагностик во </a:t>
            </a:r>
            <a:r>
              <a:rPr lang="ru-RU" sz="2400" dirty="0"/>
              <a:t>втором квартале 2024 года </a:t>
            </a:r>
            <a:r>
              <a:rPr lang="ru-RU" sz="2400" dirty="0">
                <a:hlinkClick r:id="rId2" action="ppaction://hlinkfile"/>
              </a:rPr>
              <a:t>(приложение 1</a:t>
            </a:r>
            <a:r>
              <a:rPr lang="ru-RU" sz="2400" dirty="0" smtClean="0">
                <a:hlinkClick r:id="rId2" action="ppaction://hlinkfile"/>
              </a:rPr>
              <a:t>)</a:t>
            </a:r>
            <a:endParaRPr lang="ru-RU" sz="2400" dirty="0"/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/>
              <a:t>Отчёт по результатам контрольно-оценочной деятельности по определению уровня проведения учебных занятий специалистами ГБУ ДПО ЧИРО во втором квартале 2024 года </a:t>
            </a:r>
            <a:r>
              <a:rPr lang="ru-RU" sz="2400" dirty="0" smtClean="0">
                <a:hlinkClick r:id="rId3" action="ppaction://hlinkfile"/>
              </a:rPr>
              <a:t>(</a:t>
            </a:r>
            <a:r>
              <a:rPr lang="ru-RU" sz="2400" dirty="0">
                <a:hlinkClick r:id="rId3" action="ppaction://hlinkfile"/>
              </a:rPr>
              <a:t>приложение 2</a:t>
            </a:r>
            <a:r>
              <a:rPr lang="ru-RU" sz="2400" dirty="0" smtClean="0">
                <a:hlinkClick r:id="rId3" action="ppaction://hlinkfile"/>
              </a:rPr>
              <a:t>)</a:t>
            </a:r>
            <a:endParaRPr lang="ru-RU" sz="2400" dirty="0"/>
          </a:p>
          <a:p>
            <a:pPr algn="just"/>
            <a:r>
              <a:rPr lang="ru-RU" sz="2400" dirty="0" smtClean="0"/>
              <a:t>   </a:t>
            </a:r>
            <a:endParaRPr lang="ru-RU" sz="2400" dirty="0"/>
          </a:p>
          <a:p>
            <a:r>
              <a:rPr lang="ru-RU" sz="2400" dirty="0"/>
              <a:t>Отчет по результатам мониторингового исследования по определению </a:t>
            </a:r>
            <a:r>
              <a:rPr lang="ru-RU" sz="2400" dirty="0" smtClean="0"/>
              <a:t>степени удовлетворенности </a:t>
            </a:r>
            <a:r>
              <a:rPr lang="ru-RU" sz="2400" dirty="0"/>
              <a:t>слушателей различными сторонами образовательного процесса ГБУ ДПО ЧИРО во втором квартале 2024 </a:t>
            </a:r>
            <a:r>
              <a:rPr lang="ru-RU" sz="2400" dirty="0" smtClean="0"/>
              <a:t>года </a:t>
            </a:r>
            <a:r>
              <a:rPr lang="ru-RU" sz="2400" dirty="0" smtClean="0">
                <a:hlinkClick r:id="rId4" action="ppaction://hlinkfile"/>
              </a:rPr>
              <a:t>(</a:t>
            </a:r>
            <a:r>
              <a:rPr lang="ru-RU" sz="2400" dirty="0">
                <a:hlinkClick r:id="rId4" action="ppaction://hlinkfile"/>
              </a:rPr>
              <a:t>приложение 3</a:t>
            </a:r>
            <a:r>
              <a:rPr lang="ru-RU" sz="2400" dirty="0" smtClean="0">
                <a:hlinkClick r:id="rId4" action="ppaction://hlinkfile"/>
              </a:rPr>
              <a:t>)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/>
              <a:t>Результаты вклада структурных подразделений в достижение индикативных </a:t>
            </a:r>
            <a:r>
              <a:rPr lang="ru-RU" sz="2400" dirty="0" smtClean="0"/>
              <a:t>показателей в достижение </a:t>
            </a:r>
            <a:r>
              <a:rPr lang="ru-RU" sz="2400" dirty="0"/>
              <a:t>индикативных показателей Программы развития ГБУ ДПО «ЧИРО» в I </a:t>
            </a:r>
            <a:r>
              <a:rPr lang="ru-RU" sz="2400" dirty="0" smtClean="0"/>
              <a:t>   полугодии </a:t>
            </a:r>
            <a:r>
              <a:rPr lang="ru-RU" sz="2400" dirty="0"/>
              <a:t>2024 </a:t>
            </a:r>
            <a:r>
              <a:rPr lang="ru-RU" sz="2400" dirty="0" smtClean="0"/>
              <a:t>года </a:t>
            </a:r>
            <a:r>
              <a:rPr lang="ru-RU" sz="2400" dirty="0" smtClean="0">
                <a:hlinkClick r:id="rId5" action="ppaction://hlinkfile"/>
              </a:rPr>
              <a:t>(</a:t>
            </a:r>
            <a:r>
              <a:rPr lang="ru-RU" sz="2400" dirty="0">
                <a:hlinkClick r:id="rId5" action="ppaction://hlinkfile"/>
              </a:rPr>
              <a:t>приложение 4</a:t>
            </a:r>
            <a:r>
              <a:rPr lang="ru-RU" sz="2400" dirty="0" smtClean="0">
                <a:hlinkClick r:id="rId5" action="ppaction://hlinkfile"/>
              </a:rPr>
              <a:t>)</a:t>
            </a:r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21017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A45B8E4-CE81-438A-B6F6-20F4CD03B10C}"/>
              </a:ext>
            </a:extLst>
          </p:cNvPr>
          <p:cNvSpPr/>
          <p:nvPr/>
        </p:nvSpPr>
        <p:spPr>
          <a:xfrm>
            <a:off x="423848" y="153165"/>
            <a:ext cx="81201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Входная и итоговая диагностика для изучения динамики профессиональных компетенций слушателей, осваивающих дополнительные профессиональные программы ГБУ ДПО «ЧИРО» 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EF77C83C-803D-4042-AF45-D494996D7C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2665599"/>
              </p:ext>
            </p:extLst>
          </p:nvPr>
        </p:nvGraphicFramePr>
        <p:xfrm>
          <a:off x="1898091" y="1371387"/>
          <a:ext cx="7781772" cy="4988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0029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A45B8E4-CE81-438A-B6F6-20F4CD03B10C}"/>
              </a:ext>
            </a:extLst>
          </p:cNvPr>
          <p:cNvSpPr/>
          <p:nvPr/>
        </p:nvSpPr>
        <p:spPr>
          <a:xfrm>
            <a:off x="423848" y="258096"/>
            <a:ext cx="81201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Исследование контрольно-оценочной деятельности по определению уровня проведения учебных занятий специалистами ГБУ ДПО «ЧИРО» 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EF77C83C-803D-4042-AF45-D494996D7C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80679"/>
              </p:ext>
            </p:extLst>
          </p:nvPr>
        </p:nvGraphicFramePr>
        <p:xfrm>
          <a:off x="1693888" y="1220815"/>
          <a:ext cx="8285777" cy="5274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188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A45B8E4-CE81-438A-B6F6-20F4CD03B10C}"/>
              </a:ext>
            </a:extLst>
          </p:cNvPr>
          <p:cNvSpPr/>
          <p:nvPr/>
        </p:nvSpPr>
        <p:spPr>
          <a:xfrm>
            <a:off x="828583" y="422988"/>
            <a:ext cx="84929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Исследование по определению степени удовлетворенности слушателей различными сторонами образовательного процесса ГБУ ДПО «ЧИРО» 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3600754"/>
              </p:ext>
            </p:extLst>
          </p:nvPr>
        </p:nvGraphicFramePr>
        <p:xfrm>
          <a:off x="395737" y="1255594"/>
          <a:ext cx="11419893" cy="5051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2540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504900"/>
              </p:ext>
            </p:extLst>
          </p:nvPr>
        </p:nvGraphicFramePr>
        <p:xfrm>
          <a:off x="307298" y="795675"/>
          <a:ext cx="10935325" cy="5771206"/>
        </p:xfrm>
        <a:graphic>
          <a:graphicData uri="http://schemas.openxmlformats.org/drawingml/2006/table">
            <a:tbl>
              <a:tblPr firstRow="1" firstCol="1" bandRow="1"/>
              <a:tblGrid>
                <a:gridCol w="420703">
                  <a:extLst>
                    <a:ext uri="{9D8B030D-6E8A-4147-A177-3AD203B41FA5}">
                      <a16:colId xmlns:a16="http://schemas.microsoft.com/office/drawing/2014/main" val="204520735"/>
                    </a:ext>
                  </a:extLst>
                </a:gridCol>
                <a:gridCol w="8117426">
                  <a:extLst>
                    <a:ext uri="{9D8B030D-6E8A-4147-A177-3AD203B41FA5}">
                      <a16:colId xmlns:a16="http://schemas.microsoft.com/office/drawing/2014/main" val="2053239554"/>
                    </a:ext>
                  </a:extLst>
                </a:gridCol>
                <a:gridCol w="1070478">
                  <a:extLst>
                    <a:ext uri="{9D8B030D-6E8A-4147-A177-3AD203B41FA5}">
                      <a16:colId xmlns:a16="http://schemas.microsoft.com/office/drawing/2014/main" val="2503307088"/>
                    </a:ext>
                  </a:extLst>
                </a:gridCol>
                <a:gridCol w="1326718">
                  <a:extLst>
                    <a:ext uri="{9D8B030D-6E8A-4147-A177-3AD203B41FA5}">
                      <a16:colId xmlns:a16="http://schemas.microsoft.com/office/drawing/2014/main" val="3578379992"/>
                    </a:ext>
                  </a:extLst>
                </a:gridCol>
              </a:tblGrid>
              <a:tr h="2509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№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Наименование структурного подразделения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Уровень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35182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Центр научно-исследовательской работы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354568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Управление сопровождения оценочных процедур и мониторинговых исследований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872418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Центр непрерывного повышения профессионального мастерства педагогических работников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65587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Управление ведомственных информационных систем и цифровой трансформации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96%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198374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Отдел обеспечения информационной безопасности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Критический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937516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Региональный центр внедрения цифровых технологий в образовании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93%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503542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Центр научно-методического и организационно-технологического сопровождения олимпиад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79%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243717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Центр оценки и развития профессионального мастерства и квалификаций кадров системы образования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996296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Управление воспитания и дополнительного образования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73%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286682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Центр методического сопровождения муниципальных систем образования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63%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088955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Управление дополнительного профессионального образования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101507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управления, экономики и права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96%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838170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начального образования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75%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888085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филологического образования и родных языков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60%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333635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иностранных языков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74%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3140919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педагогики и психологии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073902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инклюзивного образования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Критический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530594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естественно-математических дисциплин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96%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884312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социально-гуманитарного и этнокультурного образования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98%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38354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развития дошкольного образования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673176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Кафедра воспитания и дополнительного образования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Достаточный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327014"/>
                  </a:ext>
                </a:extLst>
              </a:tr>
              <a:tr h="250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ГБУ ДПО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«ЧИРО»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90%</a:t>
                      </a:r>
                      <a:endParaRPr lang="ru-RU" sz="110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Оптимальный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470" marR="634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07824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02367" y="149344"/>
            <a:ext cx="10815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Результаты вклада структурных подразделений в достижение индикативных показателей </a:t>
            </a:r>
          </a:p>
          <a:p>
            <a:r>
              <a:rPr lang="ru-RU" b="1" dirty="0"/>
              <a:t>в достижение индикативных показателей Программы развития ГБУ ДПО «ЧИРО» в I полугодии 2024 года</a:t>
            </a:r>
          </a:p>
        </p:txBody>
      </p:sp>
    </p:spTree>
    <p:extLst>
      <p:ext uri="{BB962C8B-B14F-4D97-AF65-F5344CB8AC3E}">
        <p14:creationId xmlns:p14="http://schemas.microsoft.com/office/powerpoint/2010/main" val="2810833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592994"/>
              </p:ext>
            </p:extLst>
          </p:nvPr>
        </p:nvGraphicFramePr>
        <p:xfrm>
          <a:off x="282351" y="905629"/>
          <a:ext cx="11095183" cy="5405185"/>
        </p:xfrm>
        <a:graphic>
          <a:graphicData uri="http://schemas.openxmlformats.org/drawingml/2006/table">
            <a:tbl>
              <a:tblPr firstRow="1" firstCol="1" bandRow="1"/>
              <a:tblGrid>
                <a:gridCol w="476355">
                  <a:extLst>
                    <a:ext uri="{9D8B030D-6E8A-4147-A177-3AD203B41FA5}">
                      <a16:colId xmlns:a16="http://schemas.microsoft.com/office/drawing/2014/main" val="3057000058"/>
                    </a:ext>
                  </a:extLst>
                </a:gridCol>
                <a:gridCol w="9824350">
                  <a:extLst>
                    <a:ext uri="{9D8B030D-6E8A-4147-A177-3AD203B41FA5}">
                      <a16:colId xmlns:a16="http://schemas.microsoft.com/office/drawing/2014/main" val="3981468239"/>
                    </a:ext>
                  </a:extLst>
                </a:gridCol>
                <a:gridCol w="794478">
                  <a:extLst>
                    <a:ext uri="{9D8B030D-6E8A-4147-A177-3AD203B41FA5}">
                      <a16:colId xmlns:a16="http://schemas.microsoft.com/office/drawing/2014/main" val="419444669"/>
                    </a:ext>
                  </a:extLst>
                </a:gridCol>
              </a:tblGrid>
              <a:tr h="1533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№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Наименование индикативных показателей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ЧИРО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4409923"/>
                  </a:ext>
                </a:extLst>
              </a:tr>
              <a:tr h="7952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Доля специалистов ГБУ ДПО ЧИРО, представивших и/или формализовавших собственный профессиональный опыт в рамках мероприятий внутриорганизационного повышения квалификации, % (от общего числа специалистов, задействованных в формальном и неформальном профессиональном развитии педагогических работников)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29%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741967"/>
                  </a:ext>
                </a:extLst>
              </a:tr>
              <a:tr h="474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Доля специалистов ГБУ ДПО ЧИРО, участвующих в рабочих группах по обеспечению решения задач ГБУ ДПО ЧИРО на оптимальном уровне результативности, % (от общего числа участников рабочих групп)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87%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107282"/>
                  </a:ext>
                </a:extLst>
              </a:tr>
              <a:tr h="634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Доля специалистов ГБУ ДПО ЧИРО, показавших результативность (статья, выступление) участия в научных и образовательных мероприятиях регионального, федерального уровня, % (от общего числа специалистов ГБУ ДПО ЧИРО)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61%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9510932"/>
                  </a:ext>
                </a:extLst>
              </a:tr>
              <a:tr h="474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Динамика количества дополнительных профессиональных программ, разработанных на основе адресных (целевых) запросов, выявленных профессиональных дефицитов слушателей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38%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7612202"/>
                  </a:ext>
                </a:extLst>
              </a:tr>
              <a:tr h="7952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Динамика количества образовательных организаций – опорных площадок ГБУ ДПО ЧИРО, на базе которых реализуются программы стажировки в рамках дополнительных профессиональных программ и проводятся образовательные события регионального, межрегионального и всероссийского уровней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38%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7140408"/>
                  </a:ext>
                </a:extLst>
              </a:tr>
              <a:tr h="4743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Доля образовательных событий регионального, межрегионального, всероссийского уровней, проведенных с привлечением менторов, % от общего количества запланированных мероприятий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37%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6879100"/>
                  </a:ext>
                </a:extLst>
              </a:tr>
              <a:tr h="634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Доля учащихся, которым предоставлена возможность использования для образовательного процесса информационно-образовательных ресурсов, сопровождаемых ГБУ ДПО ЧИРО, % от общего числа учащихся общеобразовательных организаций Челябинской области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17%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179136"/>
                  </a:ext>
                </a:extLst>
              </a:tr>
              <a:tr h="634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Динамика количества руководящих работников образовательных организаций, представивших опыт использования данных ведомственных информационных систем в управлении качеством образования, количество человек</a:t>
                      </a:r>
                      <a:endParaRPr lang="ru-RU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23%</a:t>
                      </a:r>
                      <a:endParaRPr lang="ru-RU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589" marR="205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908087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82351" y="154367"/>
            <a:ext cx="10795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a typeface="Calibri" panose="020F0502020204030204" pitchFamily="34" charset="0"/>
                <a:hlinkClick r:id="rId2" action="ppaction://hlinkfile"/>
              </a:rPr>
              <a:t>Информационно-статистическая справка </a:t>
            </a:r>
            <a:r>
              <a:rPr lang="ru-RU" dirty="0">
                <a:ea typeface="Calibri" panose="020F0502020204030204" pitchFamily="34" charset="0"/>
                <a:hlinkClick r:id="rId2" action="ppaction://hlinkfile"/>
              </a:rPr>
              <a:t>о достижении индикативных показателей Программы развития ГБУ ДПО «ЧИРО» в I полугодии 2024 года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31515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</TotalTime>
  <Words>1108</Words>
  <Application>Microsoft Office PowerPoint</Application>
  <PresentationFormat>Широкоэкранный</PresentationFormat>
  <Paragraphs>206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Book Antiqua</vt:lpstr>
      <vt:lpstr>Calibri</vt:lpstr>
      <vt:lpstr>Calibri Light</vt:lpstr>
      <vt:lpstr>Constantia</vt:lpstr>
      <vt:lpstr>Jost</vt:lpstr>
      <vt:lpstr>Times New Roman</vt:lpstr>
      <vt:lpstr>Тема Office</vt:lpstr>
      <vt:lpstr>Специальное оформление</vt:lpstr>
      <vt:lpstr>1_Специальное оформление</vt:lpstr>
      <vt:lpstr>О промежуточных результатах мероприятий внутренней системы оценки качества образования ГБУ ДПО «ЧИРО» и вкладе структурных подразделений в достижение индикативных показателей программы развития ГБУ ДПО «ЧИРО» в 2024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Скочилова Елена Юрьевна</cp:lastModifiedBy>
  <cp:revision>87</cp:revision>
  <dcterms:created xsi:type="dcterms:W3CDTF">2022-11-08T05:17:39Z</dcterms:created>
  <dcterms:modified xsi:type="dcterms:W3CDTF">2024-05-28T09:36:12Z</dcterms:modified>
</cp:coreProperties>
</file>