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10"/>
  </p:notesMasterIdLst>
  <p:sldIdLst>
    <p:sldId id="266" r:id="rId4"/>
    <p:sldId id="283" r:id="rId5"/>
    <p:sldId id="284" r:id="rId6"/>
    <p:sldId id="281" r:id="rId7"/>
    <p:sldId id="285" r:id="rId8"/>
    <p:sldId id="26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4796"/>
    <a:srgbClr val="E31E24"/>
    <a:srgbClr val="0E3CB0"/>
    <a:srgbClr val="3698CA"/>
    <a:srgbClr val="F2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714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'[Диаграмма в Microsoft Word]Лист2'!$D$1</c:f>
              <c:strCache>
                <c:ptCount val="1"/>
                <c:pt idx="0">
                  <c:v>в полном объеме 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'[Диаграмма в Microsoft Word]Лист2'!$C$2:$C$5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2024</c:v>
                </c:pt>
              </c:numCache>
            </c:numRef>
          </c:cat>
          <c:val>
            <c:numRef>
              <c:f>'[Диаграмма в Microsoft Word]Лист2'!$D$2:$D$5</c:f>
              <c:numCache>
                <c:formatCode>General</c:formatCode>
                <c:ptCount val="4"/>
                <c:pt idx="0">
                  <c:v>60</c:v>
                </c:pt>
                <c:pt idx="1">
                  <c:v>92</c:v>
                </c:pt>
                <c:pt idx="2">
                  <c:v>78</c:v>
                </c:pt>
                <c:pt idx="3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60-45CC-9F3C-9438186004E1}"/>
            </c:ext>
          </c:extLst>
        </c:ser>
        <c:ser>
          <c:idx val="1"/>
          <c:order val="1"/>
          <c:tx>
            <c:strRef>
              <c:f>'[Диаграмма в Microsoft Word]Лист2'!$E$1</c:f>
              <c:strCache>
                <c:ptCount val="1"/>
                <c:pt idx="0">
                  <c:v>не в полном объеме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'[Диаграмма в Microsoft Word]Лист2'!$C$2:$C$5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2024</c:v>
                </c:pt>
              </c:numCache>
            </c:numRef>
          </c:cat>
          <c:val>
            <c:numRef>
              <c:f>'[Диаграмма в Microsoft Word]Лист2'!$E$2:$E$5</c:f>
              <c:numCache>
                <c:formatCode>General</c:formatCode>
                <c:ptCount val="4"/>
                <c:pt idx="0">
                  <c:v>17</c:v>
                </c:pt>
                <c:pt idx="1">
                  <c:v>2</c:v>
                </c:pt>
                <c:pt idx="2">
                  <c:v>13</c:v>
                </c:pt>
                <c:pt idx="3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560-45CC-9F3C-9438186004E1}"/>
            </c:ext>
          </c:extLst>
        </c:ser>
        <c:ser>
          <c:idx val="2"/>
          <c:order val="2"/>
          <c:tx>
            <c:strRef>
              <c:f>'[Диаграмма в Microsoft Word]Лист2'!$F$1</c:f>
              <c:strCache>
                <c:ptCount val="1"/>
                <c:pt idx="0">
                  <c:v>частично соответствует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'[Диаграмма в Microsoft Word]Лист2'!$C$2:$C$5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2024</c:v>
                </c:pt>
              </c:numCache>
            </c:numRef>
          </c:cat>
          <c:val>
            <c:numRef>
              <c:f>'[Диаграмма в Microsoft Word]Лист2'!$F$2:$F$5</c:f>
              <c:numCache>
                <c:formatCode>General</c:formatCode>
                <c:ptCount val="4"/>
                <c:pt idx="0">
                  <c:v>23</c:v>
                </c:pt>
                <c:pt idx="1">
                  <c:v>5</c:v>
                </c:pt>
                <c:pt idx="2">
                  <c:v>9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560-45CC-9F3C-9438186004E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815869712"/>
        <c:axId val="815868624"/>
      </c:barChart>
      <c:catAx>
        <c:axId val="8158697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cap="all" spc="12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15868624"/>
        <c:crosses val="autoZero"/>
        <c:auto val="1"/>
        <c:lblAlgn val="ctr"/>
        <c:lblOffset val="100"/>
        <c:noMultiLvlLbl val="0"/>
      </c:catAx>
      <c:valAx>
        <c:axId val="8158686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15869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solidFill>
        <a:schemeClr val="bg1">
          <a:lumMod val="50000"/>
        </a:schemeClr>
      </a:solidFill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4245B-6C98-4B75-8BE7-2F876DFE5DE2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690FF-66FE-4A0F-8066-B105112000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74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90FF-66FE-4A0F-8066-B105112000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547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A32B0-F21B-41C9-A272-73CE5B85266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404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A32B0-F21B-41C9-A272-73CE5B85266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328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332" y="1952096"/>
            <a:ext cx="67818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1" y="4431771"/>
            <a:ext cx="67818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52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3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3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79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39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58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33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44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2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063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2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726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78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66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34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22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6199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709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29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232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6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8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3263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78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622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236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5907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2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20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6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966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6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8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gif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17" Type="http://schemas.openxmlformats.org/officeDocument/2006/relationships/image" Target="../media/image9.jpe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9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«Челябинский институт развития образования»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01877" y="1122363"/>
            <a:ext cx="4527026" cy="54257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456318" y="1807203"/>
            <a:ext cx="1083587" cy="15035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084" y="156658"/>
            <a:ext cx="2649264" cy="114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65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066" y="2000932"/>
            <a:ext cx="10371667" cy="447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0" y="6627812"/>
            <a:ext cx="4037847" cy="230188"/>
            <a:chOff x="-1" y="0"/>
            <a:chExt cx="8861838" cy="840468"/>
          </a:xfrm>
        </p:grpSpPr>
        <p:sp>
          <p:nvSpPr>
            <p:cNvPr id="14" name="Блок-схема: данные 4"/>
            <p:cNvSpPr/>
            <p:nvPr/>
          </p:nvSpPr>
          <p:spPr>
            <a:xfrm>
              <a:off x="-1" y="0"/>
              <a:ext cx="8861838" cy="84046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E31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  <p:sp>
          <p:nvSpPr>
            <p:cNvPr id="15" name="Блок-схема: данные 4"/>
            <p:cNvSpPr/>
            <p:nvPr/>
          </p:nvSpPr>
          <p:spPr>
            <a:xfrm>
              <a:off x="-1" y="1"/>
              <a:ext cx="8790915" cy="80575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2647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</p:grpSp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32" b="29993"/>
          <a:stretch/>
        </p:blipFill>
        <p:spPr>
          <a:xfrm>
            <a:off x="11216091" y="88295"/>
            <a:ext cx="824499" cy="86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0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+mn-lt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+mn-lt"/>
              </a:rPr>
              <a:t>«Челябинский институт развития образования»</a:t>
            </a: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119073" y="3444995"/>
            <a:ext cx="947137" cy="905028"/>
          </a:xfrm>
          <a:prstGeom prst="rect">
            <a:avLst/>
          </a:prstGeom>
          <a:solidFill>
            <a:srgbClr val="264796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  <a:defRPr/>
            </a:pPr>
            <a:endParaRPr lang="ru-RU" sz="140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grpSp>
        <p:nvGrpSpPr>
          <p:cNvPr id="15" name="Google Shape;559;p43"/>
          <p:cNvGrpSpPr/>
          <p:nvPr userDrawn="1"/>
        </p:nvGrpSpPr>
        <p:grpSpPr>
          <a:xfrm>
            <a:off x="4321282" y="3599351"/>
            <a:ext cx="573220" cy="552687"/>
            <a:chOff x="1236875" y="1623900"/>
            <a:chExt cx="465200" cy="455475"/>
          </a:xfrm>
        </p:grpSpPr>
        <p:sp>
          <p:nvSpPr>
            <p:cNvPr id="16" name="Google Shape;560;p43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7" name="Google Shape;561;p43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8" name="Google Shape;562;p43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" name="Google Shape;563;p43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" name="Google Shape;564;p43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1" name="Google Shape;565;p43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2" name="Google Shape;566;p43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6" name="Группа 65"/>
          <p:cNvGrpSpPr/>
          <p:nvPr userDrawn="1"/>
        </p:nvGrpSpPr>
        <p:grpSpPr>
          <a:xfrm>
            <a:off x="5304644" y="1105632"/>
            <a:ext cx="916634" cy="834456"/>
            <a:chOff x="2518715" y="1309648"/>
            <a:chExt cx="916634" cy="834456"/>
          </a:xfrm>
        </p:grpSpPr>
        <p:sp>
          <p:nvSpPr>
            <p:cNvPr id="24" name="Прямоугольник 23"/>
            <p:cNvSpPr/>
            <p:nvPr userDrawn="1"/>
          </p:nvSpPr>
          <p:spPr>
            <a:xfrm>
              <a:off x="2518715" y="13096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grpSp>
          <p:nvGrpSpPr>
            <p:cNvPr id="32" name="Google Shape;732;p43"/>
            <p:cNvGrpSpPr/>
            <p:nvPr userDrawn="1"/>
          </p:nvGrpSpPr>
          <p:grpSpPr>
            <a:xfrm>
              <a:off x="2677669" y="1501260"/>
              <a:ext cx="609818" cy="502450"/>
              <a:chOff x="5268225" y="4341925"/>
              <a:chExt cx="468850" cy="387275"/>
            </a:xfrm>
          </p:grpSpPr>
          <p:sp>
            <p:nvSpPr>
              <p:cNvPr id="33" name="Google Shape;733;p43"/>
              <p:cNvSpPr/>
              <p:nvPr/>
            </p:nvSpPr>
            <p:spPr>
              <a:xfrm>
                <a:off x="5652425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122" y="1291"/>
                    </a:lnTo>
                    <a:lnTo>
                      <a:pt x="244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412" y="1511"/>
                    </a:lnTo>
                    <a:lnTo>
                      <a:pt x="2533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734;p43"/>
              <p:cNvSpPr/>
              <p:nvPr/>
            </p:nvSpPr>
            <p:spPr>
              <a:xfrm>
                <a:off x="5287100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98" y="1291"/>
                    </a:lnTo>
                    <a:lnTo>
                      <a:pt x="220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387" y="1511"/>
                    </a:lnTo>
                    <a:lnTo>
                      <a:pt x="2509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735;p43"/>
              <p:cNvSpPr/>
              <p:nvPr/>
            </p:nvSpPr>
            <p:spPr>
              <a:xfrm>
                <a:off x="5268225" y="4341925"/>
                <a:ext cx="468850" cy="333075"/>
              </a:xfrm>
              <a:custGeom>
                <a:avLst/>
                <a:gdLst/>
                <a:ahLst/>
                <a:cxnLst/>
                <a:rect l="l" t="t" r="r" b="b"/>
                <a:pathLst>
                  <a:path w="18754" h="13323" fill="none" extrusionOk="0">
                    <a:moveTo>
                      <a:pt x="18754" y="5553"/>
                    </a:moveTo>
                    <a:lnTo>
                      <a:pt x="18754" y="5553"/>
                    </a:lnTo>
                    <a:lnTo>
                      <a:pt x="18730" y="5334"/>
                    </a:lnTo>
                    <a:lnTo>
                      <a:pt x="18681" y="5091"/>
                    </a:lnTo>
                    <a:lnTo>
                      <a:pt x="18583" y="4847"/>
                    </a:lnTo>
                    <a:lnTo>
                      <a:pt x="18462" y="4628"/>
                    </a:lnTo>
                    <a:lnTo>
                      <a:pt x="18291" y="4433"/>
                    </a:lnTo>
                    <a:lnTo>
                      <a:pt x="18121" y="4287"/>
                    </a:lnTo>
                    <a:lnTo>
                      <a:pt x="18023" y="4214"/>
                    </a:lnTo>
                    <a:lnTo>
                      <a:pt x="17926" y="4165"/>
                    </a:lnTo>
                    <a:lnTo>
                      <a:pt x="17828" y="4141"/>
                    </a:lnTo>
                    <a:lnTo>
                      <a:pt x="17731" y="4141"/>
                    </a:lnTo>
                    <a:lnTo>
                      <a:pt x="16489" y="4141"/>
                    </a:lnTo>
                    <a:lnTo>
                      <a:pt x="15588" y="1803"/>
                    </a:lnTo>
                    <a:lnTo>
                      <a:pt x="15588" y="1803"/>
                    </a:lnTo>
                    <a:lnTo>
                      <a:pt x="15490" y="1583"/>
                    </a:lnTo>
                    <a:lnTo>
                      <a:pt x="15344" y="1364"/>
                    </a:lnTo>
                    <a:lnTo>
                      <a:pt x="15174" y="1169"/>
                    </a:lnTo>
                    <a:lnTo>
                      <a:pt x="15003" y="975"/>
                    </a:lnTo>
                    <a:lnTo>
                      <a:pt x="14784" y="804"/>
                    </a:lnTo>
                    <a:lnTo>
                      <a:pt x="14565" y="658"/>
                    </a:lnTo>
                    <a:lnTo>
                      <a:pt x="14346" y="536"/>
                    </a:lnTo>
                    <a:lnTo>
                      <a:pt x="14102" y="439"/>
                    </a:lnTo>
                    <a:lnTo>
                      <a:pt x="14102" y="439"/>
                    </a:lnTo>
                    <a:lnTo>
                      <a:pt x="13810" y="390"/>
                    </a:lnTo>
                    <a:lnTo>
                      <a:pt x="13444" y="317"/>
                    </a:lnTo>
                    <a:lnTo>
                      <a:pt x="12933" y="220"/>
                    </a:lnTo>
                    <a:lnTo>
                      <a:pt x="12275" y="147"/>
                    </a:lnTo>
                    <a:lnTo>
                      <a:pt x="11472" y="73"/>
                    </a:lnTo>
                    <a:lnTo>
                      <a:pt x="10498" y="25"/>
                    </a:lnTo>
                    <a:lnTo>
                      <a:pt x="9377" y="0"/>
                    </a:lnTo>
                    <a:lnTo>
                      <a:pt x="9377" y="0"/>
                    </a:lnTo>
                    <a:lnTo>
                      <a:pt x="8257" y="25"/>
                    </a:lnTo>
                    <a:lnTo>
                      <a:pt x="7283" y="73"/>
                    </a:lnTo>
                    <a:lnTo>
                      <a:pt x="6479" y="147"/>
                    </a:lnTo>
                    <a:lnTo>
                      <a:pt x="5821" y="220"/>
                    </a:lnTo>
                    <a:lnTo>
                      <a:pt x="5310" y="317"/>
                    </a:lnTo>
                    <a:lnTo>
                      <a:pt x="4945" y="390"/>
                    </a:lnTo>
                    <a:lnTo>
                      <a:pt x="4652" y="439"/>
                    </a:lnTo>
                    <a:lnTo>
                      <a:pt x="4652" y="439"/>
                    </a:lnTo>
                    <a:lnTo>
                      <a:pt x="4409" y="536"/>
                    </a:lnTo>
                    <a:lnTo>
                      <a:pt x="4190" y="658"/>
                    </a:lnTo>
                    <a:lnTo>
                      <a:pt x="3970" y="804"/>
                    </a:lnTo>
                    <a:lnTo>
                      <a:pt x="3751" y="975"/>
                    </a:lnTo>
                    <a:lnTo>
                      <a:pt x="3581" y="1169"/>
                    </a:lnTo>
                    <a:lnTo>
                      <a:pt x="3410" y="1364"/>
                    </a:lnTo>
                    <a:lnTo>
                      <a:pt x="3264" y="1583"/>
                    </a:lnTo>
                    <a:lnTo>
                      <a:pt x="3167" y="1803"/>
                    </a:lnTo>
                    <a:lnTo>
                      <a:pt x="2266" y="4141"/>
                    </a:lnTo>
                    <a:lnTo>
                      <a:pt x="1023" y="4141"/>
                    </a:lnTo>
                    <a:lnTo>
                      <a:pt x="1023" y="4141"/>
                    </a:lnTo>
                    <a:lnTo>
                      <a:pt x="926" y="4141"/>
                    </a:lnTo>
                    <a:lnTo>
                      <a:pt x="829" y="4165"/>
                    </a:lnTo>
                    <a:lnTo>
                      <a:pt x="731" y="4214"/>
                    </a:lnTo>
                    <a:lnTo>
                      <a:pt x="634" y="4287"/>
                    </a:lnTo>
                    <a:lnTo>
                      <a:pt x="463" y="4433"/>
                    </a:lnTo>
                    <a:lnTo>
                      <a:pt x="293" y="4628"/>
                    </a:lnTo>
                    <a:lnTo>
                      <a:pt x="171" y="4847"/>
                    </a:lnTo>
                    <a:lnTo>
                      <a:pt x="74" y="5091"/>
                    </a:lnTo>
                    <a:lnTo>
                      <a:pt x="25" y="5334"/>
                    </a:lnTo>
                    <a:lnTo>
                      <a:pt x="1" y="5553"/>
                    </a:lnTo>
                    <a:lnTo>
                      <a:pt x="1" y="5553"/>
                    </a:lnTo>
                    <a:lnTo>
                      <a:pt x="25" y="5748"/>
                    </a:lnTo>
                    <a:lnTo>
                      <a:pt x="74" y="5894"/>
                    </a:lnTo>
                    <a:lnTo>
                      <a:pt x="171" y="6016"/>
                    </a:lnTo>
                    <a:lnTo>
                      <a:pt x="293" y="6089"/>
                    </a:lnTo>
                    <a:lnTo>
                      <a:pt x="463" y="6138"/>
                    </a:lnTo>
                    <a:lnTo>
                      <a:pt x="634" y="6187"/>
                    </a:lnTo>
                    <a:lnTo>
                      <a:pt x="1023" y="6187"/>
                    </a:lnTo>
                    <a:lnTo>
                      <a:pt x="1462" y="6187"/>
                    </a:lnTo>
                    <a:lnTo>
                      <a:pt x="1145" y="7015"/>
                    </a:lnTo>
                    <a:lnTo>
                      <a:pt x="1145" y="7015"/>
                    </a:lnTo>
                    <a:lnTo>
                      <a:pt x="999" y="7526"/>
                    </a:lnTo>
                    <a:lnTo>
                      <a:pt x="877" y="8086"/>
                    </a:lnTo>
                    <a:lnTo>
                      <a:pt x="780" y="8671"/>
                    </a:lnTo>
                    <a:lnTo>
                      <a:pt x="756" y="9207"/>
                    </a:lnTo>
                    <a:lnTo>
                      <a:pt x="756" y="13323"/>
                    </a:lnTo>
                    <a:lnTo>
                      <a:pt x="17999" y="13323"/>
                    </a:lnTo>
                    <a:lnTo>
                      <a:pt x="17999" y="9207"/>
                    </a:lnTo>
                    <a:lnTo>
                      <a:pt x="17999" y="9207"/>
                    </a:lnTo>
                    <a:lnTo>
                      <a:pt x="17975" y="8671"/>
                    </a:lnTo>
                    <a:lnTo>
                      <a:pt x="17877" y="8086"/>
                    </a:lnTo>
                    <a:lnTo>
                      <a:pt x="17755" y="7526"/>
                    </a:lnTo>
                    <a:lnTo>
                      <a:pt x="17609" y="7015"/>
                    </a:lnTo>
                    <a:lnTo>
                      <a:pt x="17293" y="6187"/>
                    </a:lnTo>
                    <a:lnTo>
                      <a:pt x="17731" y="6187"/>
                    </a:lnTo>
                    <a:lnTo>
                      <a:pt x="17731" y="6187"/>
                    </a:lnTo>
                    <a:lnTo>
                      <a:pt x="18121" y="6187"/>
                    </a:lnTo>
                    <a:lnTo>
                      <a:pt x="18291" y="6138"/>
                    </a:lnTo>
                    <a:lnTo>
                      <a:pt x="18462" y="6089"/>
                    </a:lnTo>
                    <a:lnTo>
                      <a:pt x="18583" y="6016"/>
                    </a:lnTo>
                    <a:lnTo>
                      <a:pt x="18681" y="5894"/>
                    </a:lnTo>
                    <a:lnTo>
                      <a:pt x="18730" y="5748"/>
                    </a:lnTo>
                    <a:lnTo>
                      <a:pt x="18754" y="5553"/>
                    </a:lnTo>
                    <a:lnTo>
                      <a:pt x="18754" y="5553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6" name="Google Shape;736;p43"/>
              <p:cNvSpPr/>
              <p:nvPr/>
            </p:nvSpPr>
            <p:spPr>
              <a:xfrm>
                <a:off x="5351025" y="4375400"/>
                <a:ext cx="303250" cy="149825"/>
              </a:xfrm>
              <a:custGeom>
                <a:avLst/>
                <a:gdLst/>
                <a:ahLst/>
                <a:cxnLst/>
                <a:rect l="l" t="t" r="r" b="b"/>
                <a:pathLst>
                  <a:path w="12130" h="5993" fill="none" extrusionOk="0">
                    <a:moveTo>
                      <a:pt x="1" y="4628"/>
                    </a:moveTo>
                    <a:lnTo>
                      <a:pt x="1" y="4628"/>
                    </a:lnTo>
                    <a:lnTo>
                      <a:pt x="171" y="4019"/>
                    </a:lnTo>
                    <a:lnTo>
                      <a:pt x="585" y="2656"/>
                    </a:lnTo>
                    <a:lnTo>
                      <a:pt x="805" y="1925"/>
                    </a:lnTo>
                    <a:lnTo>
                      <a:pt x="1024" y="1292"/>
                    </a:lnTo>
                    <a:lnTo>
                      <a:pt x="1194" y="829"/>
                    </a:lnTo>
                    <a:lnTo>
                      <a:pt x="1267" y="707"/>
                    </a:lnTo>
                    <a:lnTo>
                      <a:pt x="1316" y="658"/>
                    </a:lnTo>
                    <a:lnTo>
                      <a:pt x="1316" y="658"/>
                    </a:lnTo>
                    <a:lnTo>
                      <a:pt x="1535" y="561"/>
                    </a:lnTo>
                    <a:lnTo>
                      <a:pt x="1852" y="464"/>
                    </a:lnTo>
                    <a:lnTo>
                      <a:pt x="2315" y="342"/>
                    </a:lnTo>
                    <a:lnTo>
                      <a:pt x="2948" y="220"/>
                    </a:lnTo>
                    <a:lnTo>
                      <a:pt x="3776" y="98"/>
                    </a:lnTo>
                    <a:lnTo>
                      <a:pt x="4799" y="25"/>
                    </a:lnTo>
                    <a:lnTo>
                      <a:pt x="5408" y="1"/>
                    </a:lnTo>
                    <a:lnTo>
                      <a:pt x="6065" y="1"/>
                    </a:lnTo>
                    <a:lnTo>
                      <a:pt x="6065" y="1"/>
                    </a:lnTo>
                    <a:lnTo>
                      <a:pt x="6723" y="1"/>
                    </a:lnTo>
                    <a:lnTo>
                      <a:pt x="7332" y="25"/>
                    </a:lnTo>
                    <a:lnTo>
                      <a:pt x="8355" y="98"/>
                    </a:lnTo>
                    <a:lnTo>
                      <a:pt x="9183" y="220"/>
                    </a:lnTo>
                    <a:lnTo>
                      <a:pt x="9816" y="342"/>
                    </a:lnTo>
                    <a:lnTo>
                      <a:pt x="10279" y="464"/>
                    </a:lnTo>
                    <a:lnTo>
                      <a:pt x="10595" y="561"/>
                    </a:lnTo>
                    <a:lnTo>
                      <a:pt x="10814" y="658"/>
                    </a:lnTo>
                    <a:lnTo>
                      <a:pt x="10814" y="658"/>
                    </a:lnTo>
                    <a:lnTo>
                      <a:pt x="10863" y="707"/>
                    </a:lnTo>
                    <a:lnTo>
                      <a:pt x="10936" y="829"/>
                    </a:lnTo>
                    <a:lnTo>
                      <a:pt x="11107" y="1292"/>
                    </a:lnTo>
                    <a:lnTo>
                      <a:pt x="11326" y="1925"/>
                    </a:lnTo>
                    <a:lnTo>
                      <a:pt x="11545" y="2656"/>
                    </a:lnTo>
                    <a:lnTo>
                      <a:pt x="11959" y="4019"/>
                    </a:lnTo>
                    <a:lnTo>
                      <a:pt x="12130" y="4628"/>
                    </a:lnTo>
                    <a:lnTo>
                      <a:pt x="12130" y="4628"/>
                    </a:lnTo>
                    <a:lnTo>
                      <a:pt x="12105" y="4677"/>
                    </a:lnTo>
                    <a:lnTo>
                      <a:pt x="12057" y="4750"/>
                    </a:lnTo>
                    <a:lnTo>
                      <a:pt x="11959" y="4823"/>
                    </a:lnTo>
                    <a:lnTo>
                      <a:pt x="11813" y="4921"/>
                    </a:lnTo>
                    <a:lnTo>
                      <a:pt x="11618" y="5042"/>
                    </a:lnTo>
                    <a:lnTo>
                      <a:pt x="11375" y="5164"/>
                    </a:lnTo>
                    <a:lnTo>
                      <a:pt x="11058" y="5262"/>
                    </a:lnTo>
                    <a:lnTo>
                      <a:pt x="10717" y="5383"/>
                    </a:lnTo>
                    <a:lnTo>
                      <a:pt x="10327" y="5505"/>
                    </a:lnTo>
                    <a:lnTo>
                      <a:pt x="9865" y="5627"/>
                    </a:lnTo>
                    <a:lnTo>
                      <a:pt x="9377" y="5724"/>
                    </a:lnTo>
                    <a:lnTo>
                      <a:pt x="8817" y="5822"/>
                    </a:lnTo>
                    <a:lnTo>
                      <a:pt x="8208" y="5895"/>
                    </a:lnTo>
                    <a:lnTo>
                      <a:pt x="7551" y="5944"/>
                    </a:lnTo>
                    <a:lnTo>
                      <a:pt x="6845" y="5992"/>
                    </a:lnTo>
                    <a:lnTo>
                      <a:pt x="6065" y="5992"/>
                    </a:lnTo>
                    <a:lnTo>
                      <a:pt x="6065" y="5992"/>
                    </a:lnTo>
                    <a:lnTo>
                      <a:pt x="5286" y="5992"/>
                    </a:lnTo>
                    <a:lnTo>
                      <a:pt x="4580" y="5944"/>
                    </a:lnTo>
                    <a:lnTo>
                      <a:pt x="3922" y="5895"/>
                    </a:lnTo>
                    <a:lnTo>
                      <a:pt x="3313" y="5822"/>
                    </a:lnTo>
                    <a:lnTo>
                      <a:pt x="2753" y="5724"/>
                    </a:lnTo>
                    <a:lnTo>
                      <a:pt x="2266" y="5627"/>
                    </a:lnTo>
                    <a:lnTo>
                      <a:pt x="1803" y="5505"/>
                    </a:lnTo>
                    <a:lnTo>
                      <a:pt x="1413" y="5383"/>
                    </a:lnTo>
                    <a:lnTo>
                      <a:pt x="1072" y="5262"/>
                    </a:lnTo>
                    <a:lnTo>
                      <a:pt x="756" y="5164"/>
                    </a:lnTo>
                    <a:lnTo>
                      <a:pt x="512" y="5042"/>
                    </a:lnTo>
                    <a:lnTo>
                      <a:pt x="317" y="4921"/>
                    </a:lnTo>
                    <a:lnTo>
                      <a:pt x="171" y="4823"/>
                    </a:lnTo>
                    <a:lnTo>
                      <a:pt x="74" y="4750"/>
                    </a:lnTo>
                    <a:lnTo>
                      <a:pt x="25" y="4677"/>
                    </a:lnTo>
                    <a:lnTo>
                      <a:pt x="1" y="4628"/>
                    </a:lnTo>
                    <a:lnTo>
                      <a:pt x="1" y="4628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737;p43"/>
              <p:cNvSpPr/>
              <p:nvPr/>
            </p:nvSpPr>
            <p:spPr>
              <a:xfrm>
                <a:off x="532667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32" y="2607"/>
                    </a:moveTo>
                    <a:lnTo>
                      <a:pt x="1632" y="2607"/>
                    </a:lnTo>
                    <a:lnTo>
                      <a:pt x="1291" y="2582"/>
                    </a:lnTo>
                    <a:lnTo>
                      <a:pt x="999" y="2509"/>
                    </a:lnTo>
                    <a:lnTo>
                      <a:pt x="731" y="2388"/>
                    </a:lnTo>
                    <a:lnTo>
                      <a:pt x="488" y="2217"/>
                    </a:lnTo>
                    <a:lnTo>
                      <a:pt x="293" y="2047"/>
                    </a:lnTo>
                    <a:lnTo>
                      <a:pt x="122" y="1803"/>
                    </a:lnTo>
                    <a:lnTo>
                      <a:pt x="74" y="1706"/>
                    </a:lnTo>
                    <a:lnTo>
                      <a:pt x="49" y="1559"/>
                    </a:lnTo>
                    <a:lnTo>
                      <a:pt x="25" y="1438"/>
                    </a:lnTo>
                    <a:lnTo>
                      <a:pt x="1" y="1316"/>
                    </a:lnTo>
                    <a:lnTo>
                      <a:pt x="1" y="1316"/>
                    </a:lnTo>
                    <a:lnTo>
                      <a:pt x="25" y="1170"/>
                    </a:lnTo>
                    <a:lnTo>
                      <a:pt x="49" y="1048"/>
                    </a:lnTo>
                    <a:lnTo>
                      <a:pt x="74" y="926"/>
                    </a:lnTo>
                    <a:lnTo>
                      <a:pt x="122" y="804"/>
                    </a:lnTo>
                    <a:lnTo>
                      <a:pt x="293" y="585"/>
                    </a:lnTo>
                    <a:lnTo>
                      <a:pt x="488" y="390"/>
                    </a:lnTo>
                    <a:lnTo>
                      <a:pt x="731" y="220"/>
                    </a:lnTo>
                    <a:lnTo>
                      <a:pt x="999" y="98"/>
                    </a:lnTo>
                    <a:lnTo>
                      <a:pt x="1291" y="25"/>
                    </a:lnTo>
                    <a:lnTo>
                      <a:pt x="1632" y="1"/>
                    </a:lnTo>
                    <a:lnTo>
                      <a:pt x="1632" y="1"/>
                    </a:lnTo>
                    <a:lnTo>
                      <a:pt x="1803" y="1"/>
                    </a:lnTo>
                    <a:lnTo>
                      <a:pt x="1949" y="49"/>
                    </a:lnTo>
                    <a:lnTo>
                      <a:pt x="2120" y="98"/>
                    </a:lnTo>
                    <a:lnTo>
                      <a:pt x="2266" y="171"/>
                    </a:lnTo>
                    <a:lnTo>
                      <a:pt x="2412" y="269"/>
                    </a:lnTo>
                    <a:lnTo>
                      <a:pt x="2534" y="390"/>
                    </a:lnTo>
                    <a:lnTo>
                      <a:pt x="2777" y="634"/>
                    </a:lnTo>
                    <a:lnTo>
                      <a:pt x="2972" y="926"/>
                    </a:lnTo>
                    <a:lnTo>
                      <a:pt x="3118" y="1219"/>
                    </a:lnTo>
                    <a:lnTo>
                      <a:pt x="3215" y="1535"/>
                    </a:lnTo>
                    <a:lnTo>
                      <a:pt x="3240" y="1681"/>
                    </a:lnTo>
                    <a:lnTo>
                      <a:pt x="3240" y="1803"/>
                    </a:lnTo>
                    <a:lnTo>
                      <a:pt x="3240" y="1803"/>
                    </a:lnTo>
                    <a:lnTo>
                      <a:pt x="3240" y="1949"/>
                    </a:lnTo>
                    <a:lnTo>
                      <a:pt x="3215" y="2047"/>
                    </a:lnTo>
                    <a:lnTo>
                      <a:pt x="3167" y="2144"/>
                    </a:lnTo>
                    <a:lnTo>
                      <a:pt x="3118" y="2241"/>
                    </a:lnTo>
                    <a:lnTo>
                      <a:pt x="3045" y="2314"/>
                    </a:lnTo>
                    <a:lnTo>
                      <a:pt x="2972" y="2388"/>
                    </a:lnTo>
                    <a:lnTo>
                      <a:pt x="2777" y="2485"/>
                    </a:lnTo>
                    <a:lnTo>
                      <a:pt x="2534" y="2558"/>
                    </a:lnTo>
                    <a:lnTo>
                      <a:pt x="2266" y="2582"/>
                    </a:lnTo>
                    <a:lnTo>
                      <a:pt x="1949" y="2607"/>
                    </a:lnTo>
                    <a:lnTo>
                      <a:pt x="1632" y="2607"/>
                    </a:lnTo>
                    <a:lnTo>
                      <a:pt x="1632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738;p43"/>
              <p:cNvSpPr/>
              <p:nvPr/>
            </p:nvSpPr>
            <p:spPr>
              <a:xfrm>
                <a:off x="5447225" y="4615925"/>
                <a:ext cx="1108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4434" h="1" fill="none" extrusionOk="0">
                    <a:moveTo>
                      <a:pt x="1" y="0"/>
                    </a:moveTo>
                    <a:lnTo>
                      <a:pt x="4434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739;p43"/>
              <p:cNvSpPr/>
              <p:nvPr/>
            </p:nvSpPr>
            <p:spPr>
              <a:xfrm>
                <a:off x="5439925" y="4589125"/>
                <a:ext cx="1254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018" h="1" fill="none" extrusionOk="0">
                    <a:moveTo>
                      <a:pt x="1" y="0"/>
                    </a:moveTo>
                    <a:lnTo>
                      <a:pt x="5018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740;p43"/>
              <p:cNvSpPr/>
              <p:nvPr/>
            </p:nvSpPr>
            <p:spPr>
              <a:xfrm>
                <a:off x="559762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08" y="2607"/>
                    </a:moveTo>
                    <a:lnTo>
                      <a:pt x="1608" y="2607"/>
                    </a:lnTo>
                    <a:lnTo>
                      <a:pt x="1291" y="2607"/>
                    </a:lnTo>
                    <a:lnTo>
                      <a:pt x="975" y="2582"/>
                    </a:lnTo>
                    <a:lnTo>
                      <a:pt x="707" y="2558"/>
                    </a:lnTo>
                    <a:lnTo>
                      <a:pt x="463" y="2485"/>
                    </a:lnTo>
                    <a:lnTo>
                      <a:pt x="268" y="2388"/>
                    </a:lnTo>
                    <a:lnTo>
                      <a:pt x="195" y="2314"/>
                    </a:lnTo>
                    <a:lnTo>
                      <a:pt x="122" y="2241"/>
                    </a:lnTo>
                    <a:lnTo>
                      <a:pt x="74" y="2144"/>
                    </a:lnTo>
                    <a:lnTo>
                      <a:pt x="25" y="2047"/>
                    </a:lnTo>
                    <a:lnTo>
                      <a:pt x="1" y="1949"/>
                    </a:lnTo>
                    <a:lnTo>
                      <a:pt x="1" y="1803"/>
                    </a:lnTo>
                    <a:lnTo>
                      <a:pt x="1" y="1803"/>
                    </a:lnTo>
                    <a:lnTo>
                      <a:pt x="1" y="1681"/>
                    </a:lnTo>
                    <a:lnTo>
                      <a:pt x="25" y="1535"/>
                    </a:lnTo>
                    <a:lnTo>
                      <a:pt x="122" y="1219"/>
                    </a:lnTo>
                    <a:lnTo>
                      <a:pt x="268" y="926"/>
                    </a:lnTo>
                    <a:lnTo>
                      <a:pt x="463" y="634"/>
                    </a:lnTo>
                    <a:lnTo>
                      <a:pt x="707" y="390"/>
                    </a:lnTo>
                    <a:lnTo>
                      <a:pt x="829" y="269"/>
                    </a:lnTo>
                    <a:lnTo>
                      <a:pt x="975" y="171"/>
                    </a:lnTo>
                    <a:lnTo>
                      <a:pt x="1121" y="98"/>
                    </a:lnTo>
                    <a:lnTo>
                      <a:pt x="1291" y="49"/>
                    </a:lnTo>
                    <a:lnTo>
                      <a:pt x="1438" y="1"/>
                    </a:lnTo>
                    <a:lnTo>
                      <a:pt x="1608" y="1"/>
                    </a:lnTo>
                    <a:lnTo>
                      <a:pt x="1608" y="1"/>
                    </a:lnTo>
                    <a:lnTo>
                      <a:pt x="1949" y="25"/>
                    </a:lnTo>
                    <a:lnTo>
                      <a:pt x="2241" y="98"/>
                    </a:lnTo>
                    <a:lnTo>
                      <a:pt x="2509" y="220"/>
                    </a:lnTo>
                    <a:lnTo>
                      <a:pt x="2753" y="390"/>
                    </a:lnTo>
                    <a:lnTo>
                      <a:pt x="2948" y="585"/>
                    </a:lnTo>
                    <a:lnTo>
                      <a:pt x="3118" y="804"/>
                    </a:lnTo>
                    <a:lnTo>
                      <a:pt x="3167" y="926"/>
                    </a:lnTo>
                    <a:lnTo>
                      <a:pt x="3191" y="1048"/>
                    </a:lnTo>
                    <a:lnTo>
                      <a:pt x="3215" y="1170"/>
                    </a:lnTo>
                    <a:lnTo>
                      <a:pt x="3240" y="1316"/>
                    </a:lnTo>
                    <a:lnTo>
                      <a:pt x="3240" y="1316"/>
                    </a:lnTo>
                    <a:lnTo>
                      <a:pt x="3215" y="1438"/>
                    </a:lnTo>
                    <a:lnTo>
                      <a:pt x="3191" y="1559"/>
                    </a:lnTo>
                    <a:lnTo>
                      <a:pt x="3167" y="1706"/>
                    </a:lnTo>
                    <a:lnTo>
                      <a:pt x="3118" y="1803"/>
                    </a:lnTo>
                    <a:lnTo>
                      <a:pt x="2948" y="2047"/>
                    </a:lnTo>
                    <a:lnTo>
                      <a:pt x="2753" y="2217"/>
                    </a:lnTo>
                    <a:lnTo>
                      <a:pt x="2509" y="2388"/>
                    </a:lnTo>
                    <a:lnTo>
                      <a:pt x="2241" y="2509"/>
                    </a:lnTo>
                    <a:lnTo>
                      <a:pt x="1949" y="2582"/>
                    </a:lnTo>
                    <a:lnTo>
                      <a:pt x="1608" y="2607"/>
                    </a:lnTo>
                    <a:lnTo>
                      <a:pt x="1608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1" name="TextBox 40"/>
          <p:cNvSpPr txBox="1"/>
          <p:nvPr userDrawn="1"/>
        </p:nvSpPr>
        <p:spPr>
          <a:xfrm>
            <a:off x="3248690" y="4350023"/>
            <a:ext cx="2728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info@chiro74.ru</a:t>
            </a:r>
            <a:endParaRPr lang="ru-RU" sz="1800" b="1" kern="0" dirty="0">
              <a:solidFill>
                <a:srgbClr val="000000"/>
              </a:solidFill>
              <a:latin typeface="+mn-lt"/>
              <a:cs typeface="Arial"/>
              <a:sym typeface="Arial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5226013" y="4356674"/>
            <a:ext cx="314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800" b="1" dirty="0">
                <a:latin typeface="+mn-lt"/>
              </a:rPr>
              <a:t>8 (351) 217 30 89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2774537" y="2052055"/>
            <a:ext cx="61128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</a:t>
            </a: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111, г. Челябинск, ул. Комсомольская, д. 20А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454087, г. Челябинск, ул. Блюхера, д. 91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454091, г. Челябинск, ул. Красноармейская, д. 88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454048, г. Челябинск, ул. Худякова, д. 20 </a:t>
            </a:r>
          </a:p>
          <a:p>
            <a:pPr>
              <a:buClr>
                <a:srgbClr val="000000"/>
              </a:buClr>
              <a:buFont typeface="Arial"/>
              <a:buNone/>
            </a:pPr>
            <a:endParaRPr lang="ru-RU" sz="1800" b="1" kern="0" dirty="0">
              <a:solidFill>
                <a:srgbClr val="000000"/>
              </a:solidFill>
              <a:latin typeface="Book Antiqua" panose="02040602050305030304" pitchFamily="18" charset="0"/>
              <a:cs typeface="Arial"/>
              <a:sym typeface="Arial"/>
            </a:endParaRPr>
          </a:p>
        </p:txBody>
      </p:sp>
      <p:sp>
        <p:nvSpPr>
          <p:cNvPr id="62" name="Google Shape;59;g142ea23b5d2_0_0"/>
          <p:cNvSpPr txBox="1"/>
          <p:nvPr userDrawn="1"/>
        </p:nvSpPr>
        <p:spPr bwMode="auto">
          <a:xfrm>
            <a:off x="3944233" y="4637434"/>
            <a:ext cx="3659389" cy="5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568" tIns="121568" rIns="121568" bIns="121568" anchor="t" anchorCtr="0">
            <a:spAutoFit/>
          </a:bodyPr>
          <a:lstStyle/>
          <a:p>
            <a:pPr marL="16933" algn="ctr">
              <a:lnSpc>
                <a:spcPct val="150000"/>
              </a:lnSpc>
              <a:spcBef>
                <a:spcPts val="133"/>
              </a:spcBef>
              <a:buSzPts val="1000"/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МЫ</a:t>
            </a:r>
            <a:r>
              <a:rPr lang="ru-RU" sz="1400" b="1" baseline="0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В СОЦИАЛЬНЫХ СЕТЯХ</a:t>
            </a:r>
            <a:endParaRPr sz="1400" b="1" dirty="0">
              <a:solidFill>
                <a:schemeClr val="accent5">
                  <a:lumMod val="50000"/>
                </a:schemeClr>
              </a:solidFill>
              <a:latin typeface="+mn-lt"/>
              <a:ea typeface="Jost"/>
              <a:cs typeface="Jost"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6307702" y="3443835"/>
            <a:ext cx="982907" cy="902509"/>
            <a:chOff x="6340839" y="2922348"/>
            <a:chExt cx="916634" cy="834456"/>
          </a:xfrm>
        </p:grpSpPr>
        <p:sp>
          <p:nvSpPr>
            <p:cNvPr id="54" name="Прямоугольник 53"/>
            <p:cNvSpPr/>
            <p:nvPr userDrawn="1"/>
          </p:nvSpPr>
          <p:spPr>
            <a:xfrm>
              <a:off x="6340839" y="29223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23" name="Google Shape;653;p43"/>
            <p:cNvSpPr/>
            <p:nvPr userDrawn="1"/>
          </p:nvSpPr>
          <p:spPr>
            <a:xfrm>
              <a:off x="6600126" y="3032974"/>
              <a:ext cx="398059" cy="627392"/>
            </a:xfrm>
            <a:custGeom>
              <a:avLst/>
              <a:gdLst/>
              <a:ahLst/>
              <a:cxnLst/>
              <a:rect l="l" t="t" r="r" b="b"/>
              <a:pathLst>
                <a:path w="11838" h="20508" fill="none" extrusionOk="0">
                  <a:moveTo>
                    <a:pt x="10547" y="1"/>
                  </a:moveTo>
                  <a:lnTo>
                    <a:pt x="1292" y="1"/>
                  </a:lnTo>
                  <a:lnTo>
                    <a:pt x="1292" y="1"/>
                  </a:lnTo>
                  <a:lnTo>
                    <a:pt x="1024" y="25"/>
                  </a:lnTo>
                  <a:lnTo>
                    <a:pt x="780" y="98"/>
                  </a:lnTo>
                  <a:lnTo>
                    <a:pt x="561" y="220"/>
                  </a:lnTo>
                  <a:lnTo>
                    <a:pt x="366" y="366"/>
                  </a:lnTo>
                  <a:lnTo>
                    <a:pt x="220" y="561"/>
                  </a:lnTo>
                  <a:lnTo>
                    <a:pt x="98" y="780"/>
                  </a:lnTo>
                  <a:lnTo>
                    <a:pt x="25" y="1024"/>
                  </a:lnTo>
                  <a:lnTo>
                    <a:pt x="1" y="1292"/>
                  </a:lnTo>
                  <a:lnTo>
                    <a:pt x="1" y="19217"/>
                  </a:lnTo>
                  <a:lnTo>
                    <a:pt x="1" y="19217"/>
                  </a:lnTo>
                  <a:lnTo>
                    <a:pt x="25" y="19485"/>
                  </a:lnTo>
                  <a:lnTo>
                    <a:pt x="98" y="19728"/>
                  </a:lnTo>
                  <a:lnTo>
                    <a:pt x="220" y="19948"/>
                  </a:lnTo>
                  <a:lnTo>
                    <a:pt x="366" y="20142"/>
                  </a:lnTo>
                  <a:lnTo>
                    <a:pt x="561" y="20289"/>
                  </a:lnTo>
                  <a:lnTo>
                    <a:pt x="780" y="20410"/>
                  </a:lnTo>
                  <a:lnTo>
                    <a:pt x="1024" y="20483"/>
                  </a:lnTo>
                  <a:lnTo>
                    <a:pt x="1292" y="20508"/>
                  </a:lnTo>
                  <a:lnTo>
                    <a:pt x="10547" y="20508"/>
                  </a:lnTo>
                  <a:lnTo>
                    <a:pt x="10547" y="20508"/>
                  </a:lnTo>
                  <a:lnTo>
                    <a:pt x="10814" y="20483"/>
                  </a:lnTo>
                  <a:lnTo>
                    <a:pt x="11058" y="20410"/>
                  </a:lnTo>
                  <a:lnTo>
                    <a:pt x="11277" y="20289"/>
                  </a:lnTo>
                  <a:lnTo>
                    <a:pt x="11472" y="20142"/>
                  </a:lnTo>
                  <a:lnTo>
                    <a:pt x="11618" y="19948"/>
                  </a:lnTo>
                  <a:lnTo>
                    <a:pt x="11740" y="19728"/>
                  </a:lnTo>
                  <a:lnTo>
                    <a:pt x="11813" y="19485"/>
                  </a:lnTo>
                  <a:lnTo>
                    <a:pt x="11837" y="19217"/>
                  </a:lnTo>
                  <a:lnTo>
                    <a:pt x="11837" y="1292"/>
                  </a:lnTo>
                  <a:lnTo>
                    <a:pt x="11837" y="1292"/>
                  </a:lnTo>
                  <a:lnTo>
                    <a:pt x="11813" y="1024"/>
                  </a:lnTo>
                  <a:lnTo>
                    <a:pt x="11740" y="780"/>
                  </a:lnTo>
                  <a:lnTo>
                    <a:pt x="11618" y="561"/>
                  </a:lnTo>
                  <a:lnTo>
                    <a:pt x="11472" y="366"/>
                  </a:lnTo>
                  <a:lnTo>
                    <a:pt x="11277" y="220"/>
                  </a:lnTo>
                  <a:lnTo>
                    <a:pt x="11058" y="98"/>
                  </a:lnTo>
                  <a:lnTo>
                    <a:pt x="10814" y="25"/>
                  </a:lnTo>
                  <a:lnTo>
                    <a:pt x="10547" y="1"/>
                  </a:lnTo>
                  <a:lnTo>
                    <a:pt x="10547" y="1"/>
                  </a:lnTo>
                  <a:close/>
                  <a:moveTo>
                    <a:pt x="5554" y="975"/>
                  </a:moveTo>
                  <a:lnTo>
                    <a:pt x="6284" y="975"/>
                  </a:lnTo>
                  <a:lnTo>
                    <a:pt x="6284" y="975"/>
                  </a:lnTo>
                  <a:lnTo>
                    <a:pt x="6406" y="999"/>
                  </a:lnTo>
                  <a:lnTo>
                    <a:pt x="6479" y="1073"/>
                  </a:lnTo>
                  <a:lnTo>
                    <a:pt x="6552" y="1146"/>
                  </a:lnTo>
                  <a:lnTo>
                    <a:pt x="6577" y="1267"/>
                  </a:lnTo>
                  <a:lnTo>
                    <a:pt x="6577" y="1267"/>
                  </a:lnTo>
                  <a:lnTo>
                    <a:pt x="6552" y="1365"/>
                  </a:lnTo>
                  <a:lnTo>
                    <a:pt x="6479" y="1462"/>
                  </a:lnTo>
                  <a:lnTo>
                    <a:pt x="6406" y="1511"/>
                  </a:lnTo>
                  <a:lnTo>
                    <a:pt x="6284" y="1535"/>
                  </a:lnTo>
                  <a:lnTo>
                    <a:pt x="5554" y="1535"/>
                  </a:lnTo>
                  <a:lnTo>
                    <a:pt x="5554" y="1535"/>
                  </a:lnTo>
                  <a:lnTo>
                    <a:pt x="5432" y="1511"/>
                  </a:lnTo>
                  <a:lnTo>
                    <a:pt x="5359" y="1462"/>
                  </a:lnTo>
                  <a:lnTo>
                    <a:pt x="5286" y="1365"/>
                  </a:lnTo>
                  <a:lnTo>
                    <a:pt x="5262" y="1267"/>
                  </a:lnTo>
                  <a:lnTo>
                    <a:pt x="5262" y="1267"/>
                  </a:lnTo>
                  <a:lnTo>
                    <a:pt x="5286" y="1146"/>
                  </a:lnTo>
                  <a:lnTo>
                    <a:pt x="5359" y="1073"/>
                  </a:lnTo>
                  <a:lnTo>
                    <a:pt x="5432" y="999"/>
                  </a:lnTo>
                  <a:lnTo>
                    <a:pt x="5554" y="975"/>
                  </a:lnTo>
                  <a:lnTo>
                    <a:pt x="5554" y="975"/>
                  </a:lnTo>
                  <a:close/>
                  <a:moveTo>
                    <a:pt x="5919" y="19436"/>
                  </a:moveTo>
                  <a:lnTo>
                    <a:pt x="5919" y="19436"/>
                  </a:lnTo>
                  <a:lnTo>
                    <a:pt x="5749" y="19412"/>
                  </a:lnTo>
                  <a:lnTo>
                    <a:pt x="5578" y="19363"/>
                  </a:lnTo>
                  <a:lnTo>
                    <a:pt x="5432" y="19290"/>
                  </a:lnTo>
                  <a:lnTo>
                    <a:pt x="5310" y="19193"/>
                  </a:lnTo>
                  <a:lnTo>
                    <a:pt x="5213" y="19071"/>
                  </a:lnTo>
                  <a:lnTo>
                    <a:pt x="5140" y="18925"/>
                  </a:lnTo>
                  <a:lnTo>
                    <a:pt x="5091" y="18754"/>
                  </a:lnTo>
                  <a:lnTo>
                    <a:pt x="5067" y="18584"/>
                  </a:lnTo>
                  <a:lnTo>
                    <a:pt x="5067" y="18584"/>
                  </a:lnTo>
                  <a:lnTo>
                    <a:pt x="5091" y="18413"/>
                  </a:lnTo>
                  <a:lnTo>
                    <a:pt x="5140" y="18243"/>
                  </a:lnTo>
                  <a:lnTo>
                    <a:pt x="5213" y="18097"/>
                  </a:lnTo>
                  <a:lnTo>
                    <a:pt x="5310" y="17975"/>
                  </a:lnTo>
                  <a:lnTo>
                    <a:pt x="5432" y="17877"/>
                  </a:lnTo>
                  <a:lnTo>
                    <a:pt x="5578" y="17804"/>
                  </a:lnTo>
                  <a:lnTo>
                    <a:pt x="5749" y="17756"/>
                  </a:lnTo>
                  <a:lnTo>
                    <a:pt x="5919" y="17731"/>
                  </a:lnTo>
                  <a:lnTo>
                    <a:pt x="5919" y="17731"/>
                  </a:lnTo>
                  <a:lnTo>
                    <a:pt x="6090" y="17756"/>
                  </a:lnTo>
                  <a:lnTo>
                    <a:pt x="6260" y="17804"/>
                  </a:lnTo>
                  <a:lnTo>
                    <a:pt x="6406" y="17877"/>
                  </a:lnTo>
                  <a:lnTo>
                    <a:pt x="6528" y="17975"/>
                  </a:lnTo>
                  <a:lnTo>
                    <a:pt x="6625" y="18097"/>
                  </a:lnTo>
                  <a:lnTo>
                    <a:pt x="6699" y="18243"/>
                  </a:lnTo>
                  <a:lnTo>
                    <a:pt x="6747" y="18413"/>
                  </a:lnTo>
                  <a:lnTo>
                    <a:pt x="6772" y="18584"/>
                  </a:lnTo>
                  <a:lnTo>
                    <a:pt x="6772" y="18584"/>
                  </a:lnTo>
                  <a:lnTo>
                    <a:pt x="6747" y="18754"/>
                  </a:lnTo>
                  <a:lnTo>
                    <a:pt x="6699" y="18925"/>
                  </a:lnTo>
                  <a:lnTo>
                    <a:pt x="6625" y="19071"/>
                  </a:lnTo>
                  <a:lnTo>
                    <a:pt x="6528" y="19193"/>
                  </a:lnTo>
                  <a:lnTo>
                    <a:pt x="6406" y="19290"/>
                  </a:lnTo>
                  <a:lnTo>
                    <a:pt x="6260" y="19363"/>
                  </a:lnTo>
                  <a:lnTo>
                    <a:pt x="6090" y="19412"/>
                  </a:lnTo>
                  <a:lnTo>
                    <a:pt x="5919" y="19436"/>
                  </a:lnTo>
                  <a:lnTo>
                    <a:pt x="5919" y="19436"/>
                  </a:lnTo>
                  <a:close/>
                  <a:moveTo>
                    <a:pt x="10547" y="16660"/>
                  </a:moveTo>
                  <a:lnTo>
                    <a:pt x="1292" y="16660"/>
                  </a:lnTo>
                  <a:lnTo>
                    <a:pt x="1292" y="2558"/>
                  </a:lnTo>
                  <a:lnTo>
                    <a:pt x="10547" y="2558"/>
                  </a:lnTo>
                  <a:lnTo>
                    <a:pt x="10547" y="1666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7" name="Группа 6"/>
          <p:cNvGrpSpPr/>
          <p:nvPr userDrawn="1"/>
        </p:nvGrpSpPr>
        <p:grpSpPr>
          <a:xfrm>
            <a:off x="2043250" y="5133787"/>
            <a:ext cx="8105501" cy="1639328"/>
            <a:chOff x="2086735" y="4868862"/>
            <a:chExt cx="8105501" cy="1639328"/>
          </a:xfrm>
        </p:grpSpPr>
        <p:pic>
          <p:nvPicPr>
            <p:cNvPr id="63" name="Picture 2" descr="http://qrcoder.ru/code/?https%3A%2F%2Frcokio.ru%2F&amp;4&amp;0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7025" y="4952385"/>
              <a:ext cx="1267200" cy="1267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 userDrawn="1"/>
          </p:nvSpPr>
          <p:spPr>
            <a:xfrm>
              <a:off x="2086735" y="6217831"/>
              <a:ext cx="1487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сайт ГБУ ДПО ЧИРО</a:t>
              </a:r>
            </a:p>
          </p:txBody>
        </p:sp>
        <p:sp>
          <p:nvSpPr>
            <p:cNvPr id="50" name="TextBox 49"/>
            <p:cNvSpPr txBox="1"/>
            <p:nvPr userDrawn="1"/>
          </p:nvSpPr>
          <p:spPr>
            <a:xfrm>
              <a:off x="4298449" y="6217832"/>
              <a:ext cx="12369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err="1">
                  <a:latin typeface="+mn-lt"/>
                </a:rPr>
                <a:t>Телеграм</a:t>
              </a:r>
              <a:r>
                <a:rPr lang="ru-RU" sz="1200" b="1" dirty="0">
                  <a:latin typeface="+mn-lt"/>
                </a:rPr>
                <a:t>-канал</a:t>
              </a:r>
            </a:p>
          </p:txBody>
        </p:sp>
        <p:sp>
          <p:nvSpPr>
            <p:cNvPr id="51" name="TextBox 50"/>
            <p:cNvSpPr txBox="1"/>
            <p:nvPr userDrawn="1"/>
          </p:nvSpPr>
          <p:spPr>
            <a:xfrm>
              <a:off x="6098713" y="6217833"/>
              <a:ext cx="18233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</a:t>
              </a:r>
              <a:r>
                <a:rPr lang="ru-RU" sz="1200" b="1" baseline="0" dirty="0">
                  <a:latin typeface="+mn-lt"/>
                </a:rPr>
                <a:t> в </a:t>
              </a:r>
              <a:r>
                <a:rPr lang="ru-RU" sz="1200" b="1" baseline="0" dirty="0" err="1">
                  <a:latin typeface="+mn-lt"/>
                </a:rPr>
                <a:t>ВКонтакте</a:t>
              </a:r>
              <a:endParaRPr lang="ru-RU" sz="1200" b="1" dirty="0">
                <a:latin typeface="+mn-lt"/>
              </a:endParaRPr>
            </a:p>
          </p:txBody>
        </p:sp>
        <p:pic>
          <p:nvPicPr>
            <p:cNvPr id="3" name="Рисунок 2"/>
            <p:cNvPicPr>
              <a:picLocks noChangeAspect="1"/>
            </p:cNvPicPr>
            <p:nvPr userDrawn="1"/>
          </p:nvPicPr>
          <p:blipFill>
            <a:blip r:embed="rId14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3182" y="4868862"/>
              <a:ext cx="1374382" cy="1374382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 userDrawn="1"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00" t="3964" r="16630" b="5414"/>
            <a:stretch/>
          </p:blipFill>
          <p:spPr>
            <a:xfrm>
              <a:off x="4283320" y="4966454"/>
              <a:ext cx="1267200" cy="1179198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3271" y="4868862"/>
              <a:ext cx="1375200" cy="13752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 userDrawn="1"/>
          </p:nvSpPr>
          <p:spPr>
            <a:xfrm>
              <a:off x="7949506" y="6231191"/>
              <a:ext cx="224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 в Одноклассниках</a:t>
              </a:r>
            </a:p>
          </p:txBody>
        </p:sp>
      </p:grp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386" y="156658"/>
            <a:ext cx="2595458" cy="112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92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4.3_&#1055;&#1088;&#1080;&#1083;&#1086;&#1078;&#1077;&#1085;&#1080;&#1077;%201.doc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hyperlink" Target="4.3_&#1055;&#1088;&#1080;&#1083;&#1086;&#1078;&#1077;&#1085;&#1080;&#1077;%204.docx" TargetMode="External"/><Relationship Id="rId5" Type="http://schemas.openxmlformats.org/officeDocument/2006/relationships/hyperlink" Target="4.3_&#1055;&#1088;&#1080;&#1083;&#1086;&#1078;&#1077;&#1085;&#1080;&#1077;%203.docx" TargetMode="Externa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29500" y="1696064"/>
            <a:ext cx="5913460" cy="2387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600" b="1" dirty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 результатах мониторинга </a:t>
            </a:r>
            <a:r>
              <a:rPr lang="ru-RU" sz="2600" b="1" dirty="0" err="1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сформированности</a:t>
            </a:r>
            <a:r>
              <a:rPr lang="ru-RU" sz="2600" b="1" dirty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локальной нормативной базы по обеспечению функционирования информационных систем ГБУ ДПО «ЧИРО»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0" y="4605507"/>
            <a:ext cx="6781801" cy="1655762"/>
          </a:xfrm>
        </p:spPr>
        <p:txBody>
          <a:bodyPr>
            <a:normAutofit/>
          </a:bodyPr>
          <a:lstStyle/>
          <a:p>
            <a:pPr algn="r"/>
            <a:endParaRPr lang="ru-RU" dirty="0"/>
          </a:p>
          <a:p>
            <a:pPr algn="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507992" y="5184648"/>
            <a:ext cx="75712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Боровых И.С., </a:t>
            </a:r>
            <a:r>
              <a:rPr lang="ru-RU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проректор </a:t>
            </a:r>
            <a:r>
              <a:rPr lang="ru-RU" i="1" dirty="0">
                <a:latin typeface="Calibri" panose="020F0502020204030204" pitchFamily="34" charset="0"/>
                <a:cs typeface="Calibri" panose="020F0502020204030204" pitchFamily="34" charset="0"/>
              </a:rPr>
              <a:t>по цифровой трансформации </a:t>
            </a:r>
            <a:r>
              <a:rPr lang="ru-RU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ГБУ ДПО «ЧИРО»</a:t>
            </a:r>
          </a:p>
          <a:p>
            <a:r>
              <a:rPr lang="ru-RU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Орехова Т.А.,</a:t>
            </a:r>
            <a:r>
              <a:rPr lang="ru-RU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начальник </a:t>
            </a:r>
            <a:r>
              <a:rPr lang="ru-RU" i="1" dirty="0">
                <a:latin typeface="Calibri" panose="020F0502020204030204" pitchFamily="34" charset="0"/>
                <a:cs typeface="Calibri" panose="020F0502020204030204" pitchFamily="34" charset="0"/>
              </a:rPr>
              <a:t>управления ведомственных информационных систем и цифровой трансформации ГБУ ДПО «ЧИРО»</a:t>
            </a:r>
            <a:endParaRPr lang="ru-RU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Гнедков А.В., </a:t>
            </a:r>
            <a:r>
              <a:rPr lang="ru-RU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начальник отдела </a:t>
            </a:r>
            <a:r>
              <a:rPr lang="ru-RU" i="1" dirty="0">
                <a:latin typeface="Calibri" panose="020F0502020204030204" pitchFamily="34" charset="0"/>
                <a:cs typeface="Calibri" panose="020F0502020204030204" pitchFamily="34" charset="0"/>
              </a:rPr>
              <a:t>информационной </a:t>
            </a:r>
            <a:r>
              <a:rPr lang="ru-RU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безопасности</a:t>
            </a:r>
            <a:r>
              <a:rPr lang="ru-RU" i="1" dirty="0">
                <a:latin typeface="Calibri" panose="020F0502020204030204" pitchFamily="34" charset="0"/>
                <a:cs typeface="Calibri" panose="020F0502020204030204" pitchFamily="34" charset="0"/>
              </a:rPr>
              <a:t> ГБУ ДПО «ЧИРО»</a:t>
            </a:r>
          </a:p>
        </p:txBody>
      </p:sp>
    </p:spTree>
    <p:extLst>
      <p:ext uri="{BB962C8B-B14F-4D97-AF65-F5344CB8AC3E}">
        <p14:creationId xmlns:p14="http://schemas.microsoft.com/office/powerpoint/2010/main" val="345779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88640"/>
            <a:ext cx="8577072" cy="79208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Мониторинг </a:t>
            </a:r>
            <a:r>
              <a:rPr lang="ru-RU" sz="2000" b="1" dirty="0" err="1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сформированности</a:t>
            </a:r>
            <a:r>
              <a:rPr lang="ru-RU" sz="2000" b="1" dirty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ru-RU" sz="2000" b="1" dirty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b="1" dirty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локальной нормативной базы по обеспечению функционирования информационных систем ГБУ ДПО </a:t>
            </a:r>
            <a:r>
              <a:rPr lang="ru-RU" sz="2000" b="1" dirty="0" smtClean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«ЧИРО»</a:t>
            </a:r>
            <a:endParaRPr lang="ru-RU" sz="2000" b="1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44184" y="3543949"/>
            <a:ext cx="6108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ea typeface="Calibri" panose="020F0502020204030204" pitchFamily="34" charset="0"/>
              </a:rPr>
              <a:t>И</a:t>
            </a:r>
            <a:r>
              <a:rPr lang="ru-RU" sz="1600" dirty="0" smtClean="0">
                <a:ea typeface="Calibri" panose="020F0502020204030204" pitchFamily="34" charset="0"/>
              </a:rPr>
              <a:t>нформационные </a:t>
            </a:r>
            <a:r>
              <a:rPr lang="ru-RU" sz="1600" dirty="0">
                <a:ea typeface="Calibri" panose="020F0502020204030204" pitchFamily="34" charset="0"/>
              </a:rPr>
              <a:t>системы, входящие в реестр информационных систем ГБУ ДПО </a:t>
            </a:r>
            <a:r>
              <a:rPr lang="ru-RU" sz="1600" dirty="0" smtClean="0">
                <a:ea typeface="Calibri" panose="020F0502020204030204" pitchFamily="34" charset="0"/>
              </a:rPr>
              <a:t>«ЧИРО»</a:t>
            </a:r>
            <a:r>
              <a:rPr lang="ru-RU" sz="1600" dirty="0">
                <a:ea typeface="Calibri" panose="020F0502020204030204" pitchFamily="34" charset="0"/>
              </a:rPr>
              <a:t> </a:t>
            </a:r>
            <a:r>
              <a:rPr lang="ru-RU" sz="1600" dirty="0" smtClean="0">
                <a:ea typeface="Calibri" panose="020F0502020204030204" pitchFamily="34" charset="0"/>
              </a:rPr>
              <a:t>(51 информационная система) </a:t>
            </a:r>
            <a:endParaRPr lang="ru-RU" sz="1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600200" y="1179004"/>
            <a:ext cx="9299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dirty="0" smtClean="0">
                <a:ea typeface="Calibri" panose="020F0502020204030204" pitchFamily="34" charset="0"/>
              </a:rPr>
              <a:t>Приказ </a:t>
            </a:r>
            <a:r>
              <a:rPr lang="ru-RU" sz="1400" i="1" dirty="0">
                <a:ea typeface="Calibri" panose="020F0502020204030204" pitchFamily="34" charset="0"/>
              </a:rPr>
              <a:t>ГБУ ДПО «ЧИРО» от 08.04.2024 года № 569-ОД «О мониторинге </a:t>
            </a:r>
            <a:r>
              <a:rPr lang="ru-RU" sz="1400" i="1" dirty="0" err="1">
                <a:ea typeface="Calibri" panose="020F0502020204030204" pitchFamily="34" charset="0"/>
              </a:rPr>
              <a:t>сформированности</a:t>
            </a:r>
            <a:r>
              <a:rPr lang="ru-RU" sz="1400" i="1" dirty="0">
                <a:ea typeface="Calibri" panose="020F0502020204030204" pitchFamily="34" charset="0"/>
              </a:rPr>
              <a:t> локальной нормативной базы по обеспечению функционирования информационных систем ГБУ ДПО «ЧИРО»</a:t>
            </a:r>
            <a:endParaRPr lang="ru-RU" sz="14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44184" y="2180764"/>
            <a:ext cx="7474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ea typeface="Calibri" panose="020F0502020204030204" pitchFamily="34" charset="0"/>
              </a:rPr>
              <a:t>Выявление </a:t>
            </a:r>
            <a:r>
              <a:rPr lang="ru-RU" sz="1600" dirty="0">
                <a:ea typeface="Calibri" panose="020F0502020204030204" pitchFamily="34" charset="0"/>
              </a:rPr>
              <a:t>уровня </a:t>
            </a:r>
            <a:r>
              <a:rPr lang="ru-RU" sz="1600" dirty="0" err="1">
                <a:ea typeface="Calibri" panose="020F0502020204030204" pitchFamily="34" charset="0"/>
              </a:rPr>
              <a:t>сформированности</a:t>
            </a:r>
            <a:r>
              <a:rPr lang="ru-RU" sz="1600" dirty="0">
                <a:ea typeface="Calibri" panose="020F0502020204030204" pitchFamily="34" charset="0"/>
              </a:rPr>
              <a:t> локальной нормативной базы ГБУ ДПО «ЧИРО» по обеспечению функционирования информационных систем, обеспечения информационной безопасности вычислительных систем, сетей и баз данных, в соответствии с установленными требованиями</a:t>
            </a:r>
            <a:endParaRPr lang="ru-RU" sz="16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3510403" y="2180764"/>
            <a:ext cx="957" cy="4338908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528916" y="2217848"/>
            <a:ext cx="2991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ea typeface="Calibri" panose="020F0502020204030204" pitchFamily="34" charset="0"/>
              </a:rPr>
              <a:t>Цель проведения Мониторинга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32899" y="3543949"/>
            <a:ext cx="21854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ea typeface="Calibri" panose="020F0502020204030204" pitchFamily="34" charset="0"/>
              </a:rPr>
              <a:t>Объекты Мониторинга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016264" y="5004214"/>
            <a:ext cx="24186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ea typeface="Calibri" panose="020F0502020204030204" pitchFamily="34" charset="0"/>
              </a:rPr>
              <a:t>Показатели </a:t>
            </a:r>
            <a:r>
              <a:rPr lang="ru-RU" sz="1600" dirty="0">
                <a:ea typeface="Calibri" panose="020F0502020204030204" pitchFamily="34" charset="0"/>
              </a:rPr>
              <a:t>Мониторинга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44184" y="4457569"/>
            <a:ext cx="820203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ru-RU" sz="1600" dirty="0" smtClean="0">
                <a:ea typeface="Calibri" panose="020F0502020204030204" pitchFamily="34" charset="0"/>
              </a:rPr>
              <a:t>Правоустанавливающий документ, определяющий </a:t>
            </a:r>
            <a:r>
              <a:rPr lang="ru-RU" sz="1600" dirty="0">
                <a:ea typeface="Calibri" panose="020F0502020204030204" pitchFamily="34" charset="0"/>
              </a:rPr>
              <a:t>легитимность использования информационной системы  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1600" dirty="0" smtClean="0">
                <a:ea typeface="Calibri" panose="020F0502020204030204" pitchFamily="34" charset="0"/>
              </a:rPr>
              <a:t>Распорядительный (локальный) документ, регламентирующий </a:t>
            </a:r>
            <a:r>
              <a:rPr lang="ru-RU" sz="1600" dirty="0">
                <a:ea typeface="Calibri" panose="020F0502020204030204" pitchFamily="34" charset="0"/>
              </a:rPr>
              <a:t>функционирование информационной системы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1600" dirty="0" smtClean="0">
                <a:ea typeface="Calibri" panose="020F0502020204030204" pitchFamily="34" charset="0"/>
              </a:rPr>
              <a:t>Актуальный паспорт </a:t>
            </a:r>
            <a:r>
              <a:rPr lang="ru-RU" sz="1600" dirty="0">
                <a:ea typeface="Calibri" panose="020F0502020204030204" pitchFamily="34" charset="0"/>
              </a:rPr>
              <a:t>информационной системы 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1600" dirty="0" smtClean="0">
                <a:ea typeface="Calibri" panose="020F0502020204030204" pitchFamily="34" charset="0"/>
              </a:rPr>
              <a:t>Порядок </a:t>
            </a:r>
            <a:r>
              <a:rPr lang="ru-RU" sz="1600" dirty="0">
                <a:ea typeface="Calibri" panose="020F0502020204030204" pitchFamily="34" charset="0"/>
              </a:rPr>
              <a:t>(</a:t>
            </a:r>
            <a:r>
              <a:rPr lang="ru-RU" sz="1600" dirty="0" smtClean="0">
                <a:ea typeface="Calibri" panose="020F0502020204030204" pitchFamily="34" charset="0"/>
              </a:rPr>
              <a:t>регламент) </a:t>
            </a:r>
            <a:r>
              <a:rPr lang="ru-RU" sz="1600" dirty="0">
                <a:ea typeface="Calibri" panose="020F0502020204030204" pitchFamily="34" charset="0"/>
              </a:rPr>
              <a:t>функционирования информационной системы 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1600" i="1" dirty="0" smtClean="0">
                <a:ea typeface="Calibri" panose="020F0502020204030204" pitchFamily="34" charset="0"/>
              </a:rPr>
              <a:t>Актуальный комплект </a:t>
            </a:r>
            <a:r>
              <a:rPr lang="ru-RU" sz="1600" i="1" dirty="0">
                <a:ea typeface="Calibri" panose="020F0502020204030204" pitchFamily="34" charset="0"/>
              </a:rPr>
              <a:t>документов по информационной безопасности 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arenR"/>
            </a:pPr>
            <a:r>
              <a:rPr lang="ru-RU" sz="1600" i="1" dirty="0" smtClean="0">
                <a:ea typeface="Calibri" panose="020F0502020204030204" pitchFamily="34" charset="0"/>
              </a:rPr>
              <a:t>Страница </a:t>
            </a:r>
            <a:r>
              <a:rPr lang="ru-RU" sz="1600" i="1" dirty="0">
                <a:ea typeface="Calibri" panose="020F0502020204030204" pitchFamily="34" charset="0"/>
              </a:rPr>
              <a:t>информационной системы на сайте ГБУ ДПО «</a:t>
            </a:r>
            <a:r>
              <a:rPr lang="ru-RU" sz="1600" i="1" dirty="0" smtClean="0">
                <a:ea typeface="Calibri" panose="020F0502020204030204" pitchFamily="34" charset="0"/>
              </a:rPr>
              <a:t>ЧИРО»</a:t>
            </a:r>
            <a:endParaRPr lang="ru-RU" sz="1600" i="1" dirty="0"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1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1224" y="218361"/>
            <a:ext cx="4571568" cy="648072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Результаты Мониторинга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77012" y="1060030"/>
            <a:ext cx="24235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ea typeface="Calibri" panose="020F0502020204030204" pitchFamily="34" charset="0"/>
                <a:hlinkClick r:id="rId3" action="ppaction://hlinkfile"/>
              </a:rPr>
              <a:t>Информационная справка </a:t>
            </a:r>
            <a:endParaRPr lang="ru-RU" sz="1600" dirty="0"/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264835088"/>
              </p:ext>
            </p:extLst>
          </p:nvPr>
        </p:nvGraphicFramePr>
        <p:xfrm>
          <a:off x="4051224" y="1060030"/>
          <a:ext cx="5516880" cy="3538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004872" y="3874291"/>
            <a:ext cx="1289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33 системы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9004872" y="3149824"/>
            <a:ext cx="1289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40 систем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9004872" y="2422697"/>
            <a:ext cx="1289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45 систем</a:t>
            </a:r>
            <a:endParaRPr lang="ru-RU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8923452" y="1681770"/>
            <a:ext cx="1289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51 система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3848" y="1978189"/>
            <a:ext cx="3169920" cy="607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ea typeface="Calibri" panose="020F0502020204030204" pitchFamily="34" charset="0"/>
                <a:hlinkClick r:id="rId5" action="ppaction://hlinkfile"/>
              </a:rPr>
              <a:t>Паспорта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ea typeface="Calibri" panose="020F0502020204030204" pitchFamily="34" charset="0"/>
                <a:hlinkClick r:id="rId5" action="ppaction://hlinkfile"/>
              </a:rPr>
              <a:t>информационных систем (51)</a:t>
            </a:r>
            <a:endParaRPr lang="ru-RU" sz="1600" dirty="0">
              <a:ea typeface="Calibri" panose="020F050202020403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7012" y="3070891"/>
            <a:ext cx="24235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ea typeface="Calibri" panose="020F0502020204030204" pitchFamily="34" charset="0"/>
                <a:hlinkClick r:id="rId6" action="ppaction://hlinkfile"/>
              </a:rPr>
              <a:t>Регламенты (порядки) </a:t>
            </a:r>
          </a:p>
          <a:p>
            <a:pPr algn="ctr"/>
            <a:r>
              <a:rPr lang="ru-RU" sz="1600" dirty="0">
                <a:ea typeface="Calibri" panose="020F0502020204030204" pitchFamily="34" charset="0"/>
                <a:hlinkClick r:id="rId6" action="ppaction://hlinkfile"/>
              </a:rPr>
              <a:t>функционирования информационных </a:t>
            </a:r>
            <a:r>
              <a:rPr lang="ru-RU" sz="1600" dirty="0" smtClean="0">
                <a:ea typeface="Calibri" panose="020F0502020204030204" pitchFamily="34" charset="0"/>
                <a:hlinkClick r:id="rId6" action="ppaction://hlinkfile"/>
              </a:rPr>
              <a:t>систем (29)</a:t>
            </a:r>
            <a:endParaRPr lang="ru-RU" sz="1600" dirty="0">
              <a:ea typeface="Calibri" panose="020F050202020403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8836" y="5056907"/>
            <a:ext cx="5573052" cy="954107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>
              <a:tabLst>
                <a:tab pos="630555" algn="l"/>
              </a:tabLst>
            </a:pPr>
            <a:r>
              <a:rPr lang="ru-RU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ea typeface="Calibri" panose="020F0502020204030204" pitchFamily="34" charset="0"/>
                <a:cs typeface="Times New Roman" panose="02020603050405020304" pitchFamily="18" charset="0"/>
              </a:rPr>
              <a:t>соответствии с Федеральным законом РФ от 27.07.2006 г. № 149-ФЗ </a:t>
            </a:r>
            <a:r>
              <a:rPr lang="ru-RU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"/>
              <a:tabLst>
                <a:tab pos="540385" algn="l"/>
              </a:tabLst>
            </a:pPr>
            <a:r>
              <a:rPr lang="ru-RU" sz="1400" dirty="0"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государственная (федеральная или региональная</a:t>
            </a:r>
            <a:r>
              <a:rPr lang="ru-RU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"/>
              <a:tabLst>
                <a:tab pos="540385" algn="l"/>
              </a:tabLst>
            </a:pPr>
            <a:r>
              <a:rPr lang="ru-RU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муниципальная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"/>
              <a:tabLst>
                <a:tab pos="540385" algn="l"/>
              </a:tabLst>
            </a:pPr>
            <a:r>
              <a:rPr lang="ru-RU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иная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61888" y="5066326"/>
            <a:ext cx="5485968" cy="954107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tabLst>
                <a:tab pos="630555" algn="l"/>
              </a:tabLst>
            </a:pPr>
            <a:r>
              <a:rPr lang="ru-RU" sz="1400" dirty="0">
                <a:ea typeface="Calibri" panose="020F0502020204030204" pitchFamily="34" charset="0"/>
                <a:cs typeface="Times New Roman" panose="02020603050405020304" pitchFamily="18" charset="0"/>
              </a:rPr>
              <a:t>С учетом организации доступа к информационной системе: </a:t>
            </a:r>
          </a:p>
          <a:p>
            <a:pPr marL="285750" indent="-285750" algn="just">
              <a:buFont typeface="Symbol" panose="05050102010706020507" pitchFamily="18" charset="2"/>
              <a:buChar char="-"/>
              <a:tabLst>
                <a:tab pos="630555" algn="l"/>
              </a:tabLst>
            </a:pPr>
            <a:r>
              <a:rPr lang="ru-RU" sz="1400" dirty="0">
                <a:ea typeface="Calibri" panose="020F0502020204030204" pitchFamily="34" charset="0"/>
                <a:cs typeface="Times New Roman" panose="02020603050405020304" pitchFamily="18" charset="0"/>
              </a:rPr>
              <a:t>локальная: пользователями информационной системы являются только работники ГБУ ДПО «ЧИРО»</a:t>
            </a:r>
          </a:p>
          <a:p>
            <a:pPr marL="285750" indent="-285750" algn="just">
              <a:buFont typeface="Symbol" panose="05050102010706020507" pitchFamily="18" charset="2"/>
              <a:buChar char="-"/>
              <a:tabLst>
                <a:tab pos="630555" algn="l"/>
              </a:tabLst>
            </a:pPr>
            <a:r>
              <a:rPr lang="ru-RU" sz="1400" dirty="0">
                <a:ea typeface="Calibri" panose="020F0502020204030204" pitchFamily="34" charset="0"/>
                <a:cs typeface="Times New Roman" panose="02020603050405020304" pitchFamily="18" charset="0"/>
              </a:rPr>
              <a:t>для внешних </a:t>
            </a:r>
            <a:r>
              <a:rPr lang="ru-RU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пользователей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24428" y="6180224"/>
            <a:ext cx="4624044" cy="307777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>
              <a:tabLst>
                <a:tab pos="630555" algn="l"/>
              </a:tabLst>
            </a:pPr>
            <a:r>
              <a:rPr lang="ru-RU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 персональными </a:t>
            </a:r>
            <a:r>
              <a:rPr lang="ru-RU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данными/без </a:t>
            </a:r>
            <a:r>
              <a:rPr lang="ru-RU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персональных данных  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44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37322" t="47753" r="43177" b="20663"/>
          <a:stretch/>
        </p:blipFill>
        <p:spPr>
          <a:xfrm>
            <a:off x="846043" y="1280226"/>
            <a:ext cx="3813048" cy="34737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17531" t="16249" r="50498" b="6230"/>
          <a:stretch/>
        </p:blipFill>
        <p:spPr>
          <a:xfrm>
            <a:off x="5605435" y="373168"/>
            <a:ext cx="3877057" cy="528790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17963" t="18544" r="50614" b="7130"/>
          <a:stretch/>
        </p:blipFill>
        <p:spPr>
          <a:xfrm>
            <a:off x="8046719" y="2467052"/>
            <a:ext cx="3209544" cy="427024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/>
          <a:srcRect l="36972" t="48398" r="49501" b="36828"/>
          <a:stretch/>
        </p:blipFill>
        <p:spPr>
          <a:xfrm>
            <a:off x="1631897" y="4076395"/>
            <a:ext cx="3914079" cy="240487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303152" y="373168"/>
            <a:ext cx="4571568" cy="6480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Локальный доступ</a:t>
            </a:r>
            <a:endParaRPr lang="ru-RU" sz="2000" b="1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22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8135" t="7319" r="20065" b="4569"/>
          <a:stretch/>
        </p:blipFill>
        <p:spPr>
          <a:xfrm>
            <a:off x="2505456" y="667511"/>
            <a:ext cx="7342632" cy="588874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106088" y="200073"/>
            <a:ext cx="4571568" cy="6480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26479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Информационная открытость </a:t>
            </a:r>
            <a:endParaRPr lang="ru-RU" sz="2000" b="1" dirty="0">
              <a:solidFill>
                <a:srgbClr val="26479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50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52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 Light/Constantia">
      <a:majorFont>
        <a:latin typeface="Calibri Light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289</Words>
  <Application>Microsoft Office PowerPoint</Application>
  <PresentationFormat>Широкоэкранный</PresentationFormat>
  <Paragraphs>40</Paragraphs>
  <Slides>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7" baseType="lpstr">
      <vt:lpstr>Arial</vt:lpstr>
      <vt:lpstr>Book Antiqua</vt:lpstr>
      <vt:lpstr>Calibri</vt:lpstr>
      <vt:lpstr>Calibri Light</vt:lpstr>
      <vt:lpstr>Constantia</vt:lpstr>
      <vt:lpstr>Jost</vt:lpstr>
      <vt:lpstr>Symbol</vt:lpstr>
      <vt:lpstr>Times New Roman</vt:lpstr>
      <vt:lpstr>Тема Office</vt:lpstr>
      <vt:lpstr>Специальное оформление</vt:lpstr>
      <vt:lpstr>1_Специальное оформление</vt:lpstr>
      <vt:lpstr>О результатах мониторинга сформированности локальной нормативной базы по обеспечению функционирования информационных систем ГБУ ДПО «ЧИРО»</vt:lpstr>
      <vt:lpstr>Мониторинг сформированности  локальной нормативной базы по обеспечению функционирования информационных систем ГБУ ДПО «ЧИРО»</vt:lpstr>
      <vt:lpstr>Результаты Мониторинга </vt:lpstr>
      <vt:lpstr>Презентация PowerPoint</vt:lpstr>
      <vt:lpstr>Презентация PowerPoint</vt:lpstr>
      <vt:lpstr>Презентация PowerPoint</vt:lpstr>
    </vt:vector>
  </TitlesOfParts>
  <Company>ГБУ ДПО РЦОКИО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Старцун Мария Сергеевна</dc:creator>
  <cp:lastModifiedBy>Орехова Тамара Анатольевна</cp:lastModifiedBy>
  <cp:revision>84</cp:revision>
  <dcterms:created xsi:type="dcterms:W3CDTF">2022-11-08T05:17:39Z</dcterms:created>
  <dcterms:modified xsi:type="dcterms:W3CDTF">2024-05-28T06:39:15Z</dcterms:modified>
</cp:coreProperties>
</file>