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</p:sldMasterIdLst>
  <p:notesMasterIdLst>
    <p:notesMasterId r:id="rId17"/>
  </p:notesMasterIdLst>
  <p:sldIdLst>
    <p:sldId id="266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6" r:id="rId12"/>
    <p:sldId id="278" r:id="rId13"/>
    <p:sldId id="279" r:id="rId14"/>
    <p:sldId id="281" r:id="rId15"/>
    <p:sldId id="267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4796"/>
    <a:srgbClr val="E31E24"/>
    <a:srgbClr val="0E3CB0"/>
    <a:srgbClr val="3698CA"/>
    <a:srgbClr val="F2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51" autoAdjust="0"/>
  </p:normalViewPr>
  <p:slideViewPr>
    <p:cSldViewPr snapToGrid="0">
      <p:cViewPr varScale="1">
        <p:scale>
          <a:sx n="64" d="100"/>
          <a:sy n="64" d="100"/>
        </p:scale>
        <p:origin x="138" y="3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4245B-6C98-4B75-8BE7-2F876DFE5DE2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690FF-66FE-4A0F-8066-B105112000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474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690FF-66FE-4A0F-8066-B105112000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547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5B2833-68AE-4C2A-8F21-E570227696B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550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5332" y="1952096"/>
            <a:ext cx="678180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1" y="4431771"/>
            <a:ext cx="678180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52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939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339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79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839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сновн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858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533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744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32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063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92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726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9785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666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34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8F758AF-259B-4024-84E2-B680FE9A8845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622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39699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619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4709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29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232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76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3263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9867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785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6622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236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5907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C84730E-93B5-4FEB-9BA5-62B22E99BB4E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21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020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167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966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8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68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780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5.gif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17" Type="http://schemas.openxmlformats.org/officeDocument/2006/relationships/image" Target="../media/image9.jpeg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61179-3B20-442F-B76C-6548D0CD8A0A}" type="datetimeFigureOut">
              <a:rPr lang="ru-RU" smtClean="0"/>
              <a:t>28.05.2024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9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Государственное бюджетное </a:t>
            </a:r>
            <a:r>
              <a:rPr lang="ru-RU" sz="1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учреждение дополнительного </a:t>
            </a:r>
            <a:r>
              <a:rPr lang="ru-RU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«Челябинский институт развития образования</a:t>
            </a:r>
            <a:r>
              <a:rPr lang="ru-RU" sz="16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  <a:endParaRPr lang="ru-RU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01877" y="1122363"/>
            <a:ext cx="4527026" cy="54257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456318" y="1807203"/>
            <a:ext cx="1083587" cy="150358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084" y="156658"/>
            <a:ext cx="2649264" cy="114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65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494550"/>
            <a:ext cx="103716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1066" y="2000932"/>
            <a:ext cx="10371667" cy="4476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0" y="6627812"/>
            <a:ext cx="4037847" cy="230188"/>
            <a:chOff x="-1" y="0"/>
            <a:chExt cx="8861838" cy="840468"/>
          </a:xfrm>
        </p:grpSpPr>
        <p:sp>
          <p:nvSpPr>
            <p:cNvPr id="14" name="Блок-схема: данные 4"/>
            <p:cNvSpPr/>
            <p:nvPr/>
          </p:nvSpPr>
          <p:spPr>
            <a:xfrm>
              <a:off x="-1" y="0"/>
              <a:ext cx="8861838" cy="84046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E31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  <p:sp>
          <p:nvSpPr>
            <p:cNvPr id="15" name="Блок-схема: данные 4"/>
            <p:cNvSpPr/>
            <p:nvPr/>
          </p:nvSpPr>
          <p:spPr>
            <a:xfrm>
              <a:off x="-1" y="1"/>
              <a:ext cx="8790915" cy="80575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2647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</p:grpSp>
      <p:pic>
        <p:nvPicPr>
          <p:cNvPr id="4" name="Рисунок 3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332" b="29993"/>
          <a:stretch/>
        </p:blipFill>
        <p:spPr>
          <a:xfrm>
            <a:off x="11216091" y="88295"/>
            <a:ext cx="824499" cy="86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600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85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0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+mn-lt"/>
              </a:rPr>
              <a:t>Государственное бюджетное </a:t>
            </a:r>
            <a:r>
              <a:rPr lang="ru-RU" sz="1400" dirty="0" smtClean="0">
                <a:solidFill>
                  <a:schemeClr val="bg1"/>
                </a:solidFill>
                <a:latin typeface="+mn-lt"/>
              </a:rPr>
              <a:t>учреждение дополнительного </a:t>
            </a:r>
            <a:r>
              <a:rPr lang="ru-RU" sz="1400" dirty="0">
                <a:solidFill>
                  <a:schemeClr val="bg1"/>
                </a:solidFill>
                <a:latin typeface="+mn-lt"/>
              </a:rPr>
              <a:t>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+mn-lt"/>
              </a:rPr>
              <a:t>«Челябинский институт развития образования</a:t>
            </a:r>
            <a:r>
              <a:rPr lang="ru-RU" sz="1600" b="1" dirty="0" smtClean="0">
                <a:solidFill>
                  <a:schemeClr val="bg1"/>
                </a:solidFill>
                <a:latin typeface="+mn-lt"/>
              </a:rPr>
              <a:t>»</a:t>
            </a:r>
            <a:endParaRPr lang="ru-RU" sz="1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4119073" y="3444995"/>
            <a:ext cx="947137" cy="905028"/>
          </a:xfrm>
          <a:prstGeom prst="rect">
            <a:avLst/>
          </a:prstGeom>
          <a:solidFill>
            <a:srgbClr val="264796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  <a:defRPr/>
            </a:pPr>
            <a:endParaRPr lang="ru-RU" sz="1400" kern="0" smtClean="0">
              <a:solidFill>
                <a:srgbClr val="FFFFFF"/>
              </a:solidFill>
              <a:latin typeface="Arial"/>
              <a:sym typeface="Arial"/>
            </a:endParaRPr>
          </a:p>
        </p:txBody>
      </p:sp>
      <p:grpSp>
        <p:nvGrpSpPr>
          <p:cNvPr id="15" name="Google Shape;559;p43"/>
          <p:cNvGrpSpPr/>
          <p:nvPr userDrawn="1"/>
        </p:nvGrpSpPr>
        <p:grpSpPr>
          <a:xfrm>
            <a:off x="4321282" y="3599351"/>
            <a:ext cx="573220" cy="552687"/>
            <a:chOff x="1236875" y="1623900"/>
            <a:chExt cx="465200" cy="455475"/>
          </a:xfrm>
        </p:grpSpPr>
        <p:sp>
          <p:nvSpPr>
            <p:cNvPr id="16" name="Google Shape;560;p43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7" name="Google Shape;561;p43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8" name="Google Shape;562;p43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9" name="Google Shape;563;p43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0" name="Google Shape;564;p43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1" name="Google Shape;565;p43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2" name="Google Shape;566;p43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66" name="Группа 65"/>
          <p:cNvGrpSpPr/>
          <p:nvPr userDrawn="1"/>
        </p:nvGrpSpPr>
        <p:grpSpPr>
          <a:xfrm>
            <a:off x="5304644" y="1105632"/>
            <a:ext cx="916634" cy="834456"/>
            <a:chOff x="2518715" y="1309648"/>
            <a:chExt cx="916634" cy="834456"/>
          </a:xfrm>
        </p:grpSpPr>
        <p:sp>
          <p:nvSpPr>
            <p:cNvPr id="24" name="Прямоугольник 23"/>
            <p:cNvSpPr/>
            <p:nvPr userDrawn="1"/>
          </p:nvSpPr>
          <p:spPr>
            <a:xfrm>
              <a:off x="2518715" y="13096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 smtClea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grpSp>
          <p:nvGrpSpPr>
            <p:cNvPr id="32" name="Google Shape;732;p43"/>
            <p:cNvGrpSpPr/>
            <p:nvPr userDrawn="1"/>
          </p:nvGrpSpPr>
          <p:grpSpPr>
            <a:xfrm>
              <a:off x="2677669" y="1501260"/>
              <a:ext cx="609818" cy="502450"/>
              <a:chOff x="5268225" y="4341925"/>
              <a:chExt cx="468850" cy="387275"/>
            </a:xfrm>
          </p:grpSpPr>
          <p:sp>
            <p:nvSpPr>
              <p:cNvPr id="33" name="Google Shape;733;p43"/>
              <p:cNvSpPr/>
              <p:nvPr/>
            </p:nvSpPr>
            <p:spPr>
              <a:xfrm>
                <a:off x="5652425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122" y="1291"/>
                    </a:lnTo>
                    <a:lnTo>
                      <a:pt x="244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412" y="1511"/>
                    </a:lnTo>
                    <a:lnTo>
                      <a:pt x="2533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734;p43"/>
              <p:cNvSpPr/>
              <p:nvPr/>
            </p:nvSpPr>
            <p:spPr>
              <a:xfrm>
                <a:off x="5287100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98" y="1291"/>
                    </a:lnTo>
                    <a:lnTo>
                      <a:pt x="220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387" y="1511"/>
                    </a:lnTo>
                    <a:lnTo>
                      <a:pt x="2509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5" name="Google Shape;735;p43"/>
              <p:cNvSpPr/>
              <p:nvPr/>
            </p:nvSpPr>
            <p:spPr>
              <a:xfrm>
                <a:off x="5268225" y="4341925"/>
                <a:ext cx="468850" cy="333075"/>
              </a:xfrm>
              <a:custGeom>
                <a:avLst/>
                <a:gdLst/>
                <a:ahLst/>
                <a:cxnLst/>
                <a:rect l="l" t="t" r="r" b="b"/>
                <a:pathLst>
                  <a:path w="18754" h="13323" fill="none" extrusionOk="0">
                    <a:moveTo>
                      <a:pt x="18754" y="5553"/>
                    </a:moveTo>
                    <a:lnTo>
                      <a:pt x="18754" y="5553"/>
                    </a:lnTo>
                    <a:lnTo>
                      <a:pt x="18730" y="5334"/>
                    </a:lnTo>
                    <a:lnTo>
                      <a:pt x="18681" y="5091"/>
                    </a:lnTo>
                    <a:lnTo>
                      <a:pt x="18583" y="4847"/>
                    </a:lnTo>
                    <a:lnTo>
                      <a:pt x="18462" y="4628"/>
                    </a:lnTo>
                    <a:lnTo>
                      <a:pt x="18291" y="4433"/>
                    </a:lnTo>
                    <a:lnTo>
                      <a:pt x="18121" y="4287"/>
                    </a:lnTo>
                    <a:lnTo>
                      <a:pt x="18023" y="4214"/>
                    </a:lnTo>
                    <a:lnTo>
                      <a:pt x="17926" y="4165"/>
                    </a:lnTo>
                    <a:lnTo>
                      <a:pt x="17828" y="4141"/>
                    </a:lnTo>
                    <a:lnTo>
                      <a:pt x="17731" y="4141"/>
                    </a:lnTo>
                    <a:lnTo>
                      <a:pt x="16489" y="4141"/>
                    </a:lnTo>
                    <a:lnTo>
                      <a:pt x="15588" y="1803"/>
                    </a:lnTo>
                    <a:lnTo>
                      <a:pt x="15588" y="1803"/>
                    </a:lnTo>
                    <a:lnTo>
                      <a:pt x="15490" y="1583"/>
                    </a:lnTo>
                    <a:lnTo>
                      <a:pt x="15344" y="1364"/>
                    </a:lnTo>
                    <a:lnTo>
                      <a:pt x="15174" y="1169"/>
                    </a:lnTo>
                    <a:lnTo>
                      <a:pt x="15003" y="975"/>
                    </a:lnTo>
                    <a:lnTo>
                      <a:pt x="14784" y="804"/>
                    </a:lnTo>
                    <a:lnTo>
                      <a:pt x="14565" y="658"/>
                    </a:lnTo>
                    <a:lnTo>
                      <a:pt x="14346" y="536"/>
                    </a:lnTo>
                    <a:lnTo>
                      <a:pt x="14102" y="439"/>
                    </a:lnTo>
                    <a:lnTo>
                      <a:pt x="14102" y="439"/>
                    </a:lnTo>
                    <a:lnTo>
                      <a:pt x="13810" y="390"/>
                    </a:lnTo>
                    <a:lnTo>
                      <a:pt x="13444" y="317"/>
                    </a:lnTo>
                    <a:lnTo>
                      <a:pt x="12933" y="220"/>
                    </a:lnTo>
                    <a:lnTo>
                      <a:pt x="12275" y="147"/>
                    </a:lnTo>
                    <a:lnTo>
                      <a:pt x="11472" y="73"/>
                    </a:lnTo>
                    <a:lnTo>
                      <a:pt x="10498" y="25"/>
                    </a:lnTo>
                    <a:lnTo>
                      <a:pt x="9377" y="0"/>
                    </a:lnTo>
                    <a:lnTo>
                      <a:pt x="9377" y="0"/>
                    </a:lnTo>
                    <a:lnTo>
                      <a:pt x="8257" y="25"/>
                    </a:lnTo>
                    <a:lnTo>
                      <a:pt x="7283" y="73"/>
                    </a:lnTo>
                    <a:lnTo>
                      <a:pt x="6479" y="147"/>
                    </a:lnTo>
                    <a:lnTo>
                      <a:pt x="5821" y="220"/>
                    </a:lnTo>
                    <a:lnTo>
                      <a:pt x="5310" y="317"/>
                    </a:lnTo>
                    <a:lnTo>
                      <a:pt x="4945" y="390"/>
                    </a:lnTo>
                    <a:lnTo>
                      <a:pt x="4652" y="439"/>
                    </a:lnTo>
                    <a:lnTo>
                      <a:pt x="4652" y="439"/>
                    </a:lnTo>
                    <a:lnTo>
                      <a:pt x="4409" y="536"/>
                    </a:lnTo>
                    <a:lnTo>
                      <a:pt x="4190" y="658"/>
                    </a:lnTo>
                    <a:lnTo>
                      <a:pt x="3970" y="804"/>
                    </a:lnTo>
                    <a:lnTo>
                      <a:pt x="3751" y="975"/>
                    </a:lnTo>
                    <a:lnTo>
                      <a:pt x="3581" y="1169"/>
                    </a:lnTo>
                    <a:lnTo>
                      <a:pt x="3410" y="1364"/>
                    </a:lnTo>
                    <a:lnTo>
                      <a:pt x="3264" y="1583"/>
                    </a:lnTo>
                    <a:lnTo>
                      <a:pt x="3167" y="1803"/>
                    </a:lnTo>
                    <a:lnTo>
                      <a:pt x="2266" y="4141"/>
                    </a:lnTo>
                    <a:lnTo>
                      <a:pt x="1023" y="4141"/>
                    </a:lnTo>
                    <a:lnTo>
                      <a:pt x="1023" y="4141"/>
                    </a:lnTo>
                    <a:lnTo>
                      <a:pt x="926" y="4141"/>
                    </a:lnTo>
                    <a:lnTo>
                      <a:pt x="829" y="4165"/>
                    </a:lnTo>
                    <a:lnTo>
                      <a:pt x="731" y="4214"/>
                    </a:lnTo>
                    <a:lnTo>
                      <a:pt x="634" y="4287"/>
                    </a:lnTo>
                    <a:lnTo>
                      <a:pt x="463" y="4433"/>
                    </a:lnTo>
                    <a:lnTo>
                      <a:pt x="293" y="4628"/>
                    </a:lnTo>
                    <a:lnTo>
                      <a:pt x="171" y="4847"/>
                    </a:lnTo>
                    <a:lnTo>
                      <a:pt x="74" y="5091"/>
                    </a:lnTo>
                    <a:lnTo>
                      <a:pt x="25" y="5334"/>
                    </a:lnTo>
                    <a:lnTo>
                      <a:pt x="1" y="5553"/>
                    </a:lnTo>
                    <a:lnTo>
                      <a:pt x="1" y="5553"/>
                    </a:lnTo>
                    <a:lnTo>
                      <a:pt x="25" y="5748"/>
                    </a:lnTo>
                    <a:lnTo>
                      <a:pt x="74" y="5894"/>
                    </a:lnTo>
                    <a:lnTo>
                      <a:pt x="171" y="6016"/>
                    </a:lnTo>
                    <a:lnTo>
                      <a:pt x="293" y="6089"/>
                    </a:lnTo>
                    <a:lnTo>
                      <a:pt x="463" y="6138"/>
                    </a:lnTo>
                    <a:lnTo>
                      <a:pt x="634" y="6187"/>
                    </a:lnTo>
                    <a:lnTo>
                      <a:pt x="1023" y="6187"/>
                    </a:lnTo>
                    <a:lnTo>
                      <a:pt x="1462" y="6187"/>
                    </a:lnTo>
                    <a:lnTo>
                      <a:pt x="1145" y="7015"/>
                    </a:lnTo>
                    <a:lnTo>
                      <a:pt x="1145" y="7015"/>
                    </a:lnTo>
                    <a:lnTo>
                      <a:pt x="999" y="7526"/>
                    </a:lnTo>
                    <a:lnTo>
                      <a:pt x="877" y="8086"/>
                    </a:lnTo>
                    <a:lnTo>
                      <a:pt x="780" y="8671"/>
                    </a:lnTo>
                    <a:lnTo>
                      <a:pt x="756" y="9207"/>
                    </a:lnTo>
                    <a:lnTo>
                      <a:pt x="756" y="13323"/>
                    </a:lnTo>
                    <a:lnTo>
                      <a:pt x="17999" y="13323"/>
                    </a:lnTo>
                    <a:lnTo>
                      <a:pt x="17999" y="9207"/>
                    </a:lnTo>
                    <a:lnTo>
                      <a:pt x="17999" y="9207"/>
                    </a:lnTo>
                    <a:lnTo>
                      <a:pt x="17975" y="8671"/>
                    </a:lnTo>
                    <a:lnTo>
                      <a:pt x="17877" y="8086"/>
                    </a:lnTo>
                    <a:lnTo>
                      <a:pt x="17755" y="7526"/>
                    </a:lnTo>
                    <a:lnTo>
                      <a:pt x="17609" y="7015"/>
                    </a:lnTo>
                    <a:lnTo>
                      <a:pt x="17293" y="6187"/>
                    </a:lnTo>
                    <a:lnTo>
                      <a:pt x="17731" y="6187"/>
                    </a:lnTo>
                    <a:lnTo>
                      <a:pt x="17731" y="6187"/>
                    </a:lnTo>
                    <a:lnTo>
                      <a:pt x="18121" y="6187"/>
                    </a:lnTo>
                    <a:lnTo>
                      <a:pt x="18291" y="6138"/>
                    </a:lnTo>
                    <a:lnTo>
                      <a:pt x="18462" y="6089"/>
                    </a:lnTo>
                    <a:lnTo>
                      <a:pt x="18583" y="6016"/>
                    </a:lnTo>
                    <a:lnTo>
                      <a:pt x="18681" y="5894"/>
                    </a:lnTo>
                    <a:lnTo>
                      <a:pt x="18730" y="5748"/>
                    </a:lnTo>
                    <a:lnTo>
                      <a:pt x="18754" y="5553"/>
                    </a:lnTo>
                    <a:lnTo>
                      <a:pt x="18754" y="5553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6" name="Google Shape;736;p43"/>
              <p:cNvSpPr/>
              <p:nvPr/>
            </p:nvSpPr>
            <p:spPr>
              <a:xfrm>
                <a:off x="5351025" y="4375400"/>
                <a:ext cx="303250" cy="149825"/>
              </a:xfrm>
              <a:custGeom>
                <a:avLst/>
                <a:gdLst/>
                <a:ahLst/>
                <a:cxnLst/>
                <a:rect l="l" t="t" r="r" b="b"/>
                <a:pathLst>
                  <a:path w="12130" h="5993" fill="none" extrusionOk="0">
                    <a:moveTo>
                      <a:pt x="1" y="4628"/>
                    </a:moveTo>
                    <a:lnTo>
                      <a:pt x="1" y="4628"/>
                    </a:lnTo>
                    <a:lnTo>
                      <a:pt x="171" y="4019"/>
                    </a:lnTo>
                    <a:lnTo>
                      <a:pt x="585" y="2656"/>
                    </a:lnTo>
                    <a:lnTo>
                      <a:pt x="805" y="1925"/>
                    </a:lnTo>
                    <a:lnTo>
                      <a:pt x="1024" y="1292"/>
                    </a:lnTo>
                    <a:lnTo>
                      <a:pt x="1194" y="829"/>
                    </a:lnTo>
                    <a:lnTo>
                      <a:pt x="1267" y="707"/>
                    </a:lnTo>
                    <a:lnTo>
                      <a:pt x="1316" y="658"/>
                    </a:lnTo>
                    <a:lnTo>
                      <a:pt x="1316" y="658"/>
                    </a:lnTo>
                    <a:lnTo>
                      <a:pt x="1535" y="561"/>
                    </a:lnTo>
                    <a:lnTo>
                      <a:pt x="1852" y="464"/>
                    </a:lnTo>
                    <a:lnTo>
                      <a:pt x="2315" y="342"/>
                    </a:lnTo>
                    <a:lnTo>
                      <a:pt x="2948" y="220"/>
                    </a:lnTo>
                    <a:lnTo>
                      <a:pt x="3776" y="98"/>
                    </a:lnTo>
                    <a:lnTo>
                      <a:pt x="4799" y="25"/>
                    </a:lnTo>
                    <a:lnTo>
                      <a:pt x="5408" y="1"/>
                    </a:lnTo>
                    <a:lnTo>
                      <a:pt x="6065" y="1"/>
                    </a:lnTo>
                    <a:lnTo>
                      <a:pt x="6065" y="1"/>
                    </a:lnTo>
                    <a:lnTo>
                      <a:pt x="6723" y="1"/>
                    </a:lnTo>
                    <a:lnTo>
                      <a:pt x="7332" y="25"/>
                    </a:lnTo>
                    <a:lnTo>
                      <a:pt x="8355" y="98"/>
                    </a:lnTo>
                    <a:lnTo>
                      <a:pt x="9183" y="220"/>
                    </a:lnTo>
                    <a:lnTo>
                      <a:pt x="9816" y="342"/>
                    </a:lnTo>
                    <a:lnTo>
                      <a:pt x="10279" y="464"/>
                    </a:lnTo>
                    <a:lnTo>
                      <a:pt x="10595" y="561"/>
                    </a:lnTo>
                    <a:lnTo>
                      <a:pt x="10814" y="658"/>
                    </a:lnTo>
                    <a:lnTo>
                      <a:pt x="10814" y="658"/>
                    </a:lnTo>
                    <a:lnTo>
                      <a:pt x="10863" y="707"/>
                    </a:lnTo>
                    <a:lnTo>
                      <a:pt x="10936" y="829"/>
                    </a:lnTo>
                    <a:lnTo>
                      <a:pt x="11107" y="1292"/>
                    </a:lnTo>
                    <a:lnTo>
                      <a:pt x="11326" y="1925"/>
                    </a:lnTo>
                    <a:lnTo>
                      <a:pt x="11545" y="2656"/>
                    </a:lnTo>
                    <a:lnTo>
                      <a:pt x="11959" y="4019"/>
                    </a:lnTo>
                    <a:lnTo>
                      <a:pt x="12130" y="4628"/>
                    </a:lnTo>
                    <a:lnTo>
                      <a:pt x="12130" y="4628"/>
                    </a:lnTo>
                    <a:lnTo>
                      <a:pt x="12105" y="4677"/>
                    </a:lnTo>
                    <a:lnTo>
                      <a:pt x="12057" y="4750"/>
                    </a:lnTo>
                    <a:lnTo>
                      <a:pt x="11959" y="4823"/>
                    </a:lnTo>
                    <a:lnTo>
                      <a:pt x="11813" y="4921"/>
                    </a:lnTo>
                    <a:lnTo>
                      <a:pt x="11618" y="5042"/>
                    </a:lnTo>
                    <a:lnTo>
                      <a:pt x="11375" y="5164"/>
                    </a:lnTo>
                    <a:lnTo>
                      <a:pt x="11058" y="5262"/>
                    </a:lnTo>
                    <a:lnTo>
                      <a:pt x="10717" y="5383"/>
                    </a:lnTo>
                    <a:lnTo>
                      <a:pt x="10327" y="5505"/>
                    </a:lnTo>
                    <a:lnTo>
                      <a:pt x="9865" y="5627"/>
                    </a:lnTo>
                    <a:lnTo>
                      <a:pt x="9377" y="5724"/>
                    </a:lnTo>
                    <a:lnTo>
                      <a:pt x="8817" y="5822"/>
                    </a:lnTo>
                    <a:lnTo>
                      <a:pt x="8208" y="5895"/>
                    </a:lnTo>
                    <a:lnTo>
                      <a:pt x="7551" y="5944"/>
                    </a:lnTo>
                    <a:lnTo>
                      <a:pt x="6845" y="5992"/>
                    </a:lnTo>
                    <a:lnTo>
                      <a:pt x="6065" y="5992"/>
                    </a:lnTo>
                    <a:lnTo>
                      <a:pt x="6065" y="5992"/>
                    </a:lnTo>
                    <a:lnTo>
                      <a:pt x="5286" y="5992"/>
                    </a:lnTo>
                    <a:lnTo>
                      <a:pt x="4580" y="5944"/>
                    </a:lnTo>
                    <a:lnTo>
                      <a:pt x="3922" y="5895"/>
                    </a:lnTo>
                    <a:lnTo>
                      <a:pt x="3313" y="5822"/>
                    </a:lnTo>
                    <a:lnTo>
                      <a:pt x="2753" y="5724"/>
                    </a:lnTo>
                    <a:lnTo>
                      <a:pt x="2266" y="5627"/>
                    </a:lnTo>
                    <a:lnTo>
                      <a:pt x="1803" y="5505"/>
                    </a:lnTo>
                    <a:lnTo>
                      <a:pt x="1413" y="5383"/>
                    </a:lnTo>
                    <a:lnTo>
                      <a:pt x="1072" y="5262"/>
                    </a:lnTo>
                    <a:lnTo>
                      <a:pt x="756" y="5164"/>
                    </a:lnTo>
                    <a:lnTo>
                      <a:pt x="512" y="5042"/>
                    </a:lnTo>
                    <a:lnTo>
                      <a:pt x="317" y="4921"/>
                    </a:lnTo>
                    <a:lnTo>
                      <a:pt x="171" y="4823"/>
                    </a:lnTo>
                    <a:lnTo>
                      <a:pt x="74" y="4750"/>
                    </a:lnTo>
                    <a:lnTo>
                      <a:pt x="25" y="4677"/>
                    </a:lnTo>
                    <a:lnTo>
                      <a:pt x="1" y="4628"/>
                    </a:lnTo>
                    <a:lnTo>
                      <a:pt x="1" y="4628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737;p43"/>
              <p:cNvSpPr/>
              <p:nvPr/>
            </p:nvSpPr>
            <p:spPr>
              <a:xfrm>
                <a:off x="532667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32" y="2607"/>
                    </a:moveTo>
                    <a:lnTo>
                      <a:pt x="1632" y="2607"/>
                    </a:lnTo>
                    <a:lnTo>
                      <a:pt x="1291" y="2582"/>
                    </a:lnTo>
                    <a:lnTo>
                      <a:pt x="999" y="2509"/>
                    </a:lnTo>
                    <a:lnTo>
                      <a:pt x="731" y="2388"/>
                    </a:lnTo>
                    <a:lnTo>
                      <a:pt x="488" y="2217"/>
                    </a:lnTo>
                    <a:lnTo>
                      <a:pt x="293" y="2047"/>
                    </a:lnTo>
                    <a:lnTo>
                      <a:pt x="122" y="1803"/>
                    </a:lnTo>
                    <a:lnTo>
                      <a:pt x="74" y="1706"/>
                    </a:lnTo>
                    <a:lnTo>
                      <a:pt x="49" y="1559"/>
                    </a:lnTo>
                    <a:lnTo>
                      <a:pt x="25" y="1438"/>
                    </a:lnTo>
                    <a:lnTo>
                      <a:pt x="1" y="1316"/>
                    </a:lnTo>
                    <a:lnTo>
                      <a:pt x="1" y="1316"/>
                    </a:lnTo>
                    <a:lnTo>
                      <a:pt x="25" y="1170"/>
                    </a:lnTo>
                    <a:lnTo>
                      <a:pt x="49" y="1048"/>
                    </a:lnTo>
                    <a:lnTo>
                      <a:pt x="74" y="926"/>
                    </a:lnTo>
                    <a:lnTo>
                      <a:pt x="122" y="804"/>
                    </a:lnTo>
                    <a:lnTo>
                      <a:pt x="293" y="585"/>
                    </a:lnTo>
                    <a:lnTo>
                      <a:pt x="488" y="390"/>
                    </a:lnTo>
                    <a:lnTo>
                      <a:pt x="731" y="220"/>
                    </a:lnTo>
                    <a:lnTo>
                      <a:pt x="999" y="98"/>
                    </a:lnTo>
                    <a:lnTo>
                      <a:pt x="1291" y="25"/>
                    </a:lnTo>
                    <a:lnTo>
                      <a:pt x="1632" y="1"/>
                    </a:lnTo>
                    <a:lnTo>
                      <a:pt x="1632" y="1"/>
                    </a:lnTo>
                    <a:lnTo>
                      <a:pt x="1803" y="1"/>
                    </a:lnTo>
                    <a:lnTo>
                      <a:pt x="1949" y="49"/>
                    </a:lnTo>
                    <a:lnTo>
                      <a:pt x="2120" y="98"/>
                    </a:lnTo>
                    <a:lnTo>
                      <a:pt x="2266" y="171"/>
                    </a:lnTo>
                    <a:lnTo>
                      <a:pt x="2412" y="269"/>
                    </a:lnTo>
                    <a:lnTo>
                      <a:pt x="2534" y="390"/>
                    </a:lnTo>
                    <a:lnTo>
                      <a:pt x="2777" y="634"/>
                    </a:lnTo>
                    <a:lnTo>
                      <a:pt x="2972" y="926"/>
                    </a:lnTo>
                    <a:lnTo>
                      <a:pt x="3118" y="1219"/>
                    </a:lnTo>
                    <a:lnTo>
                      <a:pt x="3215" y="1535"/>
                    </a:lnTo>
                    <a:lnTo>
                      <a:pt x="3240" y="1681"/>
                    </a:lnTo>
                    <a:lnTo>
                      <a:pt x="3240" y="1803"/>
                    </a:lnTo>
                    <a:lnTo>
                      <a:pt x="3240" y="1803"/>
                    </a:lnTo>
                    <a:lnTo>
                      <a:pt x="3240" y="1949"/>
                    </a:lnTo>
                    <a:lnTo>
                      <a:pt x="3215" y="2047"/>
                    </a:lnTo>
                    <a:lnTo>
                      <a:pt x="3167" y="2144"/>
                    </a:lnTo>
                    <a:lnTo>
                      <a:pt x="3118" y="2241"/>
                    </a:lnTo>
                    <a:lnTo>
                      <a:pt x="3045" y="2314"/>
                    </a:lnTo>
                    <a:lnTo>
                      <a:pt x="2972" y="2388"/>
                    </a:lnTo>
                    <a:lnTo>
                      <a:pt x="2777" y="2485"/>
                    </a:lnTo>
                    <a:lnTo>
                      <a:pt x="2534" y="2558"/>
                    </a:lnTo>
                    <a:lnTo>
                      <a:pt x="2266" y="2582"/>
                    </a:lnTo>
                    <a:lnTo>
                      <a:pt x="1949" y="2607"/>
                    </a:lnTo>
                    <a:lnTo>
                      <a:pt x="1632" y="2607"/>
                    </a:lnTo>
                    <a:lnTo>
                      <a:pt x="1632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8" name="Google Shape;738;p43"/>
              <p:cNvSpPr/>
              <p:nvPr/>
            </p:nvSpPr>
            <p:spPr>
              <a:xfrm>
                <a:off x="5447225" y="4615925"/>
                <a:ext cx="1108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4434" h="1" fill="none" extrusionOk="0">
                    <a:moveTo>
                      <a:pt x="1" y="0"/>
                    </a:moveTo>
                    <a:lnTo>
                      <a:pt x="4434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739;p43"/>
              <p:cNvSpPr/>
              <p:nvPr/>
            </p:nvSpPr>
            <p:spPr>
              <a:xfrm>
                <a:off x="5439925" y="4589125"/>
                <a:ext cx="1254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018" h="1" fill="none" extrusionOk="0">
                    <a:moveTo>
                      <a:pt x="1" y="0"/>
                    </a:moveTo>
                    <a:lnTo>
                      <a:pt x="5018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740;p43"/>
              <p:cNvSpPr/>
              <p:nvPr/>
            </p:nvSpPr>
            <p:spPr>
              <a:xfrm>
                <a:off x="559762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08" y="2607"/>
                    </a:moveTo>
                    <a:lnTo>
                      <a:pt x="1608" y="2607"/>
                    </a:lnTo>
                    <a:lnTo>
                      <a:pt x="1291" y="2607"/>
                    </a:lnTo>
                    <a:lnTo>
                      <a:pt x="975" y="2582"/>
                    </a:lnTo>
                    <a:lnTo>
                      <a:pt x="707" y="2558"/>
                    </a:lnTo>
                    <a:lnTo>
                      <a:pt x="463" y="2485"/>
                    </a:lnTo>
                    <a:lnTo>
                      <a:pt x="268" y="2388"/>
                    </a:lnTo>
                    <a:lnTo>
                      <a:pt x="195" y="2314"/>
                    </a:lnTo>
                    <a:lnTo>
                      <a:pt x="122" y="2241"/>
                    </a:lnTo>
                    <a:lnTo>
                      <a:pt x="74" y="2144"/>
                    </a:lnTo>
                    <a:lnTo>
                      <a:pt x="25" y="2047"/>
                    </a:lnTo>
                    <a:lnTo>
                      <a:pt x="1" y="1949"/>
                    </a:lnTo>
                    <a:lnTo>
                      <a:pt x="1" y="1803"/>
                    </a:lnTo>
                    <a:lnTo>
                      <a:pt x="1" y="1803"/>
                    </a:lnTo>
                    <a:lnTo>
                      <a:pt x="1" y="1681"/>
                    </a:lnTo>
                    <a:lnTo>
                      <a:pt x="25" y="1535"/>
                    </a:lnTo>
                    <a:lnTo>
                      <a:pt x="122" y="1219"/>
                    </a:lnTo>
                    <a:lnTo>
                      <a:pt x="268" y="926"/>
                    </a:lnTo>
                    <a:lnTo>
                      <a:pt x="463" y="634"/>
                    </a:lnTo>
                    <a:lnTo>
                      <a:pt x="707" y="390"/>
                    </a:lnTo>
                    <a:lnTo>
                      <a:pt x="829" y="269"/>
                    </a:lnTo>
                    <a:lnTo>
                      <a:pt x="975" y="171"/>
                    </a:lnTo>
                    <a:lnTo>
                      <a:pt x="1121" y="98"/>
                    </a:lnTo>
                    <a:lnTo>
                      <a:pt x="1291" y="49"/>
                    </a:lnTo>
                    <a:lnTo>
                      <a:pt x="1438" y="1"/>
                    </a:lnTo>
                    <a:lnTo>
                      <a:pt x="1608" y="1"/>
                    </a:lnTo>
                    <a:lnTo>
                      <a:pt x="1608" y="1"/>
                    </a:lnTo>
                    <a:lnTo>
                      <a:pt x="1949" y="25"/>
                    </a:lnTo>
                    <a:lnTo>
                      <a:pt x="2241" y="98"/>
                    </a:lnTo>
                    <a:lnTo>
                      <a:pt x="2509" y="220"/>
                    </a:lnTo>
                    <a:lnTo>
                      <a:pt x="2753" y="390"/>
                    </a:lnTo>
                    <a:lnTo>
                      <a:pt x="2948" y="585"/>
                    </a:lnTo>
                    <a:lnTo>
                      <a:pt x="3118" y="804"/>
                    </a:lnTo>
                    <a:lnTo>
                      <a:pt x="3167" y="926"/>
                    </a:lnTo>
                    <a:lnTo>
                      <a:pt x="3191" y="1048"/>
                    </a:lnTo>
                    <a:lnTo>
                      <a:pt x="3215" y="1170"/>
                    </a:lnTo>
                    <a:lnTo>
                      <a:pt x="3240" y="1316"/>
                    </a:lnTo>
                    <a:lnTo>
                      <a:pt x="3240" y="1316"/>
                    </a:lnTo>
                    <a:lnTo>
                      <a:pt x="3215" y="1438"/>
                    </a:lnTo>
                    <a:lnTo>
                      <a:pt x="3191" y="1559"/>
                    </a:lnTo>
                    <a:lnTo>
                      <a:pt x="3167" y="1706"/>
                    </a:lnTo>
                    <a:lnTo>
                      <a:pt x="3118" y="1803"/>
                    </a:lnTo>
                    <a:lnTo>
                      <a:pt x="2948" y="2047"/>
                    </a:lnTo>
                    <a:lnTo>
                      <a:pt x="2753" y="2217"/>
                    </a:lnTo>
                    <a:lnTo>
                      <a:pt x="2509" y="2388"/>
                    </a:lnTo>
                    <a:lnTo>
                      <a:pt x="2241" y="2509"/>
                    </a:lnTo>
                    <a:lnTo>
                      <a:pt x="1949" y="2582"/>
                    </a:lnTo>
                    <a:lnTo>
                      <a:pt x="1608" y="2607"/>
                    </a:lnTo>
                    <a:lnTo>
                      <a:pt x="1608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1" name="TextBox 40"/>
          <p:cNvSpPr txBox="1"/>
          <p:nvPr userDrawn="1"/>
        </p:nvSpPr>
        <p:spPr>
          <a:xfrm>
            <a:off x="3248690" y="4350023"/>
            <a:ext cx="2728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 smtClea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info@chiro74.ru</a:t>
            </a:r>
            <a:endParaRPr lang="ru-RU" sz="1800" b="1" kern="0" dirty="0">
              <a:solidFill>
                <a:srgbClr val="000000"/>
              </a:solidFill>
              <a:latin typeface="+mn-lt"/>
              <a:cs typeface="Arial"/>
              <a:sym typeface="Arial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5226013" y="4356674"/>
            <a:ext cx="3146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800" b="1" dirty="0" smtClean="0">
                <a:latin typeface="+mn-lt"/>
              </a:rPr>
              <a:t>8 (</a:t>
            </a:r>
            <a:r>
              <a:rPr lang="ru-RU" sz="1800" b="1" dirty="0">
                <a:latin typeface="+mn-lt"/>
              </a:rPr>
              <a:t>351) 217 </a:t>
            </a:r>
            <a:r>
              <a:rPr lang="ru-RU" sz="1800" b="1" dirty="0" smtClean="0">
                <a:latin typeface="+mn-lt"/>
              </a:rPr>
              <a:t>30 89</a:t>
            </a:r>
            <a:endParaRPr lang="ru-RU" sz="1800" b="1" dirty="0">
              <a:latin typeface="+mn-lt"/>
            </a:endParaRPr>
          </a:p>
        </p:txBody>
      </p:sp>
      <p:sp>
        <p:nvSpPr>
          <p:cNvPr id="44" name="TextBox 43"/>
          <p:cNvSpPr txBox="1"/>
          <p:nvPr userDrawn="1"/>
        </p:nvSpPr>
        <p:spPr>
          <a:xfrm>
            <a:off x="2774537" y="2052055"/>
            <a:ext cx="61128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 dirty="0" smtClea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</a:t>
            </a:r>
            <a:r>
              <a:rPr lang="ru-RU" sz="1800" b="1" kern="0" dirty="0" smtClea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111, г. Челябинск, ул. Комсомольская, д. 20А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 smtClea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454087, г. Челябинск, ул. Блюхера, д. 91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 smtClea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454091, г. Челябинск, ул. Красноармейская, д. 88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 smtClea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454048, г. Челябинск, ул. Худякова, д. 20 </a:t>
            </a:r>
          </a:p>
          <a:p>
            <a:pPr>
              <a:buClr>
                <a:srgbClr val="000000"/>
              </a:buClr>
              <a:buFont typeface="Arial"/>
              <a:buNone/>
            </a:pPr>
            <a:endParaRPr lang="ru-RU" sz="1800" b="1" kern="0" dirty="0">
              <a:solidFill>
                <a:srgbClr val="000000"/>
              </a:solidFill>
              <a:latin typeface="Book Antiqua" panose="02040602050305030304" pitchFamily="18" charset="0"/>
              <a:cs typeface="Arial"/>
              <a:sym typeface="Arial"/>
            </a:endParaRPr>
          </a:p>
        </p:txBody>
      </p:sp>
      <p:sp>
        <p:nvSpPr>
          <p:cNvPr id="62" name="Google Shape;59;g142ea23b5d2_0_0"/>
          <p:cNvSpPr txBox="1"/>
          <p:nvPr userDrawn="1"/>
        </p:nvSpPr>
        <p:spPr bwMode="auto">
          <a:xfrm>
            <a:off x="3944233" y="4637434"/>
            <a:ext cx="3659389" cy="5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568" tIns="121568" rIns="121568" bIns="121568" anchor="t" anchorCtr="0">
            <a:spAutoFit/>
          </a:bodyPr>
          <a:lstStyle/>
          <a:p>
            <a:pPr marL="16933" algn="ctr">
              <a:lnSpc>
                <a:spcPct val="150000"/>
              </a:lnSpc>
              <a:spcBef>
                <a:spcPts val="133"/>
              </a:spcBef>
              <a:buSzPts val="1000"/>
              <a:defRPr/>
            </a:pP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МЫ</a:t>
            </a:r>
            <a:r>
              <a:rPr lang="ru-RU" sz="1400" b="1" baseline="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В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СОЦИАЛЬНЫХ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СЕТЯХ</a:t>
            </a:r>
            <a:endParaRPr sz="1400" b="1" dirty="0">
              <a:solidFill>
                <a:schemeClr val="accent5">
                  <a:lumMod val="50000"/>
                </a:schemeClr>
              </a:solidFill>
              <a:latin typeface="+mn-lt"/>
              <a:ea typeface="Jost"/>
              <a:cs typeface="Jost"/>
            </a:endParaRPr>
          </a:p>
        </p:txBody>
      </p:sp>
      <p:grpSp>
        <p:nvGrpSpPr>
          <p:cNvPr id="6" name="Группа 5"/>
          <p:cNvGrpSpPr/>
          <p:nvPr userDrawn="1"/>
        </p:nvGrpSpPr>
        <p:grpSpPr>
          <a:xfrm>
            <a:off x="6307702" y="3443835"/>
            <a:ext cx="982907" cy="902509"/>
            <a:chOff x="6340839" y="2922348"/>
            <a:chExt cx="916634" cy="834456"/>
          </a:xfrm>
        </p:grpSpPr>
        <p:sp>
          <p:nvSpPr>
            <p:cNvPr id="54" name="Прямоугольник 53"/>
            <p:cNvSpPr/>
            <p:nvPr userDrawn="1"/>
          </p:nvSpPr>
          <p:spPr>
            <a:xfrm>
              <a:off x="6340839" y="29223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 smtClea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sp>
          <p:nvSpPr>
            <p:cNvPr id="23" name="Google Shape;653;p43"/>
            <p:cNvSpPr/>
            <p:nvPr userDrawn="1"/>
          </p:nvSpPr>
          <p:spPr>
            <a:xfrm>
              <a:off x="6600126" y="3032974"/>
              <a:ext cx="398059" cy="627392"/>
            </a:xfrm>
            <a:custGeom>
              <a:avLst/>
              <a:gdLst/>
              <a:ahLst/>
              <a:cxnLst/>
              <a:rect l="l" t="t" r="r" b="b"/>
              <a:pathLst>
                <a:path w="11838" h="20508" fill="none" extrusionOk="0">
                  <a:moveTo>
                    <a:pt x="10547" y="1"/>
                  </a:moveTo>
                  <a:lnTo>
                    <a:pt x="1292" y="1"/>
                  </a:lnTo>
                  <a:lnTo>
                    <a:pt x="1292" y="1"/>
                  </a:lnTo>
                  <a:lnTo>
                    <a:pt x="1024" y="25"/>
                  </a:lnTo>
                  <a:lnTo>
                    <a:pt x="780" y="98"/>
                  </a:lnTo>
                  <a:lnTo>
                    <a:pt x="561" y="220"/>
                  </a:lnTo>
                  <a:lnTo>
                    <a:pt x="366" y="366"/>
                  </a:lnTo>
                  <a:lnTo>
                    <a:pt x="220" y="561"/>
                  </a:lnTo>
                  <a:lnTo>
                    <a:pt x="98" y="780"/>
                  </a:lnTo>
                  <a:lnTo>
                    <a:pt x="25" y="1024"/>
                  </a:lnTo>
                  <a:lnTo>
                    <a:pt x="1" y="1292"/>
                  </a:lnTo>
                  <a:lnTo>
                    <a:pt x="1" y="19217"/>
                  </a:lnTo>
                  <a:lnTo>
                    <a:pt x="1" y="19217"/>
                  </a:lnTo>
                  <a:lnTo>
                    <a:pt x="25" y="19485"/>
                  </a:lnTo>
                  <a:lnTo>
                    <a:pt x="98" y="19728"/>
                  </a:lnTo>
                  <a:lnTo>
                    <a:pt x="220" y="19948"/>
                  </a:lnTo>
                  <a:lnTo>
                    <a:pt x="366" y="20142"/>
                  </a:lnTo>
                  <a:lnTo>
                    <a:pt x="561" y="20289"/>
                  </a:lnTo>
                  <a:lnTo>
                    <a:pt x="780" y="20410"/>
                  </a:lnTo>
                  <a:lnTo>
                    <a:pt x="1024" y="20483"/>
                  </a:lnTo>
                  <a:lnTo>
                    <a:pt x="1292" y="20508"/>
                  </a:lnTo>
                  <a:lnTo>
                    <a:pt x="10547" y="20508"/>
                  </a:lnTo>
                  <a:lnTo>
                    <a:pt x="10547" y="20508"/>
                  </a:lnTo>
                  <a:lnTo>
                    <a:pt x="10814" y="20483"/>
                  </a:lnTo>
                  <a:lnTo>
                    <a:pt x="11058" y="20410"/>
                  </a:lnTo>
                  <a:lnTo>
                    <a:pt x="11277" y="20289"/>
                  </a:lnTo>
                  <a:lnTo>
                    <a:pt x="11472" y="20142"/>
                  </a:lnTo>
                  <a:lnTo>
                    <a:pt x="11618" y="19948"/>
                  </a:lnTo>
                  <a:lnTo>
                    <a:pt x="11740" y="19728"/>
                  </a:lnTo>
                  <a:lnTo>
                    <a:pt x="11813" y="19485"/>
                  </a:lnTo>
                  <a:lnTo>
                    <a:pt x="11837" y="19217"/>
                  </a:lnTo>
                  <a:lnTo>
                    <a:pt x="11837" y="1292"/>
                  </a:lnTo>
                  <a:lnTo>
                    <a:pt x="11837" y="1292"/>
                  </a:lnTo>
                  <a:lnTo>
                    <a:pt x="11813" y="1024"/>
                  </a:lnTo>
                  <a:lnTo>
                    <a:pt x="11740" y="780"/>
                  </a:lnTo>
                  <a:lnTo>
                    <a:pt x="11618" y="561"/>
                  </a:lnTo>
                  <a:lnTo>
                    <a:pt x="11472" y="366"/>
                  </a:lnTo>
                  <a:lnTo>
                    <a:pt x="11277" y="220"/>
                  </a:lnTo>
                  <a:lnTo>
                    <a:pt x="11058" y="98"/>
                  </a:lnTo>
                  <a:lnTo>
                    <a:pt x="10814" y="25"/>
                  </a:lnTo>
                  <a:lnTo>
                    <a:pt x="10547" y="1"/>
                  </a:lnTo>
                  <a:lnTo>
                    <a:pt x="10547" y="1"/>
                  </a:lnTo>
                  <a:close/>
                  <a:moveTo>
                    <a:pt x="5554" y="975"/>
                  </a:moveTo>
                  <a:lnTo>
                    <a:pt x="6284" y="975"/>
                  </a:lnTo>
                  <a:lnTo>
                    <a:pt x="6284" y="975"/>
                  </a:lnTo>
                  <a:lnTo>
                    <a:pt x="6406" y="999"/>
                  </a:lnTo>
                  <a:lnTo>
                    <a:pt x="6479" y="1073"/>
                  </a:lnTo>
                  <a:lnTo>
                    <a:pt x="6552" y="1146"/>
                  </a:lnTo>
                  <a:lnTo>
                    <a:pt x="6577" y="1267"/>
                  </a:lnTo>
                  <a:lnTo>
                    <a:pt x="6577" y="1267"/>
                  </a:lnTo>
                  <a:lnTo>
                    <a:pt x="6552" y="1365"/>
                  </a:lnTo>
                  <a:lnTo>
                    <a:pt x="6479" y="1462"/>
                  </a:lnTo>
                  <a:lnTo>
                    <a:pt x="6406" y="1511"/>
                  </a:lnTo>
                  <a:lnTo>
                    <a:pt x="6284" y="1535"/>
                  </a:lnTo>
                  <a:lnTo>
                    <a:pt x="5554" y="1535"/>
                  </a:lnTo>
                  <a:lnTo>
                    <a:pt x="5554" y="1535"/>
                  </a:lnTo>
                  <a:lnTo>
                    <a:pt x="5432" y="1511"/>
                  </a:lnTo>
                  <a:lnTo>
                    <a:pt x="5359" y="1462"/>
                  </a:lnTo>
                  <a:lnTo>
                    <a:pt x="5286" y="1365"/>
                  </a:lnTo>
                  <a:lnTo>
                    <a:pt x="5262" y="1267"/>
                  </a:lnTo>
                  <a:lnTo>
                    <a:pt x="5262" y="1267"/>
                  </a:lnTo>
                  <a:lnTo>
                    <a:pt x="5286" y="1146"/>
                  </a:lnTo>
                  <a:lnTo>
                    <a:pt x="5359" y="1073"/>
                  </a:lnTo>
                  <a:lnTo>
                    <a:pt x="5432" y="999"/>
                  </a:lnTo>
                  <a:lnTo>
                    <a:pt x="5554" y="975"/>
                  </a:lnTo>
                  <a:lnTo>
                    <a:pt x="5554" y="975"/>
                  </a:lnTo>
                  <a:close/>
                  <a:moveTo>
                    <a:pt x="5919" y="19436"/>
                  </a:moveTo>
                  <a:lnTo>
                    <a:pt x="5919" y="19436"/>
                  </a:lnTo>
                  <a:lnTo>
                    <a:pt x="5749" y="19412"/>
                  </a:lnTo>
                  <a:lnTo>
                    <a:pt x="5578" y="19363"/>
                  </a:lnTo>
                  <a:lnTo>
                    <a:pt x="5432" y="19290"/>
                  </a:lnTo>
                  <a:lnTo>
                    <a:pt x="5310" y="19193"/>
                  </a:lnTo>
                  <a:lnTo>
                    <a:pt x="5213" y="19071"/>
                  </a:lnTo>
                  <a:lnTo>
                    <a:pt x="5140" y="18925"/>
                  </a:lnTo>
                  <a:lnTo>
                    <a:pt x="5091" y="18754"/>
                  </a:lnTo>
                  <a:lnTo>
                    <a:pt x="5067" y="18584"/>
                  </a:lnTo>
                  <a:lnTo>
                    <a:pt x="5067" y="18584"/>
                  </a:lnTo>
                  <a:lnTo>
                    <a:pt x="5091" y="18413"/>
                  </a:lnTo>
                  <a:lnTo>
                    <a:pt x="5140" y="18243"/>
                  </a:lnTo>
                  <a:lnTo>
                    <a:pt x="5213" y="18097"/>
                  </a:lnTo>
                  <a:lnTo>
                    <a:pt x="5310" y="17975"/>
                  </a:lnTo>
                  <a:lnTo>
                    <a:pt x="5432" y="17877"/>
                  </a:lnTo>
                  <a:lnTo>
                    <a:pt x="5578" y="17804"/>
                  </a:lnTo>
                  <a:lnTo>
                    <a:pt x="5749" y="17756"/>
                  </a:lnTo>
                  <a:lnTo>
                    <a:pt x="5919" y="17731"/>
                  </a:lnTo>
                  <a:lnTo>
                    <a:pt x="5919" y="17731"/>
                  </a:lnTo>
                  <a:lnTo>
                    <a:pt x="6090" y="17756"/>
                  </a:lnTo>
                  <a:lnTo>
                    <a:pt x="6260" y="17804"/>
                  </a:lnTo>
                  <a:lnTo>
                    <a:pt x="6406" y="17877"/>
                  </a:lnTo>
                  <a:lnTo>
                    <a:pt x="6528" y="17975"/>
                  </a:lnTo>
                  <a:lnTo>
                    <a:pt x="6625" y="18097"/>
                  </a:lnTo>
                  <a:lnTo>
                    <a:pt x="6699" y="18243"/>
                  </a:lnTo>
                  <a:lnTo>
                    <a:pt x="6747" y="18413"/>
                  </a:lnTo>
                  <a:lnTo>
                    <a:pt x="6772" y="18584"/>
                  </a:lnTo>
                  <a:lnTo>
                    <a:pt x="6772" y="18584"/>
                  </a:lnTo>
                  <a:lnTo>
                    <a:pt x="6747" y="18754"/>
                  </a:lnTo>
                  <a:lnTo>
                    <a:pt x="6699" y="18925"/>
                  </a:lnTo>
                  <a:lnTo>
                    <a:pt x="6625" y="19071"/>
                  </a:lnTo>
                  <a:lnTo>
                    <a:pt x="6528" y="19193"/>
                  </a:lnTo>
                  <a:lnTo>
                    <a:pt x="6406" y="19290"/>
                  </a:lnTo>
                  <a:lnTo>
                    <a:pt x="6260" y="19363"/>
                  </a:lnTo>
                  <a:lnTo>
                    <a:pt x="6090" y="19412"/>
                  </a:lnTo>
                  <a:lnTo>
                    <a:pt x="5919" y="19436"/>
                  </a:lnTo>
                  <a:lnTo>
                    <a:pt x="5919" y="19436"/>
                  </a:lnTo>
                  <a:close/>
                  <a:moveTo>
                    <a:pt x="10547" y="16660"/>
                  </a:moveTo>
                  <a:lnTo>
                    <a:pt x="1292" y="16660"/>
                  </a:lnTo>
                  <a:lnTo>
                    <a:pt x="1292" y="2558"/>
                  </a:lnTo>
                  <a:lnTo>
                    <a:pt x="10547" y="2558"/>
                  </a:lnTo>
                  <a:lnTo>
                    <a:pt x="10547" y="1666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7" name="Группа 6"/>
          <p:cNvGrpSpPr/>
          <p:nvPr userDrawn="1"/>
        </p:nvGrpSpPr>
        <p:grpSpPr>
          <a:xfrm>
            <a:off x="2043250" y="5133787"/>
            <a:ext cx="8105501" cy="1639328"/>
            <a:chOff x="2086735" y="4868862"/>
            <a:chExt cx="8105501" cy="1639328"/>
          </a:xfrm>
        </p:grpSpPr>
        <p:pic>
          <p:nvPicPr>
            <p:cNvPr id="63" name="Picture 2" descr="http://qrcoder.ru/code/?https%3A%2F%2Frcokio.ru%2F&amp;4&amp;0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7025" y="4952385"/>
              <a:ext cx="1267200" cy="12672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 userDrawn="1"/>
          </p:nvSpPr>
          <p:spPr>
            <a:xfrm>
              <a:off x="2086735" y="6217831"/>
              <a:ext cx="1487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smtClean="0">
                  <a:latin typeface="+mn-lt"/>
                </a:rPr>
                <a:t>сайт ГБУ ДПО ЧИРО</a:t>
              </a:r>
              <a:endParaRPr lang="ru-RU" sz="1200" b="1" dirty="0">
                <a:latin typeface="+mn-lt"/>
              </a:endParaRPr>
            </a:p>
          </p:txBody>
        </p:sp>
        <p:sp>
          <p:nvSpPr>
            <p:cNvPr id="50" name="TextBox 49"/>
            <p:cNvSpPr txBox="1"/>
            <p:nvPr userDrawn="1"/>
          </p:nvSpPr>
          <p:spPr>
            <a:xfrm>
              <a:off x="4298449" y="6217832"/>
              <a:ext cx="12369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err="1" smtClean="0">
                  <a:latin typeface="+mn-lt"/>
                </a:rPr>
                <a:t>Телеграм</a:t>
              </a:r>
              <a:r>
                <a:rPr lang="ru-RU" sz="1200" b="1" dirty="0" smtClean="0">
                  <a:latin typeface="+mn-lt"/>
                </a:rPr>
                <a:t>-канал</a:t>
              </a:r>
              <a:endParaRPr lang="ru-RU" sz="1200" b="1" dirty="0">
                <a:latin typeface="+mn-lt"/>
              </a:endParaRPr>
            </a:p>
          </p:txBody>
        </p:sp>
        <p:sp>
          <p:nvSpPr>
            <p:cNvPr id="51" name="TextBox 50"/>
            <p:cNvSpPr txBox="1"/>
            <p:nvPr userDrawn="1"/>
          </p:nvSpPr>
          <p:spPr>
            <a:xfrm>
              <a:off x="6098713" y="6217833"/>
              <a:ext cx="18233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smtClean="0">
                  <a:latin typeface="+mn-lt"/>
                </a:rPr>
                <a:t>Сообщество</a:t>
              </a:r>
              <a:r>
                <a:rPr lang="ru-RU" sz="1200" b="1" baseline="0" dirty="0" smtClean="0">
                  <a:latin typeface="+mn-lt"/>
                </a:rPr>
                <a:t> в </a:t>
              </a:r>
              <a:r>
                <a:rPr lang="ru-RU" sz="1200" b="1" baseline="0" dirty="0" err="1" smtClean="0">
                  <a:latin typeface="+mn-lt"/>
                </a:rPr>
                <a:t>ВКонтакте</a:t>
              </a:r>
              <a:endParaRPr lang="ru-RU" sz="1200" b="1" dirty="0">
                <a:latin typeface="+mn-lt"/>
              </a:endParaRPr>
            </a:p>
          </p:txBody>
        </p:sp>
        <p:pic>
          <p:nvPicPr>
            <p:cNvPr id="3" name="Рисунок 2"/>
            <p:cNvPicPr>
              <a:picLocks noChangeAspect="1"/>
            </p:cNvPicPr>
            <p:nvPr userDrawn="1"/>
          </p:nvPicPr>
          <p:blipFill>
            <a:blip r:embed="rId14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3182" y="4868862"/>
              <a:ext cx="1374382" cy="1374382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 userDrawn="1"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00" t="3964" r="16630" b="5414"/>
            <a:stretch/>
          </p:blipFill>
          <p:spPr>
            <a:xfrm>
              <a:off x="4283320" y="4966454"/>
              <a:ext cx="1267200" cy="1179198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3271" y="4868862"/>
              <a:ext cx="1375200" cy="1375200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 userDrawn="1"/>
          </p:nvSpPr>
          <p:spPr>
            <a:xfrm>
              <a:off x="7949506" y="6231191"/>
              <a:ext cx="2242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smtClean="0">
                  <a:latin typeface="+mn-lt"/>
                </a:rPr>
                <a:t>Сообщество в Одноклассниках</a:t>
              </a:r>
              <a:endParaRPr lang="ru-RU" sz="1200" b="1" dirty="0">
                <a:latin typeface="+mn-lt"/>
              </a:endParaRPr>
            </a:p>
          </p:txBody>
        </p:sp>
      </p:grp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386" y="156658"/>
            <a:ext cx="2595458" cy="1120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92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hyperlink" Target="https://disk.yandex.ru/d/f07KM7KKUB0wZw" TargetMode="Externa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chiro74.ru/otsenka-kachestva-obrazovatelnyh-rezultatov/" TargetMode="Externa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.png"/><Relationship Id="rId7" Type="http://schemas.openxmlformats.org/officeDocument/2006/relationships/hyperlink" Target="https://chiro74.ru/otsenka-kachestva-obrazovatelnyh-rezultatov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disk.yandex.ru/d/f07KM7KKUB0wZw" TargetMode="External"/><Relationship Id="rId5" Type="http://schemas.openxmlformats.org/officeDocument/2006/relationships/hyperlink" Target="https://stats.chiro74.ru/" TargetMode="Externa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5330" y="1556442"/>
            <a:ext cx="6781801" cy="2387600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 промежуточных результатах сопровождения мероприятий по оценке качества образования и мониторинга системы образования в 2024 году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marL="900430" lvl="0" algn="r">
              <a:lnSpc>
                <a:spcPct val="100000"/>
              </a:lnSpc>
              <a:spcBef>
                <a:spcPts val="0"/>
              </a:spcBef>
            </a:pPr>
            <a:r>
              <a:rPr lang="ru-RU" sz="1800" b="1" dirty="0">
                <a:solidFill>
                  <a:srgbClr val="2A3438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Горшков Геннадий Александрович</a:t>
            </a:r>
            <a:r>
              <a:rPr lang="ru-RU" sz="1800" dirty="0">
                <a:solidFill>
                  <a:srgbClr val="2A3438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</a:t>
            </a:r>
          </a:p>
          <a:p>
            <a:pPr marL="900430" lvl="0" algn="r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rgbClr val="2A3438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начальник управления сопровождения оценочных процедур и мониторинговых исследований государственного бюджетного учреждения дополнительного профессионального образования «Челябинский институт развития образования»</a:t>
            </a:r>
            <a:endParaRPr lang="ru-RU" sz="1600" dirty="0">
              <a:solidFill>
                <a:srgbClr val="2A3438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79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575" t="7365" r="2901" b="4256"/>
          <a:stretch/>
        </p:blipFill>
        <p:spPr>
          <a:xfrm>
            <a:off x="491066" y="70338"/>
            <a:ext cx="10332266" cy="62242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1964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0219" y="102989"/>
            <a:ext cx="9997593" cy="43499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indent="450850" algn="ctr" fontAlgn="base"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latin typeface="+mn-lt"/>
                <a:ea typeface="Open Sans Condensed Light" panose="020B0306030504020204" pitchFamily="34" charset="0"/>
                <a:cs typeface="Arial" panose="020B0604020202020204" pitchFamily="34" charset="0"/>
              </a:rPr>
              <a:t>Автоматизированные краткие аналитические справки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84069" y="1112028"/>
            <a:ext cx="7674847" cy="7521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400" spc="-5" dirty="0">
                <a:cs typeface="Arial" panose="020B0604020202020204" pitchFamily="34" charset="0"/>
              </a:rPr>
              <a:t>Предоставить</a:t>
            </a:r>
            <a:r>
              <a:rPr sz="2400" spc="-35" dirty="0">
                <a:cs typeface="Arial" panose="020B0604020202020204" pitchFamily="34" charset="0"/>
              </a:rPr>
              <a:t> </a:t>
            </a:r>
            <a:r>
              <a:rPr sz="2400" spc="-10" dirty="0">
                <a:cs typeface="Arial" panose="020B0604020202020204" pitchFamily="34" charset="0"/>
              </a:rPr>
              <a:t>каждому</a:t>
            </a:r>
            <a:r>
              <a:rPr sz="2400" spc="-30" dirty="0">
                <a:cs typeface="Arial" panose="020B0604020202020204" pitchFamily="34" charset="0"/>
              </a:rPr>
              <a:t> </a:t>
            </a:r>
            <a:r>
              <a:rPr sz="2400" spc="-5" dirty="0">
                <a:cs typeface="Arial" panose="020B0604020202020204" pitchFamily="34" charset="0"/>
              </a:rPr>
              <a:t>муниципалитету</a:t>
            </a:r>
            <a:r>
              <a:rPr sz="2400" spc="-25" dirty="0">
                <a:cs typeface="Arial" panose="020B0604020202020204" pitchFamily="34" charset="0"/>
              </a:rPr>
              <a:t> </a:t>
            </a:r>
            <a:r>
              <a:rPr sz="2400" spc="-5" dirty="0" err="1">
                <a:cs typeface="Arial" panose="020B0604020202020204" pitchFamily="34" charset="0"/>
              </a:rPr>
              <a:t>персональную</a:t>
            </a:r>
            <a:r>
              <a:rPr sz="2400" spc="-5" dirty="0">
                <a:cs typeface="Arial" panose="020B0604020202020204" pitchFamily="34" charset="0"/>
              </a:rPr>
              <a:t> </a:t>
            </a:r>
            <a:r>
              <a:rPr lang="ru-RU" sz="2400" spc="-5" dirty="0" smtClean="0">
                <a:cs typeface="Arial" panose="020B0604020202020204" pitchFamily="34" charset="0"/>
              </a:rPr>
              <a:t>краткую аналитическую </a:t>
            </a:r>
            <a:r>
              <a:rPr sz="2400" dirty="0" err="1" smtClean="0">
                <a:cs typeface="Arial" panose="020B0604020202020204" pitchFamily="34" charset="0"/>
              </a:rPr>
              <a:t>справку</a:t>
            </a:r>
            <a:endParaRPr sz="2400" dirty="0"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4069" y="1917883"/>
            <a:ext cx="7193958" cy="7521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400" spc="-5" dirty="0">
                <a:cs typeface="Arial" panose="020B0604020202020204" pitchFamily="34" charset="0"/>
              </a:rPr>
              <a:t>Предоставить каждому </a:t>
            </a:r>
            <a:r>
              <a:rPr sz="2400" spc="-5" dirty="0" err="1">
                <a:cs typeface="Arial" panose="020B0604020202020204" pitchFamily="34" charset="0"/>
              </a:rPr>
              <a:t>респонденту</a:t>
            </a:r>
            <a:r>
              <a:rPr sz="2400" spc="-5" dirty="0">
                <a:cs typeface="Arial" panose="020B0604020202020204" pitchFamily="34" charset="0"/>
              </a:rPr>
              <a:t> </a:t>
            </a:r>
            <a:r>
              <a:rPr sz="2400" spc="-5" dirty="0" err="1">
                <a:cs typeface="Arial" panose="020B0604020202020204" pitchFamily="34" charset="0"/>
              </a:rPr>
              <a:t>персональную</a:t>
            </a:r>
            <a:r>
              <a:rPr lang="ru-RU" sz="2400" spc="-5" dirty="0">
                <a:cs typeface="Arial" panose="020B0604020202020204" pitchFamily="34" charset="0"/>
              </a:rPr>
              <a:t> краткую аналитическую</a:t>
            </a:r>
            <a:r>
              <a:rPr sz="2400" spc="-5" dirty="0">
                <a:cs typeface="Arial" panose="020B0604020202020204" pitchFamily="34" charset="0"/>
              </a:rPr>
              <a:t> справку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571424" y="1144438"/>
            <a:ext cx="12376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C00000"/>
                </a:solidFill>
                <a:cs typeface="Calibri"/>
              </a:rPr>
              <a:t>43</a:t>
            </a:r>
            <a:r>
              <a:rPr sz="2400" b="1" spc="-95" dirty="0">
                <a:solidFill>
                  <a:srgbClr val="C00000"/>
                </a:solidFill>
                <a:cs typeface="Calibri"/>
              </a:rPr>
              <a:t> </a:t>
            </a:r>
            <a:r>
              <a:rPr sz="2400" b="1" spc="-5" dirty="0">
                <a:solidFill>
                  <a:srgbClr val="C00000"/>
                </a:solidFill>
                <a:cs typeface="Calibri"/>
              </a:rPr>
              <a:t>файла</a:t>
            </a:r>
            <a:endParaRPr sz="2400" dirty="0"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256902" y="1941237"/>
            <a:ext cx="2269813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400" b="1" spc="-5" dirty="0" smtClean="0">
                <a:solidFill>
                  <a:srgbClr val="C00000"/>
                </a:solidFill>
                <a:cs typeface="Calibri"/>
                <a:sym typeface="Symbol" panose="05050102010706020507" pitchFamily="18" charset="2"/>
              </a:rPr>
              <a:t> </a:t>
            </a:r>
            <a:r>
              <a:rPr sz="2400" b="1" spc="-5" dirty="0" smtClean="0">
                <a:solidFill>
                  <a:srgbClr val="C00000"/>
                </a:solidFill>
                <a:cs typeface="Calibri"/>
              </a:rPr>
              <a:t>2</a:t>
            </a:r>
            <a:r>
              <a:rPr lang="ru-RU" sz="2400" b="1" spc="-5" dirty="0" smtClean="0">
                <a:solidFill>
                  <a:srgbClr val="C00000"/>
                </a:solidFill>
                <a:cs typeface="Calibri"/>
              </a:rPr>
              <a:t>1</a:t>
            </a:r>
            <a:r>
              <a:rPr sz="2400" b="1" spc="-5" dirty="0" smtClean="0">
                <a:solidFill>
                  <a:srgbClr val="C00000"/>
                </a:solidFill>
                <a:cs typeface="Calibri"/>
              </a:rPr>
              <a:t>00</a:t>
            </a:r>
            <a:r>
              <a:rPr sz="2400" b="1" spc="-80" dirty="0" smtClean="0">
                <a:solidFill>
                  <a:srgbClr val="C00000"/>
                </a:solidFill>
                <a:cs typeface="Calibri"/>
              </a:rPr>
              <a:t> </a:t>
            </a:r>
            <a:r>
              <a:rPr sz="2400" b="1" spc="-5" dirty="0">
                <a:solidFill>
                  <a:srgbClr val="C00000"/>
                </a:solidFill>
                <a:cs typeface="Calibri"/>
              </a:rPr>
              <a:t>файлов</a:t>
            </a:r>
            <a:endParaRPr sz="2400" dirty="0"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95526" y="2548137"/>
            <a:ext cx="11521439" cy="11342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/>
            <a:r>
              <a:rPr lang="ru-RU" sz="2400" b="1" spc="-30" dirty="0">
                <a:cs typeface="Arial" panose="020B0604020202020204" pitchFamily="34" charset="0"/>
              </a:rPr>
              <a:t>Результат:</a:t>
            </a:r>
          </a:p>
          <a:p>
            <a:pPr marL="12700" marR="5080">
              <a:spcBef>
                <a:spcPts val="105"/>
              </a:spcBef>
            </a:pPr>
            <a:r>
              <a:rPr lang="ru-RU" sz="2400" spc="-5" dirty="0">
                <a:cs typeface="Arial" panose="020B0604020202020204" pitchFamily="34" charset="0"/>
              </a:rPr>
              <a:t>МОУО и респонденты получают доступ к</a:t>
            </a:r>
            <a:r>
              <a:rPr sz="2400" spc="-5" dirty="0">
                <a:cs typeface="Arial" panose="020B0604020202020204" pitchFamily="34" charset="0"/>
              </a:rPr>
              <a:t> </a:t>
            </a:r>
            <a:r>
              <a:rPr sz="2400" spc="-5" dirty="0" err="1">
                <a:cs typeface="Arial" panose="020B0604020202020204" pitchFamily="34" charset="0"/>
              </a:rPr>
              <a:t>созданн</a:t>
            </a:r>
            <a:r>
              <a:rPr lang="ru-RU" sz="2400" spc="-5" dirty="0">
                <a:cs typeface="Arial" panose="020B0604020202020204" pitchFamily="34" charset="0"/>
              </a:rPr>
              <a:t>ой</a:t>
            </a:r>
            <a:r>
              <a:rPr sz="2400" spc="-5" dirty="0">
                <a:cs typeface="Arial" panose="020B0604020202020204" pitchFamily="34" charset="0"/>
              </a:rPr>
              <a:t> на 50% </a:t>
            </a:r>
            <a:r>
              <a:rPr sz="2400" spc="-5" dirty="0" err="1">
                <a:cs typeface="Arial" panose="020B0604020202020204" pitchFamily="34" charset="0"/>
              </a:rPr>
              <a:t>аналитическ</a:t>
            </a:r>
            <a:r>
              <a:rPr lang="ru-RU" sz="2400" spc="-5" dirty="0">
                <a:cs typeface="Arial" panose="020B0604020202020204" pitchFamily="34" charset="0"/>
              </a:rPr>
              <a:t>ой</a:t>
            </a:r>
            <a:r>
              <a:rPr sz="2400" spc="-5" dirty="0">
                <a:cs typeface="Arial" panose="020B0604020202020204" pitchFamily="34" charset="0"/>
              </a:rPr>
              <a:t>  </a:t>
            </a:r>
            <a:r>
              <a:rPr sz="2400" spc="-5" dirty="0" err="1">
                <a:cs typeface="Arial" panose="020B0604020202020204" pitchFamily="34" charset="0"/>
              </a:rPr>
              <a:t>справк</a:t>
            </a:r>
            <a:r>
              <a:rPr lang="ru-RU" sz="2400" spc="-5" dirty="0">
                <a:cs typeface="Arial" panose="020B0604020202020204" pitchFamily="34" charset="0"/>
              </a:rPr>
              <a:t>е</a:t>
            </a:r>
            <a:r>
              <a:rPr sz="2400" spc="-5" dirty="0">
                <a:cs typeface="Arial" panose="020B0604020202020204" pitchFamily="34" charset="0"/>
              </a:rPr>
              <a:t>, которую останется дописать и разбавить графиками </a:t>
            </a:r>
            <a:r>
              <a:rPr sz="2400" spc="-5" dirty="0" err="1">
                <a:cs typeface="Arial" panose="020B0604020202020204" pitchFamily="34" charset="0"/>
              </a:rPr>
              <a:t>из</a:t>
            </a:r>
            <a:r>
              <a:rPr sz="2400" spc="-5" dirty="0">
                <a:cs typeface="Arial" panose="020B0604020202020204" pitchFamily="34" charset="0"/>
              </a:rPr>
              <a:t>  </a:t>
            </a:r>
            <a:r>
              <a:rPr sz="2400" spc="-5" dirty="0" err="1">
                <a:cs typeface="Arial" panose="020B0604020202020204" pitchFamily="34" charset="0"/>
              </a:rPr>
              <a:t>дашбордов</a:t>
            </a:r>
            <a:endParaRPr sz="2400" spc="-5" dirty="0">
              <a:cs typeface="Arial" panose="020B0604020202020204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5526" y="629151"/>
            <a:ext cx="8761376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30" dirty="0">
                <a:cs typeface="Arial" panose="020B0604020202020204" pitchFamily="34" charset="0"/>
              </a:rPr>
              <a:t>Главная</a:t>
            </a:r>
            <a:r>
              <a:rPr sz="2400" b="1" spc="-10" dirty="0">
                <a:cs typeface="Arial" panose="020B0604020202020204" pitchFamily="34" charset="0"/>
              </a:rPr>
              <a:t> </a:t>
            </a:r>
            <a:r>
              <a:rPr sz="2400" b="1" spc="-15" dirty="0">
                <a:cs typeface="Arial" panose="020B0604020202020204" pitchFamily="34" charset="0"/>
              </a:rPr>
              <a:t>цель </a:t>
            </a:r>
            <a:r>
              <a:rPr sz="2400" b="1" dirty="0">
                <a:cs typeface="Arial" panose="020B0604020202020204" pitchFamily="34" charset="0"/>
              </a:rPr>
              <a:t>– </a:t>
            </a:r>
            <a:r>
              <a:rPr sz="2400" b="1" dirty="0">
                <a:solidFill>
                  <a:srgbClr val="C00000"/>
                </a:solidFill>
                <a:cs typeface="Arial" panose="020B0604020202020204" pitchFamily="34" charset="0"/>
              </a:rPr>
              <a:t>дебюрократизация</a:t>
            </a:r>
            <a:r>
              <a:rPr sz="2400" b="1" spc="-60" dirty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sz="2400" b="1" dirty="0">
                <a:solidFill>
                  <a:srgbClr val="C00000"/>
                </a:solidFill>
                <a:cs typeface="Arial" panose="020B0604020202020204" pitchFamily="34" charset="0"/>
              </a:rPr>
              <a:t>и</a:t>
            </a:r>
            <a:r>
              <a:rPr sz="2400" b="1" spc="-15" dirty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sz="2400" b="1" spc="-5" dirty="0">
                <a:solidFill>
                  <a:srgbClr val="C00000"/>
                </a:solidFill>
                <a:cs typeface="Arial" panose="020B0604020202020204" pitchFamily="34" charset="0"/>
              </a:rPr>
              <a:t>увеличение</a:t>
            </a:r>
            <a:r>
              <a:rPr sz="2400" b="1" spc="-25" dirty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sz="2400" b="1" spc="-5" dirty="0">
                <a:solidFill>
                  <a:srgbClr val="C00000"/>
                </a:solidFill>
                <a:cs typeface="Arial" panose="020B0604020202020204" pitchFamily="34" charset="0"/>
              </a:rPr>
              <a:t>прозрачности</a:t>
            </a:r>
            <a:endParaRPr sz="2400" dirty="0"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5526" y="1088899"/>
            <a:ext cx="11980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spc="-30" dirty="0" smtClean="0">
                <a:cs typeface="Arial" panose="020B0604020202020204" pitchFamily="34" charset="0"/>
              </a:rPr>
              <a:t>Задачи:</a:t>
            </a:r>
            <a:endParaRPr lang="ru-RU" sz="2400" dirty="0">
              <a:cs typeface="Arial" panose="020B0604020202020204" pitchFamily="34" charset="0"/>
            </a:endParaRPr>
          </a:p>
        </p:txBody>
      </p:sp>
      <p:sp>
        <p:nvSpPr>
          <p:cNvPr id="12" name="object 2"/>
          <p:cNvSpPr txBox="1">
            <a:spLocks/>
          </p:cNvSpPr>
          <p:nvPr/>
        </p:nvSpPr>
        <p:spPr>
          <a:xfrm>
            <a:off x="428927" y="3851011"/>
            <a:ext cx="4282198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>
              <a:defRPr sz="2400" b="1" spc="-30">
                <a:cs typeface="Arial" panose="020B0604020202020204" pitchFamily="34" charset="0"/>
              </a:defRPr>
            </a:lvl1pPr>
          </a:lstStyle>
          <a:p>
            <a:r>
              <a:rPr lang="ru-RU" dirty="0"/>
              <a:t>Размещение кратких </a:t>
            </a:r>
            <a:r>
              <a:rPr lang="ru-RU" dirty="0" smtClean="0"/>
              <a:t>справок: 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76354" y="3851011"/>
            <a:ext cx="4404539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disk.yandex.ru/d/f07KM7KKUB0wZw</a:t>
            </a:r>
            <a:r>
              <a:rPr lang="ru-RU" dirty="0" smtClean="0"/>
              <a:t> </a:t>
            </a:r>
            <a:endParaRPr lang="en-US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3"/>
          <a:srcRect l="259" t="8089" r="68458" b="22602"/>
          <a:stretch/>
        </p:blipFill>
        <p:spPr>
          <a:xfrm>
            <a:off x="297043" y="4262483"/>
            <a:ext cx="1813111" cy="22596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/>
          <a:srcRect l="1" t="8301" r="64437" b="16047"/>
          <a:stretch/>
        </p:blipFill>
        <p:spPr>
          <a:xfrm>
            <a:off x="2462188" y="4272813"/>
            <a:ext cx="1896902" cy="22698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5"/>
          <a:srcRect l="-120" t="8736" r="68101" b="25611"/>
          <a:stretch/>
        </p:blipFill>
        <p:spPr>
          <a:xfrm>
            <a:off x="4720432" y="4277919"/>
            <a:ext cx="1959130" cy="22596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6"/>
          <a:srcRect l="1" t="20887" r="70503" b="28947"/>
          <a:stretch/>
        </p:blipFill>
        <p:spPr>
          <a:xfrm>
            <a:off x="7108832" y="4312676"/>
            <a:ext cx="2148070" cy="2209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7"/>
          <a:srcRect l="33417" t="15814" r="31290" b="6487"/>
          <a:stretch/>
        </p:blipFill>
        <p:spPr>
          <a:xfrm>
            <a:off x="9610163" y="3654963"/>
            <a:ext cx="2315298" cy="2867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Стрелка вправо 9"/>
          <p:cNvSpPr/>
          <p:nvPr/>
        </p:nvSpPr>
        <p:spPr>
          <a:xfrm>
            <a:off x="1943100" y="5284177"/>
            <a:ext cx="439615" cy="3077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4181796" y="5284177"/>
            <a:ext cx="439615" cy="3077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6613354" y="5284177"/>
            <a:ext cx="439615" cy="3077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9058219" y="5253999"/>
            <a:ext cx="439615" cy="3077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08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588" y="173552"/>
            <a:ext cx="10778074" cy="767390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 indent="450850" algn="ctr" fontAlgn="base"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latin typeface="+mn-lt"/>
                <a:ea typeface="Open Sans Condensed Light" panose="020B0306030504020204" pitchFamily="34" charset="0"/>
                <a:cs typeface="Arial" panose="020B0604020202020204" pitchFamily="34" charset="0"/>
              </a:rPr>
              <a:t>Традиционные региональные информационно-аналитические справки по результатам мониторингов и процедур оценки качества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00588" y="1301262"/>
            <a:ext cx="729817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26" indent="-514326">
              <a:buAutoNum type="arabicPeriod"/>
            </a:pPr>
            <a:r>
              <a:rPr lang="ru-RU" sz="2400" dirty="0">
                <a:cs typeface="Arial" panose="020B0604020202020204" pitchFamily="34" charset="0"/>
              </a:rPr>
              <a:t>Направление информационно-аналитической справки в МОУО (приказы, письма Министерства образования и науки Челябинской области)</a:t>
            </a:r>
          </a:p>
          <a:p>
            <a:pPr marL="514326" indent="-514326">
              <a:buFontTx/>
              <a:buAutoNum type="arabicPeriod"/>
            </a:pPr>
            <a:r>
              <a:rPr lang="ru-RU" sz="2400" dirty="0">
                <a:cs typeface="Arial" panose="020B0604020202020204" pitchFamily="34" charset="0"/>
              </a:rPr>
              <a:t>Размещение информационно-аналитической справки на сайте ГБУ ДПО «ЧИРО» в разделе Деятельность - Оценка качества образования </a:t>
            </a:r>
            <a:r>
              <a:rPr lang="ru-RU" sz="2400" dirty="0" smtClean="0">
                <a:cs typeface="Arial" panose="020B0604020202020204" pitchFamily="34" charset="0"/>
              </a:rPr>
              <a:t>(</a:t>
            </a:r>
            <a:r>
              <a:rPr lang="en-US" sz="2400" dirty="0">
                <a:cs typeface="Arial" panose="020B0604020202020204" pitchFamily="34" charset="0"/>
                <a:hlinkClick r:id="rId2"/>
              </a:rPr>
              <a:t>https://chiro74.ru/otsenka-kachestva-obrazovatelnyh-rezultatov</a:t>
            </a:r>
            <a:r>
              <a:rPr lang="en-US" sz="2400" dirty="0" smtClean="0">
                <a:cs typeface="Arial" panose="020B0604020202020204" pitchFamily="34" charset="0"/>
                <a:hlinkClick r:id="rId2"/>
              </a:rPr>
              <a:t>/</a:t>
            </a:r>
            <a:r>
              <a:rPr lang="ru-RU" sz="2400" dirty="0">
                <a:cs typeface="Arial" panose="020B0604020202020204" pitchFamily="34" charset="0"/>
              </a:rPr>
              <a:t> </a:t>
            </a:r>
            <a:r>
              <a:rPr lang="ru-RU" sz="2400" dirty="0" smtClean="0">
                <a:cs typeface="Arial" panose="020B0604020202020204" pitchFamily="34" charset="0"/>
              </a:rPr>
              <a:t>)</a:t>
            </a:r>
            <a:endParaRPr lang="ru-RU" sz="2400" dirty="0">
              <a:cs typeface="Arial" panose="020B0604020202020204" pitchFamily="34" charset="0"/>
            </a:endParaRPr>
          </a:p>
          <a:p>
            <a:pPr marL="514326" indent="-514326">
              <a:buAutoNum type="arabicPeriod"/>
            </a:pPr>
            <a:r>
              <a:rPr lang="ru-RU" sz="2400" dirty="0">
                <a:cs typeface="Arial" panose="020B0604020202020204" pitchFamily="34" charset="0"/>
              </a:rPr>
              <a:t>Ссылки, цитирование, использование в качестве аргументов на курсах повышения квалификации, на совещаниях и семинарах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/>
          <a:srcRect l="13882" t="7943" r="12053" b="7731"/>
          <a:stretch/>
        </p:blipFill>
        <p:spPr>
          <a:xfrm>
            <a:off x="7605347" y="1301262"/>
            <a:ext cx="2883877" cy="1846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/>
          <a:srcRect l="15157" t="8196" r="15236" b="8975"/>
          <a:stretch/>
        </p:blipFill>
        <p:spPr>
          <a:xfrm>
            <a:off x="8563709" y="2435320"/>
            <a:ext cx="3297114" cy="22069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/>
          <a:srcRect l="41603" t="13952" r="26733" b="10747"/>
          <a:stretch/>
        </p:blipFill>
        <p:spPr>
          <a:xfrm>
            <a:off x="7860322" y="4250333"/>
            <a:ext cx="1696917" cy="2269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2219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552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20238" y="300799"/>
            <a:ext cx="9645445" cy="1089529"/>
          </a:xfrm>
        </p:spPr>
        <p:txBody>
          <a:bodyPr wrap="square">
            <a:spAutoFit/>
          </a:bodyPr>
          <a:lstStyle/>
          <a:p>
            <a:pPr indent="45085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kern="1200" cap="none" dirty="0" smtClean="0">
                <a:solidFill>
                  <a:srgbClr val="002060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Нормативные основания проведения </a:t>
            </a:r>
            <a:r>
              <a:rPr lang="ru-RU" sz="2400" b="1" kern="1200" cap="none" dirty="0">
                <a:solidFill>
                  <a:srgbClr val="002060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</a:rPr>
              <a:t>мероприятий по оценке качества образования и мониторинга системы образования в Челябинской области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20238" y="1723292"/>
            <a:ext cx="10371667" cy="4762500"/>
          </a:xfrm>
        </p:spPr>
        <p:txBody>
          <a:bodyPr>
            <a:no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sz="1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Приказ </a:t>
            </a:r>
            <a:r>
              <a:rPr lang="ru-RU" sz="1800" kern="1200" dirty="0">
                <a:solidFill>
                  <a:schemeClr val="tx1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Министерства образования и науки Челябинской </a:t>
            </a:r>
            <a:r>
              <a:rPr lang="ru-RU" sz="1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области от 01 </a:t>
            </a:r>
            <a:r>
              <a:rPr lang="ru-RU" sz="1800" kern="1200" dirty="0">
                <a:solidFill>
                  <a:schemeClr val="tx1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июля 2022 г. № 01/1399 «</a:t>
            </a:r>
            <a:r>
              <a:rPr lang="ru-RU" sz="1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Об </a:t>
            </a:r>
            <a:r>
              <a:rPr lang="ru-RU" sz="1800" kern="1200" dirty="0">
                <a:solidFill>
                  <a:schemeClr val="tx1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утверждении </a:t>
            </a:r>
            <a:r>
              <a:rPr lang="ru-RU" sz="1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Концепции </a:t>
            </a:r>
            <a:r>
              <a:rPr lang="ru-RU" sz="1800" kern="1200" dirty="0">
                <a:solidFill>
                  <a:schemeClr val="tx1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(обновленной) региональной системы оценки качества образования (Челябинская область</a:t>
            </a:r>
            <a:r>
              <a:rPr lang="ru-RU" sz="1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)»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Приказ </a:t>
            </a:r>
            <a:r>
              <a:rPr lang="ru-RU" sz="1800" kern="1200" dirty="0">
                <a:solidFill>
                  <a:schemeClr val="tx1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Министерства образования и науки Челябинской области </a:t>
            </a:r>
            <a:r>
              <a:rPr lang="ru-RU" sz="1800" dirty="0"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от 28.03.2024 № </a:t>
            </a:r>
            <a:r>
              <a:rPr lang="ru-RU" sz="1800" dirty="0" smtClean="0"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01/742 «</a:t>
            </a:r>
            <a:r>
              <a:rPr lang="ru-RU" sz="1800" dirty="0"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Об </a:t>
            </a:r>
            <a:r>
              <a:rPr lang="ru-RU" sz="1800" kern="1200" dirty="0">
                <a:solidFill>
                  <a:schemeClr val="tx1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утверждении показателей объема (содержания) и качества работ в рамках государственного задания государственного бюджетного учреждения дополнительного профессионального образования «Челябинский институт развития образования» в 2024 году» </a:t>
            </a:r>
            <a:endParaRPr lang="ru-RU" sz="1800" kern="1200" dirty="0" smtClean="0">
              <a:solidFill>
                <a:schemeClr val="tx1"/>
              </a:solidFill>
              <a:latin typeface="Arial" panose="020B0604020202020204" pitchFamily="34" charset="0"/>
              <a:ea typeface="Open Sans Condensed Light" panose="020B0306030504020204" pitchFamily="34" charset="0"/>
              <a:cs typeface="Arial" panose="020B0604020202020204" pitchFamily="34" charset="0"/>
              <a:sym typeface="Bebas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sz="1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Приказ </a:t>
            </a:r>
            <a:r>
              <a:rPr lang="ru-RU" sz="1800" kern="1200" dirty="0">
                <a:solidFill>
                  <a:schemeClr val="tx1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Министерства образования и науки Челябинской области от </a:t>
            </a:r>
            <a:r>
              <a:rPr lang="ru-RU" sz="1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15.09.2023 </a:t>
            </a:r>
            <a:r>
              <a:rPr lang="ru-RU" sz="1800" kern="1200" dirty="0">
                <a:solidFill>
                  <a:schemeClr val="tx1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г. № </a:t>
            </a:r>
            <a:r>
              <a:rPr lang="ru-RU" sz="1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02/2268 «О </a:t>
            </a:r>
            <a:r>
              <a:rPr lang="ru-RU" sz="1800" kern="1200" dirty="0">
                <a:solidFill>
                  <a:schemeClr val="tx1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проведении регионального мониторинга качества подготовки обучающихся общеобразовательных организаций Челябинской области в 2023/2024 учебном </a:t>
            </a:r>
            <a:r>
              <a:rPr lang="ru-RU" sz="1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году»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800" kern="1200" dirty="0">
                <a:solidFill>
                  <a:schemeClr val="tx1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Приказ Министерства образования и науки Челябинской области от </a:t>
            </a:r>
            <a:r>
              <a:rPr lang="ru-RU" sz="1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18.09.2023 </a:t>
            </a:r>
            <a:r>
              <a:rPr lang="ru-RU" sz="1800" kern="1200" dirty="0">
                <a:solidFill>
                  <a:schemeClr val="tx1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г. № 02/2277 «Об организации и проведении мониторинга системы образования Челябинской области в 2023/2024 учебном </a:t>
            </a:r>
            <a:r>
              <a:rPr lang="ru-RU" sz="1800" kern="1200" dirty="0" smtClean="0">
                <a:solidFill>
                  <a:schemeClr val="tx1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году» (с дополнениями)</a:t>
            </a:r>
            <a:endParaRPr lang="ru-RU" sz="1800" kern="1200" dirty="0">
              <a:solidFill>
                <a:schemeClr val="tx1"/>
              </a:solidFill>
              <a:latin typeface="Arial" panose="020B0604020202020204" pitchFamily="34" charset="0"/>
              <a:ea typeface="Open Sans Condensed Light" panose="020B0306030504020204" pitchFamily="34" charset="0"/>
              <a:cs typeface="Arial" panose="020B0604020202020204" pitchFamily="34" charset="0"/>
              <a:sym typeface="Bebas"/>
            </a:endParaRPr>
          </a:p>
        </p:txBody>
      </p:sp>
    </p:spTree>
    <p:extLst>
      <p:ext uri="{BB962C8B-B14F-4D97-AF65-F5344CB8AC3E}">
        <p14:creationId xmlns:p14="http://schemas.microsoft.com/office/powerpoint/2010/main" val="2197712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1057880" y="121214"/>
            <a:ext cx="10172828" cy="6645112"/>
            <a:chOff x="3509374" y="243566"/>
            <a:chExt cx="16483009" cy="10958282"/>
          </a:xfrm>
        </p:grpSpPr>
        <p:grpSp>
          <p:nvGrpSpPr>
            <p:cNvPr id="33" name="Группа 32"/>
            <p:cNvGrpSpPr/>
            <p:nvPr/>
          </p:nvGrpSpPr>
          <p:grpSpPr>
            <a:xfrm>
              <a:off x="3509374" y="243566"/>
              <a:ext cx="16483009" cy="10086166"/>
              <a:chOff x="3422649" y="964685"/>
              <a:chExt cx="16395252" cy="10162747"/>
            </a:xfrm>
          </p:grpSpPr>
          <p:grpSp>
            <p:nvGrpSpPr>
              <p:cNvPr id="30" name="Группа 29"/>
              <p:cNvGrpSpPr/>
              <p:nvPr/>
            </p:nvGrpSpPr>
            <p:grpSpPr>
              <a:xfrm>
                <a:off x="3422649" y="964685"/>
                <a:ext cx="16395252" cy="9585163"/>
                <a:chOff x="3422649" y="964685"/>
                <a:chExt cx="16395252" cy="9585163"/>
              </a:xfrm>
            </p:grpSpPr>
            <p:grpSp>
              <p:nvGrpSpPr>
                <p:cNvPr id="21" name="Группа 20"/>
                <p:cNvGrpSpPr/>
                <p:nvPr/>
              </p:nvGrpSpPr>
              <p:grpSpPr>
                <a:xfrm>
                  <a:off x="4870450" y="964685"/>
                  <a:ext cx="12791954" cy="9585163"/>
                  <a:chOff x="4641850" y="812285"/>
                  <a:chExt cx="12791954" cy="9585163"/>
                </a:xfrm>
              </p:grpSpPr>
              <p:grpSp>
                <p:nvGrpSpPr>
                  <p:cNvPr id="19" name="Группа 18"/>
                  <p:cNvGrpSpPr/>
                  <p:nvPr/>
                </p:nvGrpSpPr>
                <p:grpSpPr>
                  <a:xfrm>
                    <a:off x="4641850" y="812285"/>
                    <a:ext cx="11524141" cy="9585163"/>
                    <a:chOff x="4641850" y="812285"/>
                    <a:chExt cx="11524141" cy="9585163"/>
                  </a:xfrm>
                </p:grpSpPr>
                <p:grpSp>
                  <p:nvGrpSpPr>
                    <p:cNvPr id="17" name="Группа 16"/>
                    <p:cNvGrpSpPr/>
                    <p:nvPr/>
                  </p:nvGrpSpPr>
                  <p:grpSpPr>
                    <a:xfrm>
                      <a:off x="6264488" y="812285"/>
                      <a:ext cx="9901503" cy="9585163"/>
                      <a:chOff x="6264488" y="812285"/>
                      <a:chExt cx="9901503" cy="9585163"/>
                    </a:xfrm>
                  </p:grpSpPr>
                  <p:sp>
                    <p:nvSpPr>
                      <p:cNvPr id="4" name="Скругленный прямоугольник 3"/>
                      <p:cNvSpPr/>
                      <p:nvPr/>
                    </p:nvSpPr>
                    <p:spPr>
                      <a:xfrm>
                        <a:off x="6264488" y="812285"/>
                        <a:ext cx="9901503" cy="928012"/>
                      </a:xfrm>
                      <a:prstGeom prst="roundRect">
                        <a:avLst/>
                      </a:prstGeom>
                    </p:spPr>
                    <p:style>
                      <a:lnRef idx="2">
                        <a:schemeClr val="accent4"/>
                      </a:lnRef>
                      <a:fillRef idx="1">
                        <a:schemeClr val="lt1"/>
                      </a:fillRef>
                      <a:effectRef idx="0">
                        <a:schemeClr val="accent4"/>
                      </a:effectRef>
                      <a:fontRef idx="minor">
                        <a:schemeClr val="dk1"/>
                      </a:fontRef>
                    </p:style>
                    <p:txBody>
                      <a:bodyPr rtlCol="0" anchor="ctr"/>
                      <a:lstStyle/>
                      <a:p>
                        <a:pPr algn="ctr" defTabSz="554492">
                          <a:defRPr/>
                        </a:pPr>
                        <a:r>
                          <a:rPr lang="ru-RU" sz="1455" b="1" dirty="0">
                            <a:solidFill>
                              <a:srgbClr val="002060"/>
                            </a:solidFill>
                            <a:latin typeface="Arial" panose="020B0604020202020204"/>
                          </a:rPr>
                          <a:t>Система мероприятий по оценке качества образования и мониторинга системы образования в Челябинской области</a:t>
                        </a:r>
                      </a:p>
                    </p:txBody>
                  </p:sp>
                  <p:grpSp>
                    <p:nvGrpSpPr>
                      <p:cNvPr id="16" name="Группа 15"/>
                      <p:cNvGrpSpPr/>
                      <p:nvPr/>
                    </p:nvGrpSpPr>
                    <p:grpSpPr>
                      <a:xfrm>
                        <a:off x="7537450" y="1744019"/>
                        <a:ext cx="7010400" cy="8653429"/>
                        <a:chOff x="7537450" y="1744019"/>
                        <a:chExt cx="7010400" cy="8653429"/>
                      </a:xfrm>
                    </p:grpSpPr>
                    <p:cxnSp>
                      <p:nvCxnSpPr>
                        <p:cNvPr id="6" name="Прямая соединительная линия 5"/>
                        <p:cNvCxnSpPr/>
                        <p:nvPr/>
                      </p:nvCxnSpPr>
                      <p:spPr>
                        <a:xfrm>
                          <a:off x="11042650" y="1744019"/>
                          <a:ext cx="0" cy="405456"/>
                        </a:xfrm>
                        <a:prstGeom prst="line">
                          <a:avLst/>
                        </a:prstGeom>
                      </p:spPr>
                      <p:style>
                        <a:lnRef idx="2">
                          <a:schemeClr val="accent4"/>
                        </a:lnRef>
                        <a:fillRef idx="1">
                          <a:schemeClr val="lt1"/>
                        </a:fillRef>
                        <a:effectRef idx="0">
                          <a:schemeClr val="accent4"/>
                        </a:effectRef>
                        <a:fontRef idx="minor">
                          <a:schemeClr val="dk1"/>
                        </a:fontRef>
                      </p:style>
                    </p:cxnSp>
                    <p:cxnSp>
                      <p:nvCxnSpPr>
                        <p:cNvPr id="9" name="Прямая соединительная линия 8"/>
                        <p:cNvCxnSpPr/>
                        <p:nvPr/>
                      </p:nvCxnSpPr>
                      <p:spPr>
                        <a:xfrm flipH="1">
                          <a:off x="7537450" y="2149475"/>
                          <a:ext cx="7010400" cy="0"/>
                        </a:xfrm>
                        <a:prstGeom prst="line">
                          <a:avLst/>
                        </a:prstGeom>
                      </p:spPr>
                      <p:style>
                        <a:lnRef idx="2">
                          <a:schemeClr val="accent4"/>
                        </a:lnRef>
                        <a:fillRef idx="1">
                          <a:schemeClr val="lt1"/>
                        </a:fillRef>
                        <a:effectRef idx="0">
                          <a:schemeClr val="accent4"/>
                        </a:effectRef>
                        <a:fontRef idx="minor">
                          <a:schemeClr val="dk1"/>
                        </a:fontRef>
                      </p:style>
                    </p:cxnSp>
                    <p:cxnSp>
                      <p:nvCxnSpPr>
                        <p:cNvPr id="13" name="Прямая соединительная линия 12"/>
                        <p:cNvCxnSpPr/>
                        <p:nvPr/>
                      </p:nvCxnSpPr>
                      <p:spPr>
                        <a:xfrm>
                          <a:off x="14538204" y="2149475"/>
                          <a:ext cx="0" cy="8247973"/>
                        </a:xfrm>
                        <a:prstGeom prst="line">
                          <a:avLst/>
                        </a:prstGeom>
                      </p:spPr>
                      <p:style>
                        <a:lnRef idx="2">
                          <a:schemeClr val="accent4"/>
                        </a:lnRef>
                        <a:fillRef idx="1">
                          <a:schemeClr val="lt1"/>
                        </a:fillRef>
                        <a:effectRef idx="0">
                          <a:schemeClr val="accent4"/>
                        </a:effectRef>
                        <a:fontRef idx="minor">
                          <a:schemeClr val="dk1"/>
                        </a:fontRef>
                      </p:style>
                    </p:cxnSp>
                    <p:cxnSp>
                      <p:nvCxnSpPr>
                        <p:cNvPr id="14" name="Прямая соединительная линия 13"/>
                        <p:cNvCxnSpPr/>
                        <p:nvPr/>
                      </p:nvCxnSpPr>
                      <p:spPr>
                        <a:xfrm>
                          <a:off x="7551764" y="2149475"/>
                          <a:ext cx="0" cy="8247973"/>
                        </a:xfrm>
                        <a:prstGeom prst="line">
                          <a:avLst/>
                        </a:prstGeom>
                      </p:spPr>
                      <p:style>
                        <a:lnRef idx="2">
                          <a:schemeClr val="accent4"/>
                        </a:lnRef>
                        <a:fillRef idx="1">
                          <a:schemeClr val="lt1"/>
                        </a:fillRef>
                        <a:effectRef idx="0">
                          <a:schemeClr val="accent4"/>
                        </a:effectRef>
                        <a:fontRef idx="minor">
                          <a:schemeClr val="dk1"/>
                        </a:fontRef>
                      </p:style>
                    </p:cxnSp>
                  </p:grpSp>
                </p:grpSp>
                <p:sp>
                  <p:nvSpPr>
                    <p:cNvPr id="7" name="Скругленный прямоугольник 6"/>
                    <p:cNvSpPr/>
                    <p:nvPr/>
                  </p:nvSpPr>
                  <p:spPr>
                    <a:xfrm>
                      <a:off x="4641850" y="2427972"/>
                      <a:ext cx="5791200" cy="685800"/>
                    </a:xfrm>
                    <a:prstGeom prst="roundRect">
                      <a:avLst/>
                    </a:prstGeom>
                  </p:spPr>
                  <p:style>
                    <a:lnRef idx="2">
                      <a:schemeClr val="accent4"/>
                    </a:lnRef>
                    <a:fillRef idx="1">
                      <a:schemeClr val="lt1"/>
                    </a:fillRef>
                    <a:effectRef idx="0">
                      <a:schemeClr val="accent4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 defTabSz="554492">
                        <a:defRPr/>
                      </a:pPr>
                      <a:r>
                        <a:rPr lang="ru-RU" sz="1213" b="1" dirty="0">
                          <a:solidFill>
                            <a:srgbClr val="F79646">
                              <a:lumMod val="50000"/>
                            </a:srgbClr>
                          </a:solidFill>
                          <a:latin typeface="Arial" panose="020B0604020202020204"/>
                        </a:rPr>
                        <a:t>Оценка качества образовательных результатов</a:t>
                      </a:r>
                    </a:p>
                  </p:txBody>
                </p:sp>
              </p:grpSp>
              <p:sp>
                <p:nvSpPr>
                  <p:cNvPr id="20" name="Скругленный прямоугольник 19"/>
                  <p:cNvSpPr/>
                  <p:nvPr/>
                </p:nvSpPr>
                <p:spPr>
                  <a:xfrm>
                    <a:off x="11642604" y="2427972"/>
                    <a:ext cx="5791200" cy="685800"/>
                  </a:xfrm>
                  <a:prstGeom prst="roundRect">
                    <a:avLst/>
                  </a:prstGeom>
                </p:spPr>
                <p:style>
                  <a:lnRef idx="2">
                    <a:schemeClr val="accent4"/>
                  </a:lnRef>
                  <a:fillRef idx="1">
                    <a:schemeClr val="lt1"/>
                  </a:fillRef>
                  <a:effectRef idx="0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 defTabSz="554492">
                      <a:defRPr/>
                    </a:pPr>
                    <a:r>
                      <a:rPr lang="ru-RU" sz="1213" b="1" dirty="0">
                        <a:solidFill>
                          <a:srgbClr val="F79646">
                            <a:lumMod val="50000"/>
                          </a:srgbClr>
                        </a:solidFill>
                        <a:latin typeface="Arial" panose="020B0604020202020204"/>
                      </a:rPr>
                      <a:t>Оценка качества образовательной деятельности</a:t>
                    </a:r>
                  </a:p>
                </p:txBody>
              </p:sp>
            </p:grpSp>
            <p:sp>
              <p:nvSpPr>
                <p:cNvPr id="23" name="Скругленный прямоугольник 22"/>
                <p:cNvSpPr/>
                <p:nvPr/>
              </p:nvSpPr>
              <p:spPr>
                <a:xfrm>
                  <a:off x="3422651" y="3544668"/>
                  <a:ext cx="7238999" cy="2011549"/>
                </a:xfrm>
                <a:prstGeom prst="roundRect">
                  <a:avLst/>
                </a:prstGeom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t"/>
                <a:lstStyle/>
                <a:p>
                  <a:pPr algn="ctr" defTabSz="554492">
                    <a:spcAft>
                      <a:spcPts val="243"/>
                    </a:spcAft>
                    <a:defRPr/>
                  </a:pPr>
                  <a:r>
                    <a:rPr lang="ru-RU" sz="1213" b="1" dirty="0">
                      <a:solidFill>
                        <a:srgbClr val="F79646">
                          <a:lumMod val="50000"/>
                        </a:srgbClr>
                      </a:solidFill>
                      <a:latin typeface="Arial" panose="020B0604020202020204"/>
                    </a:rPr>
                    <a:t>Федеральные процедуры оценки качества</a:t>
                  </a:r>
                </a:p>
                <a:p>
                  <a:pPr defTabSz="554492">
                    <a:spcAft>
                      <a:spcPts val="243"/>
                    </a:spcAft>
                    <a:defRPr/>
                  </a:pPr>
                  <a:r>
                    <a:rPr lang="ru-RU" sz="1213" dirty="0">
                      <a:solidFill>
                        <a:prstClr val="black"/>
                      </a:solidFill>
                      <a:latin typeface="Arial" panose="020B0604020202020204"/>
                    </a:rPr>
                    <a:t>1. Всероссийские проверочные работы</a:t>
                  </a:r>
                </a:p>
                <a:p>
                  <a:pPr defTabSz="554492">
                    <a:spcAft>
                      <a:spcPts val="243"/>
                    </a:spcAft>
                    <a:defRPr/>
                  </a:pPr>
                  <a:r>
                    <a:rPr lang="ru-RU" sz="1213" dirty="0">
                      <a:solidFill>
                        <a:prstClr val="black"/>
                      </a:solidFill>
                      <a:latin typeface="Arial" panose="020B0604020202020204"/>
                    </a:rPr>
                    <a:t>2. Основной государственный экзамен</a:t>
                  </a:r>
                </a:p>
                <a:p>
                  <a:pPr defTabSz="554492">
                    <a:spcAft>
                      <a:spcPts val="243"/>
                    </a:spcAft>
                    <a:defRPr/>
                  </a:pPr>
                  <a:r>
                    <a:rPr lang="ru-RU" sz="1213" dirty="0">
                      <a:solidFill>
                        <a:prstClr val="black"/>
                      </a:solidFill>
                      <a:latin typeface="Arial" panose="020B0604020202020204"/>
                    </a:rPr>
                    <a:t>3. Единый государственный экзамен</a:t>
                  </a:r>
                </a:p>
                <a:p>
                  <a:pPr defTabSz="554492">
                    <a:spcAft>
                      <a:spcPts val="243"/>
                    </a:spcAft>
                    <a:defRPr/>
                  </a:pPr>
                  <a:r>
                    <a:rPr lang="ru-RU" sz="1213" dirty="0">
                      <a:solidFill>
                        <a:prstClr val="black"/>
                      </a:solidFill>
                      <a:latin typeface="Arial" panose="020B0604020202020204"/>
                    </a:rPr>
                    <a:t>4. </a:t>
                  </a:r>
                  <a:r>
                    <a:rPr lang="ru-RU" sz="1213" dirty="0" smtClean="0">
                      <a:solidFill>
                        <a:prstClr val="black"/>
                      </a:solidFill>
                      <a:latin typeface="Arial" panose="020B0604020202020204"/>
                    </a:rPr>
                    <a:t>Оценка </a:t>
                  </a:r>
                  <a:r>
                    <a:rPr lang="ru-RU" sz="1213" dirty="0">
                      <a:solidFill>
                        <a:prstClr val="black"/>
                      </a:solidFill>
                      <a:latin typeface="Arial" panose="020B0604020202020204"/>
                    </a:rPr>
                    <a:t>функциональной грамотности</a:t>
                  </a:r>
                </a:p>
                <a:p>
                  <a:pPr algn="ctr" defTabSz="554492">
                    <a:defRPr/>
                  </a:pPr>
                  <a:endParaRPr lang="ru-RU" sz="1213" b="1" dirty="0">
                    <a:solidFill>
                      <a:prstClr val="black"/>
                    </a:solidFill>
                    <a:latin typeface="Arial" panose="020B0604020202020204"/>
                  </a:endParaRPr>
                </a:p>
              </p:txBody>
            </p:sp>
            <p:sp>
              <p:nvSpPr>
                <p:cNvPr id="24" name="Скругленный прямоугольник 23"/>
                <p:cNvSpPr/>
                <p:nvPr/>
              </p:nvSpPr>
              <p:spPr>
                <a:xfrm>
                  <a:off x="11021683" y="3545552"/>
                  <a:ext cx="8796218" cy="2211151"/>
                </a:xfrm>
                <a:prstGeom prst="roundRect">
                  <a:avLst/>
                </a:prstGeom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t"/>
                <a:lstStyle/>
                <a:p>
                  <a:pPr algn="ctr" defTabSz="554492">
                    <a:spcAft>
                      <a:spcPts val="364"/>
                    </a:spcAft>
                    <a:defRPr/>
                  </a:pPr>
                  <a:r>
                    <a:rPr lang="ru-RU" sz="1213" b="1" dirty="0">
                      <a:solidFill>
                        <a:srgbClr val="F79646">
                          <a:lumMod val="50000"/>
                        </a:srgbClr>
                      </a:solidFill>
                      <a:latin typeface="Arial" panose="020B0604020202020204"/>
                    </a:rPr>
                    <a:t>Федеральные мониторинги</a:t>
                  </a:r>
                </a:p>
                <a:p>
                  <a:pPr defTabSz="554492">
                    <a:spcAft>
                      <a:spcPts val="364"/>
                    </a:spcAft>
                    <a:defRPr/>
                  </a:pPr>
                  <a:r>
                    <a:rPr lang="ru-RU" sz="1213" dirty="0">
                      <a:solidFill>
                        <a:prstClr val="black"/>
                      </a:solidFill>
                      <a:latin typeface="Arial" panose="020B0604020202020204"/>
                    </a:rPr>
                    <a:t>1. Мониторинг фактического объема внеурочной деятельности</a:t>
                  </a:r>
                </a:p>
                <a:p>
                  <a:pPr defTabSz="554492">
                    <a:spcAft>
                      <a:spcPts val="364"/>
                    </a:spcAft>
                    <a:defRPr/>
                  </a:pPr>
                  <a:r>
                    <a:rPr lang="ru-RU" sz="1213" dirty="0">
                      <a:solidFill>
                        <a:prstClr val="black"/>
                      </a:solidFill>
                      <a:latin typeface="Arial" panose="020B0604020202020204"/>
                    </a:rPr>
                    <a:t>2. Мониторинг планирования контрольных и проверочных работ</a:t>
                  </a:r>
                </a:p>
                <a:p>
                  <a:pPr defTabSz="554492">
                    <a:spcAft>
                      <a:spcPts val="364"/>
                    </a:spcAft>
                    <a:defRPr/>
                  </a:pPr>
                  <a:r>
                    <a:rPr lang="ru-RU" sz="1213" dirty="0">
                      <a:solidFill>
                        <a:prstClr val="black"/>
                      </a:solidFill>
                      <a:latin typeface="Arial" panose="020B0604020202020204"/>
                    </a:rPr>
                    <a:t>3. Мониторинг профильного и </a:t>
                  </a:r>
                  <a:r>
                    <a:rPr lang="ru-RU" sz="1213" dirty="0" err="1">
                      <a:solidFill>
                        <a:prstClr val="black"/>
                      </a:solidFill>
                      <a:latin typeface="Arial" panose="020B0604020202020204"/>
                    </a:rPr>
                    <a:t>предпрофильного</a:t>
                  </a:r>
                  <a:r>
                    <a:rPr lang="ru-RU" sz="1213" dirty="0">
                      <a:solidFill>
                        <a:prstClr val="black"/>
                      </a:solidFill>
                      <a:latin typeface="Arial" panose="020B0604020202020204"/>
                    </a:rPr>
                    <a:t> обучения</a:t>
                  </a:r>
                </a:p>
                <a:p>
                  <a:pPr defTabSz="554492">
                    <a:spcAft>
                      <a:spcPts val="364"/>
                    </a:spcAft>
                    <a:defRPr/>
                  </a:pPr>
                  <a:r>
                    <a:rPr lang="ru-RU" sz="1213" dirty="0">
                      <a:solidFill>
                        <a:prstClr val="black"/>
                      </a:solidFill>
                      <a:latin typeface="Arial" panose="020B0604020202020204"/>
                    </a:rPr>
                    <a:t>4. Мониторинг готовности внедрения профминимума и </a:t>
                  </a:r>
                  <a:r>
                    <a:rPr lang="ru-RU" sz="1213" dirty="0" smtClean="0">
                      <a:solidFill>
                        <a:prstClr val="black"/>
                      </a:solidFill>
                      <a:latin typeface="Arial" panose="020B0604020202020204"/>
                    </a:rPr>
                    <a:t>др.</a:t>
                  </a:r>
                  <a:endParaRPr lang="ru-RU" sz="1213" dirty="0">
                    <a:solidFill>
                      <a:prstClr val="black"/>
                    </a:solidFill>
                    <a:latin typeface="Arial" panose="020B0604020202020204"/>
                  </a:endParaRPr>
                </a:p>
              </p:txBody>
            </p:sp>
            <p:sp>
              <p:nvSpPr>
                <p:cNvPr id="25" name="Скругленный прямоугольник 24"/>
                <p:cNvSpPr/>
                <p:nvPr/>
              </p:nvSpPr>
              <p:spPr>
                <a:xfrm>
                  <a:off x="3422649" y="5756703"/>
                  <a:ext cx="7118474" cy="3069386"/>
                </a:xfrm>
                <a:prstGeom prst="roundRect">
                  <a:avLst>
                    <a:gd name="adj" fmla="val 8464"/>
                  </a:avLst>
                </a:prstGeom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t"/>
                <a:lstStyle/>
                <a:p>
                  <a:pPr algn="ctr" defTabSz="554492">
                    <a:defRPr/>
                  </a:pPr>
                  <a:r>
                    <a:rPr lang="ru-RU" sz="1213" b="1" dirty="0">
                      <a:solidFill>
                        <a:srgbClr val="F79646">
                          <a:lumMod val="50000"/>
                        </a:srgbClr>
                      </a:solidFill>
                      <a:latin typeface="Arial" panose="020B0604020202020204"/>
                    </a:rPr>
                    <a:t>Региональные процедуры оценки качества</a:t>
                  </a:r>
                </a:p>
                <a:p>
                  <a:pPr algn="ctr" defTabSz="554492">
                    <a:spcAft>
                      <a:spcPts val="364"/>
                    </a:spcAft>
                    <a:defRPr/>
                  </a:pPr>
                  <a:endParaRPr lang="ru-RU" sz="1213" dirty="0">
                    <a:solidFill>
                      <a:prstClr val="black"/>
                    </a:solidFill>
                    <a:latin typeface="Arial" panose="020B0604020202020204"/>
                  </a:endParaRPr>
                </a:p>
                <a:p>
                  <a:pPr algn="ctr" defTabSz="554492">
                    <a:spcAft>
                      <a:spcPts val="364"/>
                    </a:spcAft>
                    <a:defRPr/>
                  </a:pPr>
                  <a:r>
                    <a:rPr lang="ru-RU" sz="1213" dirty="0">
                      <a:solidFill>
                        <a:prstClr val="black"/>
                      </a:solidFill>
                      <a:latin typeface="Arial" panose="020B0604020202020204"/>
                    </a:rPr>
                    <a:t>Диагностика уровня индивидуальных достижений </a:t>
                  </a:r>
                  <a:r>
                    <a:rPr lang="ru-RU" sz="1213" i="1" dirty="0">
                      <a:solidFill>
                        <a:prstClr val="black"/>
                      </a:solidFill>
                      <a:latin typeface="Arial" panose="020B0604020202020204"/>
                    </a:rPr>
                    <a:t>(</a:t>
                  </a:r>
                  <a:r>
                    <a:rPr lang="ru-RU" sz="1213" i="1" dirty="0" err="1">
                      <a:solidFill>
                        <a:prstClr val="black"/>
                      </a:solidFill>
                      <a:latin typeface="Arial" panose="020B0604020202020204"/>
                    </a:rPr>
                    <a:t>метапредметных</a:t>
                  </a:r>
                  <a:r>
                    <a:rPr lang="ru-RU" sz="1213" i="1" dirty="0">
                      <a:solidFill>
                        <a:prstClr val="black"/>
                      </a:solidFill>
                      <a:latin typeface="Arial" panose="020B0604020202020204"/>
                    </a:rPr>
                    <a:t> планируемых результатов и функциональной грамотности) </a:t>
                  </a:r>
                  <a:r>
                    <a:rPr lang="ru-RU" sz="1213" dirty="0">
                      <a:solidFill>
                        <a:prstClr val="black"/>
                      </a:solidFill>
                      <a:latin typeface="Arial" panose="020B0604020202020204"/>
                    </a:rPr>
                    <a:t>обучающихся </a:t>
                  </a:r>
                </a:p>
                <a:p>
                  <a:pPr defTabSz="554492">
                    <a:spcAft>
                      <a:spcPts val="364"/>
                    </a:spcAft>
                    <a:defRPr/>
                  </a:pPr>
                  <a:r>
                    <a:rPr lang="ru-RU" sz="1213" dirty="0">
                      <a:solidFill>
                        <a:prstClr val="black"/>
                      </a:solidFill>
                      <a:latin typeface="Arial" panose="020B0604020202020204"/>
                    </a:rPr>
                    <a:t>1. РИКО-4</a:t>
                  </a:r>
                </a:p>
                <a:p>
                  <a:pPr defTabSz="554492">
                    <a:spcAft>
                      <a:spcPts val="364"/>
                    </a:spcAft>
                    <a:defRPr/>
                  </a:pPr>
                  <a:r>
                    <a:rPr lang="ru-RU" sz="1213" dirty="0">
                      <a:solidFill>
                        <a:prstClr val="black"/>
                      </a:solidFill>
                      <a:latin typeface="Arial" panose="020B0604020202020204"/>
                    </a:rPr>
                    <a:t>2. РИКО-7</a:t>
                  </a:r>
                </a:p>
                <a:p>
                  <a:pPr defTabSz="554492">
                    <a:spcAft>
                      <a:spcPts val="364"/>
                    </a:spcAft>
                    <a:defRPr/>
                  </a:pPr>
                  <a:r>
                    <a:rPr lang="ru-RU" sz="1213" dirty="0">
                      <a:solidFill>
                        <a:prstClr val="black"/>
                      </a:solidFill>
                      <a:latin typeface="Arial" panose="020B0604020202020204"/>
                    </a:rPr>
                    <a:t>3. РИКО-10</a:t>
                  </a:r>
                </a:p>
                <a:p>
                  <a:pPr algn="ctr" defTabSz="554492">
                    <a:defRPr/>
                  </a:pPr>
                  <a:endParaRPr lang="ru-RU" sz="1213" b="1" dirty="0">
                    <a:solidFill>
                      <a:prstClr val="black"/>
                    </a:solidFill>
                    <a:latin typeface="Arial" panose="020B0604020202020204"/>
                  </a:endParaRPr>
                </a:p>
              </p:txBody>
            </p:sp>
            <p:sp>
              <p:nvSpPr>
                <p:cNvPr id="26" name="Скругленный прямоугольник 25"/>
                <p:cNvSpPr/>
                <p:nvPr/>
              </p:nvSpPr>
              <p:spPr>
                <a:xfrm>
                  <a:off x="11271250" y="5950146"/>
                  <a:ext cx="7848599" cy="3628594"/>
                </a:xfrm>
                <a:prstGeom prst="roundRect">
                  <a:avLst>
                    <a:gd name="adj" fmla="val 10808"/>
                  </a:avLst>
                </a:prstGeom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t"/>
                <a:lstStyle/>
                <a:p>
                  <a:pPr algn="ctr" defTabSz="554492">
                    <a:spcAft>
                      <a:spcPts val="364"/>
                    </a:spcAft>
                    <a:defRPr/>
                  </a:pPr>
                  <a:r>
                    <a:rPr lang="ru-RU" sz="1213" b="1" dirty="0">
                      <a:solidFill>
                        <a:srgbClr val="F79646">
                          <a:lumMod val="50000"/>
                        </a:srgbClr>
                      </a:solidFill>
                      <a:latin typeface="Arial" panose="020B0604020202020204"/>
                    </a:rPr>
                    <a:t>Региональные мониторинги</a:t>
                  </a:r>
                </a:p>
                <a:p>
                  <a:pPr defTabSz="554492">
                    <a:spcAft>
                      <a:spcPts val="364"/>
                    </a:spcAft>
                    <a:defRPr/>
                  </a:pPr>
                  <a:r>
                    <a:rPr lang="ru-RU" sz="1213" dirty="0">
                      <a:solidFill>
                        <a:prstClr val="black"/>
                      </a:solidFill>
                      <a:latin typeface="Arial" panose="020B0604020202020204"/>
                    </a:rPr>
                    <a:t>1. </a:t>
                  </a:r>
                  <a:r>
                    <a:rPr lang="ru-RU" sz="1092" dirty="0" smtClean="0">
                      <a:solidFill>
                        <a:prstClr val="black"/>
                      </a:solidFill>
                      <a:latin typeface="Arial" panose="020B0604020202020204"/>
                    </a:rPr>
                    <a:t>Единый мониторинг </a:t>
                  </a:r>
                  <a:r>
                    <a:rPr lang="ru-RU" sz="1092" dirty="0">
                      <a:solidFill>
                        <a:prstClr val="black"/>
                      </a:solidFill>
                      <a:latin typeface="Arial" panose="020B0604020202020204"/>
                    </a:rPr>
                    <a:t>ФГОС </a:t>
                  </a:r>
                </a:p>
                <a:p>
                  <a:pPr defTabSz="554492">
                    <a:spcAft>
                      <a:spcPts val="364"/>
                    </a:spcAft>
                    <a:defRPr/>
                  </a:pPr>
                  <a:r>
                    <a:rPr lang="ru-RU" sz="1092" dirty="0">
                      <a:solidFill>
                        <a:prstClr val="black"/>
                      </a:solidFill>
                      <a:latin typeface="Arial" panose="020B0604020202020204"/>
                    </a:rPr>
                    <a:t>2. Мониторинг ФГОС </a:t>
                  </a:r>
                  <a:r>
                    <a:rPr lang="ru-RU" sz="1092" dirty="0" smtClean="0">
                      <a:solidFill>
                        <a:prstClr val="black"/>
                      </a:solidFill>
                      <a:latin typeface="Arial" panose="020B0604020202020204"/>
                    </a:rPr>
                    <a:t>ДО</a:t>
                  </a:r>
                  <a:endParaRPr lang="ru-RU" sz="1092" dirty="0">
                    <a:solidFill>
                      <a:prstClr val="black"/>
                    </a:solidFill>
                    <a:latin typeface="Arial" panose="020B0604020202020204"/>
                  </a:endParaRPr>
                </a:p>
                <a:p>
                  <a:pPr defTabSz="554492">
                    <a:spcAft>
                      <a:spcPts val="364"/>
                    </a:spcAft>
                    <a:defRPr/>
                  </a:pPr>
                  <a:r>
                    <a:rPr lang="ru-RU" sz="1092" dirty="0">
                      <a:solidFill>
                        <a:prstClr val="black"/>
                      </a:solidFill>
                      <a:latin typeface="Arial" panose="020B0604020202020204"/>
                    </a:rPr>
                    <a:t>3. Мониторинг эффективности системы организации воспитания обучающихся Челябинской области</a:t>
                  </a:r>
                </a:p>
                <a:p>
                  <a:pPr defTabSz="554492">
                    <a:spcAft>
                      <a:spcPts val="364"/>
                    </a:spcAft>
                    <a:defRPr/>
                  </a:pPr>
                  <a:r>
                    <a:rPr lang="ru-RU" sz="1092" dirty="0">
                      <a:solidFill>
                        <a:prstClr val="black"/>
                      </a:solidFill>
                      <a:latin typeface="Arial" panose="020B0604020202020204"/>
                    </a:rPr>
                    <a:t>4. Оценка эффективности деятельности руководителя образовательной организации </a:t>
                  </a:r>
                </a:p>
                <a:p>
                  <a:pPr defTabSz="554492">
                    <a:spcAft>
                      <a:spcPts val="364"/>
                    </a:spcAft>
                    <a:defRPr/>
                  </a:pPr>
                  <a:r>
                    <a:rPr lang="ru-RU" sz="1092" dirty="0">
                      <a:solidFill>
                        <a:prstClr val="black"/>
                      </a:solidFill>
                      <a:latin typeface="Arial" panose="020B0604020202020204"/>
                    </a:rPr>
                    <a:t>5. Мониторинг эффективности организационно-педагогического сопровождения профессионального самоопределения обучающихся</a:t>
                  </a:r>
                </a:p>
                <a:p>
                  <a:pPr defTabSz="554492">
                    <a:spcAft>
                      <a:spcPts val="364"/>
                    </a:spcAft>
                    <a:defRPr/>
                  </a:pPr>
                  <a:r>
                    <a:rPr lang="ru-RU" sz="1092" dirty="0">
                      <a:solidFill>
                        <a:prstClr val="black"/>
                      </a:solidFill>
                      <a:latin typeface="Arial" panose="020B0604020202020204"/>
                    </a:rPr>
                    <a:t>6. Мониторинг качества результатов </a:t>
                  </a:r>
                  <a:r>
                    <a:rPr lang="ru-RU" sz="1092" dirty="0" smtClean="0">
                      <a:solidFill>
                        <a:prstClr val="black"/>
                      </a:solidFill>
                      <a:latin typeface="Arial" panose="020B0604020202020204"/>
                    </a:rPr>
                    <a:t>обучения и др.</a:t>
                  </a:r>
                  <a:endParaRPr lang="ru-RU" sz="1092" dirty="0">
                    <a:solidFill>
                      <a:prstClr val="black"/>
                    </a:solidFill>
                    <a:latin typeface="Arial" panose="020B0604020202020204"/>
                  </a:endParaRPr>
                </a:p>
                <a:p>
                  <a:pPr defTabSz="554492">
                    <a:defRPr/>
                  </a:pPr>
                  <a:endParaRPr lang="ru-RU" sz="1092" dirty="0">
                    <a:solidFill>
                      <a:prstClr val="black"/>
                    </a:solidFill>
                    <a:latin typeface="Arial" panose="020B0604020202020204"/>
                  </a:endParaRPr>
                </a:p>
                <a:p>
                  <a:pPr defTabSz="554492">
                    <a:defRPr/>
                  </a:pPr>
                  <a:endParaRPr lang="ru-RU" sz="1213" dirty="0">
                    <a:solidFill>
                      <a:prstClr val="black"/>
                    </a:solidFill>
                    <a:latin typeface="Arial" panose="020B0604020202020204"/>
                  </a:endParaRPr>
                </a:p>
                <a:p>
                  <a:pPr algn="ctr" defTabSz="554492">
                    <a:defRPr/>
                  </a:pPr>
                  <a:endParaRPr lang="ru-RU" sz="1213" b="1" dirty="0">
                    <a:solidFill>
                      <a:prstClr val="black"/>
                    </a:solidFill>
                    <a:latin typeface="Arial" panose="020B0604020202020204"/>
                  </a:endParaRPr>
                </a:p>
              </p:txBody>
            </p:sp>
          </p:grpSp>
          <p:cxnSp>
            <p:nvCxnSpPr>
              <p:cNvPr id="31" name="Прямая соединительная линия 30"/>
              <p:cNvCxnSpPr/>
              <p:nvPr/>
            </p:nvCxnSpPr>
            <p:spPr>
              <a:xfrm flipH="1">
                <a:off x="7766050" y="10549848"/>
                <a:ext cx="7010400" cy="0"/>
              </a:xfrm>
              <a:prstGeom prst="line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</p:cxnSp>
          <p:sp>
            <p:nvSpPr>
              <p:cNvPr id="32" name="Скругленный прямоугольник 31"/>
              <p:cNvSpPr/>
              <p:nvPr/>
            </p:nvSpPr>
            <p:spPr>
              <a:xfrm>
                <a:off x="6839609" y="9792913"/>
                <a:ext cx="7644080" cy="1334519"/>
              </a:xfrm>
              <a:prstGeom prst="round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554492">
                  <a:defRPr/>
                </a:pPr>
                <a:r>
                  <a:rPr lang="ru-RU" sz="1455" b="1" dirty="0">
                    <a:solidFill>
                      <a:srgbClr val="F79646">
                        <a:lumMod val="50000"/>
                      </a:srgbClr>
                    </a:solidFill>
                    <a:latin typeface="Arial" panose="020B0604020202020204"/>
                  </a:rPr>
                  <a:t>ВСОКО </a:t>
                </a:r>
              </a:p>
              <a:p>
                <a:pPr algn="ctr" defTabSz="554492">
                  <a:defRPr/>
                </a:pPr>
                <a:r>
                  <a:rPr lang="ru-RU" sz="1213" dirty="0">
                    <a:solidFill>
                      <a:prstClr val="black"/>
                    </a:solidFill>
                    <a:latin typeface="Arial" panose="020B0604020202020204"/>
                  </a:rPr>
                  <a:t>(циклограмма, процедуры, объективность, инструментарий, система учета результатов, работа с результатами)</a:t>
                </a:r>
              </a:p>
            </p:txBody>
          </p:sp>
        </p:grpSp>
        <p:cxnSp>
          <p:nvCxnSpPr>
            <p:cNvPr id="29" name="Прямая соединительная линия 28"/>
            <p:cNvCxnSpPr>
              <a:stCxn id="27" idx="0"/>
              <a:endCxn id="32" idx="2"/>
            </p:cNvCxnSpPr>
            <p:nvPr/>
          </p:nvCxnSpPr>
          <p:spPr>
            <a:xfrm flipV="1">
              <a:off x="10787121" y="10329732"/>
              <a:ext cx="0" cy="274352"/>
            </a:xfrm>
            <a:prstGeom prst="line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</p:cxnSp>
        <p:sp>
          <p:nvSpPr>
            <p:cNvPr id="27" name="Скругленный прямоугольник 26"/>
            <p:cNvSpPr/>
            <p:nvPr/>
          </p:nvSpPr>
          <p:spPr>
            <a:xfrm>
              <a:off x="8407710" y="10604084"/>
              <a:ext cx="4758822" cy="597764"/>
            </a:xfrm>
            <a:prstGeom prst="round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554492">
                <a:defRPr/>
              </a:pPr>
              <a:r>
                <a:rPr lang="ru-RU" sz="1455" b="1" dirty="0">
                  <a:solidFill>
                    <a:srgbClr val="F79646">
                      <a:lumMod val="50000"/>
                    </a:srgbClr>
                  </a:solidFill>
                  <a:latin typeface="Arial" panose="020B0604020202020204"/>
                </a:rPr>
                <a:t>Программа развития </a:t>
              </a:r>
            </a:p>
          </p:txBody>
        </p:sp>
      </p:grpSp>
      <p:sp>
        <p:nvSpPr>
          <p:cNvPr id="2" name="Скругленный прямоугольник 1"/>
          <p:cNvSpPr/>
          <p:nvPr/>
        </p:nvSpPr>
        <p:spPr>
          <a:xfrm>
            <a:off x="8866010" y="5347989"/>
            <a:ext cx="3236997" cy="1418337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554492">
              <a:defRPr/>
            </a:pPr>
            <a:r>
              <a:rPr lang="ru-RU" sz="1092" b="1" dirty="0">
                <a:solidFill>
                  <a:prstClr val="black"/>
                </a:solidFill>
                <a:latin typeface="Arial" panose="020B0604020202020204"/>
              </a:rPr>
              <a:t>Приказ Министерства образования и науки Челябинской области от 18.09.2023 г. № 02/2277 «Об организации и проведении мониторинга системы образования Челябинской области в 2023/2024 учебном году»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192855" y="4973113"/>
            <a:ext cx="2825742" cy="155957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554492">
              <a:defRPr/>
            </a:pPr>
            <a:r>
              <a:rPr lang="ru-RU" sz="1092" b="1" dirty="0">
                <a:solidFill>
                  <a:prstClr val="black"/>
                </a:solidFill>
                <a:latin typeface="Arial" panose="020B0604020202020204"/>
              </a:rPr>
              <a:t>Приказ Министерства образования и науки Челябинской области от 15.09.2023 г. № 02/2268 «О проведении регионального мониторинга качества подготовки обучающихся общеобразовательных организаций Челябинской области в 2023/2024 учебном году»</a:t>
            </a:r>
          </a:p>
        </p:txBody>
      </p:sp>
    </p:spTree>
    <p:extLst>
      <p:ext uri="{BB962C8B-B14F-4D97-AF65-F5344CB8AC3E}">
        <p14:creationId xmlns:p14="http://schemas.microsoft.com/office/powerpoint/2010/main" val="352897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31543" y="189457"/>
            <a:ext cx="10375694" cy="424732"/>
          </a:xfrm>
        </p:spPr>
        <p:txBody>
          <a:bodyPr wrap="square">
            <a:spAutoFit/>
          </a:bodyPr>
          <a:lstStyle/>
          <a:p>
            <a:pPr indent="45085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kern="1200" cap="none" dirty="0" smtClean="0">
                <a:solidFill>
                  <a:srgbClr val="002060"/>
                </a:solidFill>
                <a:latin typeface="+mn-lt"/>
                <a:ea typeface="Open Sans Condensed Light" panose="020B0306030504020204" pitchFamily="34" charset="0"/>
                <a:cs typeface="Arial" panose="020B0604020202020204" pitchFamily="34" charset="0"/>
              </a:rPr>
              <a:t>Государственное задание: Оценка качества образования (11.36)</a:t>
            </a:r>
            <a:endParaRPr lang="ru-RU" sz="2400" b="1" kern="1200" cap="none" dirty="0">
              <a:solidFill>
                <a:srgbClr val="002060"/>
              </a:solidFill>
              <a:latin typeface="+mn-lt"/>
              <a:ea typeface="Open Sans Condensed Light" panose="020B0306030504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49846" y="516800"/>
            <a:ext cx="10580793" cy="846007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kern="1200" dirty="0" smtClean="0">
                <a:solidFill>
                  <a:srgbClr val="D52B1E"/>
                </a:solidFill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Показатель: методическое, информационное, организационное и техническое обеспечение оценки качества образования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kern="1200" dirty="0" smtClean="0">
                <a:solidFill>
                  <a:srgbClr val="D52B1E"/>
                </a:solidFill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Запланировано в 2024 году – 7 мероприятий    Проведено в </a:t>
            </a:r>
            <a:r>
              <a:rPr lang="en-US" sz="1800" kern="1200" dirty="0" smtClean="0">
                <a:solidFill>
                  <a:srgbClr val="D52B1E"/>
                </a:solidFill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I</a:t>
            </a:r>
            <a:r>
              <a:rPr lang="ru-RU" sz="1800" kern="1200" dirty="0" smtClean="0">
                <a:solidFill>
                  <a:srgbClr val="D52B1E"/>
                </a:solidFill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 полугодии – 4 мероприятия 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kern="1200" dirty="0">
                <a:solidFill>
                  <a:srgbClr val="D52B1E"/>
                </a:solidFill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 </a:t>
            </a:r>
            <a:r>
              <a:rPr lang="ru-RU" sz="1800" kern="1200" dirty="0" smtClean="0">
                <a:solidFill>
                  <a:srgbClr val="D52B1E"/>
                </a:solidFill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                                                                               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19328"/>
              </p:ext>
            </p:extLst>
          </p:nvPr>
        </p:nvGraphicFramePr>
        <p:xfrm>
          <a:off x="215765" y="1152326"/>
          <a:ext cx="11582401" cy="5522794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384932">
                  <a:extLst>
                    <a:ext uri="{9D8B030D-6E8A-4147-A177-3AD203B41FA5}">
                      <a16:colId xmlns:a16="http://schemas.microsoft.com/office/drawing/2014/main" val="2706433490"/>
                    </a:ext>
                  </a:extLst>
                </a:gridCol>
                <a:gridCol w="3128330">
                  <a:extLst>
                    <a:ext uri="{9D8B030D-6E8A-4147-A177-3AD203B41FA5}">
                      <a16:colId xmlns:a16="http://schemas.microsoft.com/office/drawing/2014/main" val="2962907081"/>
                    </a:ext>
                  </a:extLst>
                </a:gridCol>
                <a:gridCol w="3533419">
                  <a:extLst>
                    <a:ext uri="{9D8B030D-6E8A-4147-A177-3AD203B41FA5}">
                      <a16:colId xmlns:a16="http://schemas.microsoft.com/office/drawing/2014/main" val="289379766"/>
                    </a:ext>
                  </a:extLst>
                </a:gridCol>
                <a:gridCol w="1082542">
                  <a:extLst>
                    <a:ext uri="{9D8B030D-6E8A-4147-A177-3AD203B41FA5}">
                      <a16:colId xmlns:a16="http://schemas.microsoft.com/office/drawing/2014/main" val="1270257207"/>
                    </a:ext>
                  </a:extLst>
                </a:gridCol>
                <a:gridCol w="1354016">
                  <a:extLst>
                    <a:ext uri="{9D8B030D-6E8A-4147-A177-3AD203B41FA5}">
                      <a16:colId xmlns:a16="http://schemas.microsoft.com/office/drawing/2014/main" val="1318277236"/>
                    </a:ext>
                  </a:extLst>
                </a:gridCol>
                <a:gridCol w="2099162">
                  <a:extLst>
                    <a:ext uri="{9D8B030D-6E8A-4147-A177-3AD203B41FA5}">
                      <a16:colId xmlns:a16="http://schemas.microsoft.com/office/drawing/2014/main" val="1513269248"/>
                    </a:ext>
                  </a:extLst>
                </a:gridCol>
              </a:tblGrid>
              <a:tr h="378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№ п/п</a:t>
                      </a:r>
                      <a:endParaRPr lang="ru-RU" sz="12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Мероприятие по оценки качества</a:t>
                      </a:r>
                      <a:endParaRPr lang="ru-RU" sz="12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Нормативное основание проведения</a:t>
                      </a:r>
                      <a:endParaRPr lang="ru-RU" sz="1200" b="1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Уровень</a:t>
                      </a:r>
                      <a:endParaRPr lang="ru-RU" sz="1200" b="1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Кол-во участников</a:t>
                      </a:r>
                      <a:endParaRPr lang="ru-RU" sz="1200" b="1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Форма представления результатов     </a:t>
                      </a:r>
                      <a:endParaRPr lang="ru-RU" sz="1200" b="1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1243395"/>
                  </a:ext>
                </a:extLst>
              </a:tr>
              <a:tr h="75560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1.</a:t>
                      </a:r>
                      <a:endParaRPr lang="ru-RU" sz="12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Диагностика уровня </a:t>
                      </a:r>
                      <a:r>
                        <a:rPr lang="ru-RU" sz="1200" u="none" strike="noStrike" cap="none" spc="0" baseline="0" dirty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индивидуальных</a:t>
                      </a:r>
                      <a:r>
                        <a:rPr lang="ru-RU" sz="12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достижений </a:t>
                      </a:r>
                      <a:r>
                        <a:rPr lang="ru-RU" sz="12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обучающихся 7-х классов (</a:t>
                      </a:r>
                      <a:r>
                        <a:rPr lang="ru-RU" sz="120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метапредметных</a:t>
                      </a:r>
                      <a:r>
                        <a:rPr lang="ru-RU" sz="12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планируемых результатов и функциональной грамотности</a:t>
                      </a:r>
                      <a:r>
                        <a:rPr lang="ru-RU" sz="12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)</a:t>
                      </a:r>
                      <a:endParaRPr lang="ru-RU" sz="12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Приказ Министерства образования и науки Челябинской области от 04.12.2023 г. № 02/2861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Региональный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704 – ОО</a:t>
                      </a:r>
                    </a:p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40149 - обучающихся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Информационно-аналитическая справка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144870"/>
                  </a:ext>
                </a:extLst>
              </a:tr>
              <a:tr h="88855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2.</a:t>
                      </a:r>
                      <a:endParaRPr lang="ru-RU" sz="12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Всероссийские проверочные работы для обучающихся общеобразовательных организаций (ВПР)</a:t>
                      </a:r>
                      <a:endParaRPr lang="ru-RU" sz="12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Приказ </a:t>
                      </a:r>
                      <a:r>
                        <a:rPr lang="ru-RU" sz="1200" u="none" strike="noStrike" cap="none" spc="0" baseline="0" dirty="0" err="1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Рособрнадзора</a:t>
                      </a:r>
                      <a:r>
                        <a:rPr lang="ru-RU" sz="1200" u="none" strike="noStrike" cap="none" spc="0" baseline="0" dirty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 от 21.12.2023 № 2160, Приказ </a:t>
                      </a:r>
                      <a:r>
                        <a:rPr lang="ru-RU" sz="1200" u="none" strike="noStrike" cap="none" spc="0" baseline="0" dirty="0" err="1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МОиНЧО</a:t>
                      </a:r>
                      <a:r>
                        <a:rPr lang="ru-RU" sz="1200" u="none" strike="noStrike" cap="none" spc="0" baseline="0" dirty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 от 12.02.2024 № 04/367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Федеральный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758 - ОО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Дашборд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автоматизированные</a:t>
                      </a:r>
                      <a:r>
                        <a:rPr lang="ru-RU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аналитические материалы, 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Информационно-аналитическая справка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7666371"/>
                  </a:ext>
                </a:extLst>
              </a:tr>
              <a:tr h="75560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3.</a:t>
                      </a:r>
                      <a:endParaRPr lang="ru-RU" sz="12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Диагностика уровня индивидуальных достижений обучающихся 10-х классов (</a:t>
                      </a:r>
                      <a:r>
                        <a:rPr lang="ru-RU" sz="1200" u="none" strike="noStrike" cap="none" spc="0" baseline="0" dirty="0" err="1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метапредметных</a:t>
                      </a:r>
                      <a:r>
                        <a:rPr lang="ru-RU" sz="1200" u="none" strike="noStrike" cap="none" spc="0" baseline="0" dirty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 планируемых результатов и функциональной грамотности)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Приказ Министерства образования и науки Челябинской области от 29.02.2024 г. № 04/496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Региональный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540 – ОО</a:t>
                      </a:r>
                    </a:p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12741 - обучающийся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Дашборд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автоматизированные</a:t>
                      </a:r>
                      <a:r>
                        <a:rPr lang="ru-RU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аналитические материалы, 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Информационно-аналитическая справка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3218310"/>
                  </a:ext>
                </a:extLst>
              </a:tr>
              <a:tr h="72150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4.</a:t>
                      </a:r>
                      <a:endParaRPr lang="ru-RU" sz="12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Всероссийские проверочные работы в образовательных организациях, осуществляющих образовательную деятельность по образовательным программам среднего профессионального образования (ВПР СПО)</a:t>
                      </a:r>
                      <a:endParaRPr lang="ru-RU" sz="12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Письмо Департамента</a:t>
                      </a:r>
                      <a:br>
                        <a:rPr lang="ru-RU" sz="1200" u="none" strike="noStrike" cap="none" spc="0" baseline="0" dirty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</a:br>
                      <a:r>
                        <a:rPr lang="ru-RU" sz="1200" u="none" strike="noStrike" cap="none" spc="0" baseline="0" dirty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государственной политики </a:t>
                      </a: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в </a:t>
                      </a:r>
                      <a:r>
                        <a:rPr lang="ru-RU" sz="1200" u="none" strike="noStrike" cap="none" spc="0" baseline="0" dirty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сфере </a:t>
                      </a: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среднего профессионального </a:t>
                      </a:r>
                      <a:r>
                        <a:rPr lang="ru-RU" sz="1200" u="none" strike="noStrike" cap="none" spc="0" baseline="0" dirty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образования</a:t>
                      </a:r>
                      <a:br>
                        <a:rPr lang="ru-RU" sz="1200" u="none" strike="noStrike" cap="none" spc="0" baseline="0" dirty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</a:br>
                      <a:r>
                        <a:rPr lang="ru-RU" sz="1200" u="none" strike="noStrike" cap="none" spc="0" baseline="0" dirty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и профессионального обучения </a:t>
                      </a:r>
                      <a:r>
                        <a:rPr lang="ru-RU" sz="1200" u="none" strike="noStrike" cap="none" spc="0" baseline="0" dirty="0" err="1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Минпросвещения</a:t>
                      </a:r>
                      <a:r>
                        <a:rPr lang="ru-RU" sz="1200" u="none" strike="noStrike" cap="none" spc="0" baseline="0" dirty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 России от 22.04.2024 г. № 05-1348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Федеральный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79 – ОО СПО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Дашборд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автоматизированные</a:t>
                      </a:r>
                      <a:r>
                        <a:rPr lang="ru-RU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аналитические материалы, 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Информационно-аналитическая справка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8198514"/>
                  </a:ext>
                </a:extLst>
              </a:tr>
              <a:tr h="74589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5.</a:t>
                      </a:r>
                      <a:endParaRPr lang="ru-RU" sz="12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Оценка профессиональных компетенций педагогических и руководящих работников образовательных организаций Челябинской области (по различным группам участников)</a:t>
                      </a:r>
                      <a:endParaRPr lang="ru-RU" sz="12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Приказы Министерства образования и науки Челябинской области от 08.02.2024 № 04/335, от 26.02.2024 № 04/470, от 15.03.2024 № 01/613</a:t>
                      </a:r>
                    </a:p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Письмо Департамента подготовки, профессионального развития и социального обеспечения педагогических работников Министерства просвещения Российской Федерации от 22.03.2024 № 08-371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kern="1200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Региональный</a:t>
                      </a:r>
                      <a:endParaRPr lang="ru-RU" sz="1200" u="none" strike="noStrike" kern="1200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9444 – педагогических работников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Дашборд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автоматизированные</a:t>
                      </a:r>
                      <a:r>
                        <a:rPr lang="ru-RU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аналитические материалы, 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Информационно-аналитическая справка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273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2097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9658" y="-18183"/>
            <a:ext cx="10375694" cy="757130"/>
          </a:xfrm>
        </p:spPr>
        <p:txBody>
          <a:bodyPr wrap="square">
            <a:spAutoFit/>
          </a:bodyPr>
          <a:lstStyle/>
          <a:p>
            <a:pPr indent="450850" algn="ctr" fontAlgn="base"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+mn-lt"/>
                <a:ea typeface="Open Sans Condensed Light" panose="020B0306030504020204" pitchFamily="34" charset="0"/>
                <a:cs typeface="Arial" panose="020B0604020202020204" pitchFamily="34" charset="0"/>
              </a:rPr>
              <a:t>Государственное задание: Информационно-технологическое обеспечение управление системой образования (11.41)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99658" y="677523"/>
            <a:ext cx="10710535" cy="82596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kern="1200" dirty="0" smtClean="0">
                <a:solidFill>
                  <a:srgbClr val="D52B1E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Показатель: Организационно-техническое и научно-методическое сопровождение мониторинга системы образования в Челябинской области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dirty="0">
                <a:solidFill>
                  <a:srgbClr val="FF0000"/>
                </a:solidFill>
                <a:sym typeface="Helvetica Light"/>
              </a:rPr>
              <a:t>Мониторинг условий для достижения </a:t>
            </a:r>
            <a:r>
              <a:rPr lang="ru-RU" sz="1600" b="1" dirty="0" smtClean="0">
                <a:solidFill>
                  <a:srgbClr val="FF0000"/>
                </a:solidFill>
                <a:sym typeface="Helvetica Light"/>
              </a:rPr>
              <a:t>результатов</a:t>
            </a:r>
            <a:endParaRPr lang="ru-RU" sz="1600" kern="1200" dirty="0" smtClean="0">
              <a:solidFill>
                <a:srgbClr val="FF0000"/>
              </a:solidFill>
              <a:latin typeface="Arial" panose="020B0604020202020204" pitchFamily="34" charset="0"/>
              <a:ea typeface="Open Sans Condensed Light" panose="020B0306030504020204" pitchFamily="34" charset="0"/>
              <a:cs typeface="Arial" panose="020B0604020202020204" pitchFamily="34" charset="0"/>
              <a:sym typeface="Bebas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184880"/>
              </p:ext>
            </p:extLst>
          </p:nvPr>
        </p:nvGraphicFramePr>
        <p:xfrm>
          <a:off x="302600" y="1434653"/>
          <a:ext cx="11696702" cy="5130165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384932">
                  <a:extLst>
                    <a:ext uri="{9D8B030D-6E8A-4147-A177-3AD203B41FA5}">
                      <a16:colId xmlns:a16="http://schemas.microsoft.com/office/drawing/2014/main" val="2706433490"/>
                    </a:ext>
                  </a:extLst>
                </a:gridCol>
                <a:gridCol w="3129795">
                  <a:extLst>
                    <a:ext uri="{9D8B030D-6E8A-4147-A177-3AD203B41FA5}">
                      <a16:colId xmlns:a16="http://schemas.microsoft.com/office/drawing/2014/main" val="2962907081"/>
                    </a:ext>
                  </a:extLst>
                </a:gridCol>
                <a:gridCol w="3682512">
                  <a:extLst>
                    <a:ext uri="{9D8B030D-6E8A-4147-A177-3AD203B41FA5}">
                      <a16:colId xmlns:a16="http://schemas.microsoft.com/office/drawing/2014/main" val="289379766"/>
                    </a:ext>
                  </a:extLst>
                </a:gridCol>
                <a:gridCol w="1186961">
                  <a:extLst>
                    <a:ext uri="{9D8B030D-6E8A-4147-A177-3AD203B41FA5}">
                      <a16:colId xmlns:a16="http://schemas.microsoft.com/office/drawing/2014/main" val="240181375"/>
                    </a:ext>
                  </a:extLst>
                </a:gridCol>
                <a:gridCol w="1661746">
                  <a:extLst>
                    <a:ext uri="{9D8B030D-6E8A-4147-A177-3AD203B41FA5}">
                      <a16:colId xmlns:a16="http://schemas.microsoft.com/office/drawing/2014/main" val="2783584871"/>
                    </a:ext>
                  </a:extLst>
                </a:gridCol>
                <a:gridCol w="1650756">
                  <a:extLst>
                    <a:ext uri="{9D8B030D-6E8A-4147-A177-3AD203B41FA5}">
                      <a16:colId xmlns:a16="http://schemas.microsoft.com/office/drawing/2014/main" val="3003343592"/>
                    </a:ext>
                  </a:extLst>
                </a:gridCol>
              </a:tblGrid>
              <a:tr h="4102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Название мониторинга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Helvetica Light"/>
                        </a:rPr>
                        <a:t>Нормативное основание проведения</a:t>
                      </a:r>
                      <a:endParaRPr lang="ru-RU" sz="1200" b="1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Helvetica Light"/>
                        </a:rPr>
                        <a:t>Уровень</a:t>
                      </a:r>
                      <a:endParaRPr lang="ru-RU" sz="1200" b="1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Helvetica Light"/>
                        </a:rPr>
                        <a:t>Кол-во респондентов</a:t>
                      </a:r>
                      <a:endParaRPr lang="ru-RU" sz="1200" b="1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Helvetica Light"/>
                        </a:rPr>
                        <a:t>Форма представления результатов     </a:t>
                      </a:r>
                      <a:endParaRPr lang="ru-RU" sz="1200" b="1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1243395"/>
                  </a:ext>
                </a:extLst>
              </a:tr>
              <a:tr h="68757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Мониторинг условий для достижения результатов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200" b="1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Ligh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531245"/>
                  </a:ext>
                </a:extLst>
              </a:tr>
              <a:tr h="17907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Мониторинг ведения электронных журналов в образовательных организациях Челябинской области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Приказы Министерства образования и науки Челябинской области от 18.09. 2023 г. № 02/2277, от </a:t>
                      </a: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13.02.2024 № </a:t>
                      </a: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04/371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Helvetica Light"/>
                        </a:rPr>
                        <a:t>Региональный</a:t>
                      </a:r>
                      <a:endParaRPr lang="ru-RU" sz="12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43 – МОУО, все образовательные организации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Информационная справка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144870"/>
                  </a:ext>
                </a:extLst>
              </a:tr>
              <a:tr h="17907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Мониторинг ведения электронных журналов посещаемости в образовательных организациях Челябинской области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Приказы Министерства образования и науки Челябинской области от 18.09. 2023 г. № 02/2277, от </a:t>
                      </a: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13.02.2024 № </a:t>
                      </a: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04/371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Региональный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43 – МОУО, все образовательные организации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Информационная справка</a:t>
                      </a:r>
                      <a:endParaRPr kumimoji="0" lang="ru-RU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7666371"/>
                  </a:ext>
                </a:extLst>
              </a:tr>
              <a:tr h="17907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Мониторинг о </a:t>
                      </a:r>
                      <a:r>
                        <a:rPr lang="ru-RU" sz="1200" b="0" i="0" u="none" strike="noStrike" cap="none" spc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необучающихся</a:t>
                      </a: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 детях в образовательных организациях Челябинской области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Приказы Министерства образования и науки Челябинской области от 18.09. 2023 г. № 02/2277, от 28.12.2023 № </a:t>
                      </a: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02/3164, от </a:t>
                      </a: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26.03.2024 г. № 01/710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Региональный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43 – МОУО, </a:t>
                      </a:r>
                    </a:p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все школы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Дашборд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</a:p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Информационно-аналитическая справка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3218310"/>
                  </a:ext>
                </a:extLst>
              </a:tr>
              <a:tr h="17907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Мониторинг основных показателей состояния системы дошкольного образования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Приказ Министерства образования и науки Челябинской области от 18.09. 2023 г. № </a:t>
                      </a: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02/2277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Региональный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43 – МОУО, </a:t>
                      </a:r>
                    </a:p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1600 – ДОО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Информационная справка</a:t>
                      </a:r>
                      <a:endParaRPr kumimoji="0" lang="ru-RU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81985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Мониторинг качества условий реализации адаптированных общеобразовательных программ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Приказы Министерства образования и науки Челябинской области от 18.09. 2023 г. № 02/2277, от 04.03.2024 г. №04/508</a:t>
                      </a:r>
                    </a:p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2A3438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Региональный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738 - ОО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Дашборд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автоматизированные</a:t>
                      </a:r>
                      <a:r>
                        <a:rPr lang="ru-RU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аналитические материалы, 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Информационно-аналитическая справка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273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6.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Мониторинг качества условий реализации основных общеобразовательных программ в ООО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74015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7.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Мониторинг состояния библиотек общеобразовательных организаций Челябинской области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Приказ Министерства образования и науки Челябинской области от 18.09. 2023 г. </a:t>
                      </a: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№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Региональный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813 - ОО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Информационно-аналитическая справка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810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36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3660" y="140371"/>
            <a:ext cx="10375694" cy="757130"/>
          </a:xfrm>
        </p:spPr>
        <p:txBody>
          <a:bodyPr wrap="square">
            <a:spAutoFit/>
          </a:bodyPr>
          <a:lstStyle/>
          <a:p>
            <a:pPr indent="450850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+mn-lt"/>
                <a:ea typeface="Open Sans Condensed Light" panose="020B0306030504020204" pitchFamily="34" charset="0"/>
                <a:cs typeface="Arial" panose="020B0604020202020204" pitchFamily="34" charset="0"/>
              </a:rPr>
              <a:t>Государственное задание: Информационно-технологическое обеспечение управление системой образования (11.41)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66698" y="897501"/>
            <a:ext cx="11673256" cy="104823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kern="1200" dirty="0" smtClean="0">
                <a:solidFill>
                  <a:srgbClr val="D52B1E"/>
                </a:solidFill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Показатель: Организационно-техническое и научно-методическое сопровождение мониторинга системы образования в Челябинской области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dirty="0">
                <a:solidFill>
                  <a:srgbClr val="FF0000"/>
                </a:solidFill>
                <a:sym typeface="Helvetica Light"/>
              </a:rPr>
              <a:t>Мониторинг достижения учебных и воспитательных </a:t>
            </a:r>
            <a:r>
              <a:rPr lang="ru-RU" sz="1600" b="1" dirty="0" smtClean="0">
                <a:solidFill>
                  <a:srgbClr val="FF0000"/>
                </a:solidFill>
                <a:sym typeface="Helvetica Light"/>
              </a:rPr>
              <a:t>результатов</a:t>
            </a:r>
            <a:endParaRPr lang="ru-RU" sz="1600" kern="1200" dirty="0" smtClean="0">
              <a:solidFill>
                <a:srgbClr val="FF0000"/>
              </a:solidFill>
              <a:ea typeface="Open Sans Condensed Light" panose="020B0306030504020204" pitchFamily="34" charset="0"/>
              <a:cs typeface="Arial" panose="020B0604020202020204" pitchFamily="34" charset="0"/>
              <a:sym typeface="Bebas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kern="1200" dirty="0">
                <a:solidFill>
                  <a:srgbClr val="D52B1E"/>
                </a:solidFill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Запланировано в 2024 году – </a:t>
            </a:r>
            <a:r>
              <a:rPr lang="ru-RU" sz="1600" kern="1200" dirty="0" smtClean="0">
                <a:solidFill>
                  <a:srgbClr val="D52B1E"/>
                </a:solidFill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7 </a:t>
            </a:r>
            <a:r>
              <a:rPr lang="ru-RU" sz="1600" kern="1200" dirty="0">
                <a:solidFill>
                  <a:srgbClr val="D52B1E"/>
                </a:solidFill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мониторингов    Проведено в </a:t>
            </a:r>
            <a:r>
              <a:rPr lang="en-US" sz="1600" kern="1200" dirty="0">
                <a:solidFill>
                  <a:srgbClr val="D52B1E"/>
                </a:solidFill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I</a:t>
            </a:r>
            <a:r>
              <a:rPr lang="ru-RU" sz="1600" kern="1200" dirty="0">
                <a:solidFill>
                  <a:srgbClr val="D52B1E"/>
                </a:solidFill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 полугодии – </a:t>
            </a:r>
            <a:r>
              <a:rPr lang="ru-RU" sz="1600" kern="1200" dirty="0" smtClean="0">
                <a:solidFill>
                  <a:srgbClr val="D52B1E"/>
                </a:solidFill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3 мониторинга    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2818305"/>
              </p:ext>
            </p:extLst>
          </p:nvPr>
        </p:nvGraphicFramePr>
        <p:xfrm>
          <a:off x="266698" y="2022491"/>
          <a:ext cx="11582401" cy="3296854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384932">
                  <a:extLst>
                    <a:ext uri="{9D8B030D-6E8A-4147-A177-3AD203B41FA5}">
                      <a16:colId xmlns:a16="http://schemas.microsoft.com/office/drawing/2014/main" val="2706433490"/>
                    </a:ext>
                  </a:extLst>
                </a:gridCol>
                <a:gridCol w="3129795">
                  <a:extLst>
                    <a:ext uri="{9D8B030D-6E8A-4147-A177-3AD203B41FA5}">
                      <a16:colId xmlns:a16="http://schemas.microsoft.com/office/drawing/2014/main" val="2962907081"/>
                    </a:ext>
                  </a:extLst>
                </a:gridCol>
                <a:gridCol w="3709621">
                  <a:extLst>
                    <a:ext uri="{9D8B030D-6E8A-4147-A177-3AD203B41FA5}">
                      <a16:colId xmlns:a16="http://schemas.microsoft.com/office/drawing/2014/main" val="289379766"/>
                    </a:ext>
                  </a:extLst>
                </a:gridCol>
                <a:gridCol w="1318846">
                  <a:extLst>
                    <a:ext uri="{9D8B030D-6E8A-4147-A177-3AD203B41FA5}">
                      <a16:colId xmlns:a16="http://schemas.microsoft.com/office/drawing/2014/main" val="1639160328"/>
                    </a:ext>
                  </a:extLst>
                </a:gridCol>
                <a:gridCol w="114300">
                  <a:extLst>
                    <a:ext uri="{9D8B030D-6E8A-4147-A177-3AD203B41FA5}">
                      <a16:colId xmlns:a16="http://schemas.microsoft.com/office/drawing/2014/main" val="499623394"/>
                    </a:ext>
                  </a:extLst>
                </a:gridCol>
                <a:gridCol w="1600933">
                  <a:extLst>
                    <a:ext uri="{9D8B030D-6E8A-4147-A177-3AD203B41FA5}">
                      <a16:colId xmlns:a16="http://schemas.microsoft.com/office/drawing/2014/main" val="1404431793"/>
                    </a:ext>
                  </a:extLst>
                </a:gridCol>
                <a:gridCol w="1323974">
                  <a:extLst>
                    <a:ext uri="{9D8B030D-6E8A-4147-A177-3AD203B41FA5}">
                      <a16:colId xmlns:a16="http://schemas.microsoft.com/office/drawing/2014/main" val="378710318"/>
                    </a:ext>
                  </a:extLst>
                </a:gridCol>
              </a:tblGrid>
              <a:tr h="6622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 п/п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Название мониторинга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sym typeface="Helvetica Light"/>
                        </a:rPr>
                        <a:t>Нормативное основание проведения</a:t>
                      </a:r>
                      <a:endParaRPr lang="ru-RU" sz="1200" b="1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Ligh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sym typeface="Helvetica Light"/>
                        </a:rPr>
                        <a:t>Уровень</a:t>
                      </a:r>
                      <a:endParaRPr lang="ru-RU" sz="1200" b="1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Ligh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sym typeface="Helvetica Light"/>
                        </a:rPr>
                        <a:t>Кол-во респондентов</a:t>
                      </a:r>
                      <a:endParaRPr lang="ru-RU" sz="1200" b="1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Ligh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sym typeface="Helvetica Light"/>
                        </a:rPr>
                        <a:t>Форма представления результатов     </a:t>
                      </a:r>
                      <a:endParaRPr lang="ru-RU" sz="1200" b="1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Ligh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1243395"/>
                  </a:ext>
                </a:extLst>
              </a:tr>
              <a:tr h="232751"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Light"/>
                        </a:rPr>
                        <a:t>Мониторинг достижения учебных и воспитательных результатов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200" b="1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Ligh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531245"/>
                  </a:ext>
                </a:extLst>
              </a:tr>
              <a:tr h="8014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Light"/>
                        </a:rPr>
                        <a:t>Мониторинг проведения Урока цифры</a:t>
                      </a:r>
                    </a:p>
                    <a:p>
                      <a:pPr marL="0" marR="0" lvl="0" indent="0" algn="l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Light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Light"/>
                        </a:rPr>
                        <a:t>Приказ Министерства образования и науки Челябинской области от 18.09. 2023 г. № 02/2277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sym typeface="Helvetica Light"/>
                        </a:rPr>
                        <a:t>Федеральный</a:t>
                      </a:r>
                      <a:endParaRPr lang="ru-RU" sz="12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Light"/>
                        </a:rPr>
                        <a:t>795 – ОО</a:t>
                      </a:r>
                    </a:p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Light"/>
                        </a:rPr>
                        <a:t>148265 – обучающихся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2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Ligh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Light"/>
                        </a:rPr>
                        <a:t>Дашборд</a:t>
                      </a:r>
                      <a:endParaRPr lang="ru-RU" sz="12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144870"/>
                  </a:ext>
                </a:extLst>
              </a:tr>
              <a:tr h="7907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Light"/>
                        </a:rPr>
                        <a:t>Мониторинг объективности ВСОКО в образовательных организациях Челябинской области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Light"/>
                        </a:rPr>
                        <a:t>Приказ Министерства образования и науки Челябинской области от 18.09. 2023 г. № 02/2277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Light"/>
                        </a:rPr>
                        <a:t>Региональный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Light"/>
                        </a:rPr>
                        <a:t>43 – МОУО, все образовательные организации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Light"/>
                        </a:rPr>
                        <a:t>Дашборд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7666371"/>
                  </a:ext>
                </a:extLst>
              </a:tr>
              <a:tr h="8096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Light"/>
                        </a:rPr>
                        <a:t>Мониторинг эффективности организационно-педагогического сопровождения профессионального самоопределения обучающихся Челябинской </a:t>
                      </a: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Light"/>
                        </a:rPr>
                        <a:t>области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Light"/>
                        </a:rPr>
                        <a:t>Приказ Министерства образования и науки Челябинской области от 18.09. 2023 г. № 02/2277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Light"/>
                        </a:rPr>
                        <a:t>Региональный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Light"/>
                        </a:rPr>
                        <a:t>43 – МОУО, все общеобразовательные организации и организации СПО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Light"/>
                        </a:rPr>
                        <a:t>На стадии формирования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32183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3455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64514" y="214721"/>
            <a:ext cx="10375694" cy="757130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 indent="450850" algn="ctr" fontAlgn="base"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latin typeface="+mn-lt"/>
                <a:ea typeface="Open Sans Condensed Light" panose="020B0306030504020204" pitchFamily="34" charset="0"/>
                <a:cs typeface="Arial" panose="020B0604020202020204" pitchFamily="34" charset="0"/>
              </a:rPr>
              <a:t>Государственное задание: Информационно-технологическое обеспечение управление системой образования (11.41)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52423" y="1165214"/>
            <a:ext cx="11438062" cy="104823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kern="1200" dirty="0" smtClean="0">
                <a:solidFill>
                  <a:srgbClr val="D52B1E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Показатель: Организационно-техническое и научно-методическое сопровождение мониторинга системы образования в Челябинской области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b="1" dirty="0">
                <a:solidFill>
                  <a:srgbClr val="FF0000"/>
                </a:solidFill>
                <a:sym typeface="Helvetica Light"/>
              </a:rPr>
              <a:t>Мониторинг эффективности организации рабочих </a:t>
            </a:r>
            <a:r>
              <a:rPr lang="ru-RU" sz="1600" b="1" dirty="0" smtClean="0">
                <a:solidFill>
                  <a:srgbClr val="FF0000"/>
                </a:solidFill>
                <a:sym typeface="Helvetica Light"/>
              </a:rPr>
              <a:t>процессов</a:t>
            </a:r>
            <a:endParaRPr lang="ru-RU" sz="1600" kern="1200" dirty="0" smtClean="0">
              <a:solidFill>
                <a:srgbClr val="FF0000"/>
              </a:solidFill>
              <a:latin typeface="Arial" panose="020B0604020202020204" pitchFamily="34" charset="0"/>
              <a:ea typeface="Open Sans Condensed Light" panose="020B0306030504020204" pitchFamily="34" charset="0"/>
              <a:cs typeface="Arial" panose="020B0604020202020204" pitchFamily="34" charset="0"/>
              <a:sym typeface="Bebas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kern="1200" dirty="0" smtClean="0">
                <a:solidFill>
                  <a:srgbClr val="D52B1E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Запланировано в 2024 году – 8 мониторингов    Проведено в </a:t>
            </a:r>
            <a:r>
              <a:rPr lang="en-US" sz="1600" kern="1200" dirty="0" smtClean="0">
                <a:solidFill>
                  <a:srgbClr val="D52B1E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I</a:t>
            </a:r>
            <a:r>
              <a:rPr lang="ru-RU" sz="1600" kern="1200" dirty="0" smtClean="0">
                <a:solidFill>
                  <a:srgbClr val="D52B1E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 полугодии – 3 мониторинга  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942392"/>
              </p:ext>
            </p:extLst>
          </p:nvPr>
        </p:nvGraphicFramePr>
        <p:xfrm>
          <a:off x="352423" y="2600170"/>
          <a:ext cx="11582401" cy="3665375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384932">
                  <a:extLst>
                    <a:ext uri="{9D8B030D-6E8A-4147-A177-3AD203B41FA5}">
                      <a16:colId xmlns:a16="http://schemas.microsoft.com/office/drawing/2014/main" val="2706433490"/>
                    </a:ext>
                  </a:extLst>
                </a:gridCol>
                <a:gridCol w="3129795">
                  <a:extLst>
                    <a:ext uri="{9D8B030D-6E8A-4147-A177-3AD203B41FA5}">
                      <a16:colId xmlns:a16="http://schemas.microsoft.com/office/drawing/2014/main" val="2962907081"/>
                    </a:ext>
                  </a:extLst>
                </a:gridCol>
                <a:gridCol w="3333750">
                  <a:extLst>
                    <a:ext uri="{9D8B030D-6E8A-4147-A177-3AD203B41FA5}">
                      <a16:colId xmlns:a16="http://schemas.microsoft.com/office/drawing/2014/main" val="289379766"/>
                    </a:ext>
                  </a:extLst>
                </a:gridCol>
                <a:gridCol w="1617785">
                  <a:extLst>
                    <a:ext uri="{9D8B030D-6E8A-4147-A177-3AD203B41FA5}">
                      <a16:colId xmlns:a16="http://schemas.microsoft.com/office/drawing/2014/main" val="1353080930"/>
                    </a:ext>
                  </a:extLst>
                </a:gridCol>
                <a:gridCol w="1441938">
                  <a:extLst>
                    <a:ext uri="{9D8B030D-6E8A-4147-A177-3AD203B41FA5}">
                      <a16:colId xmlns:a16="http://schemas.microsoft.com/office/drawing/2014/main" val="726855354"/>
                    </a:ext>
                  </a:extLst>
                </a:gridCol>
                <a:gridCol w="1674201">
                  <a:extLst>
                    <a:ext uri="{9D8B030D-6E8A-4147-A177-3AD203B41FA5}">
                      <a16:colId xmlns:a16="http://schemas.microsoft.com/office/drawing/2014/main" val="3665427615"/>
                    </a:ext>
                  </a:extLst>
                </a:gridCol>
              </a:tblGrid>
              <a:tr h="4102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 п/п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Название мониторинга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Helvetica Light"/>
                        </a:rPr>
                        <a:t>Нормативное основание проведения</a:t>
                      </a:r>
                      <a:endParaRPr lang="ru-RU" sz="1200" b="1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Helvetica Light"/>
                        </a:rPr>
                        <a:t>Уровень</a:t>
                      </a:r>
                      <a:endParaRPr lang="ru-RU" sz="1200" b="1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Helvetica Light"/>
                        </a:rPr>
                        <a:t>Кол-во респондентов</a:t>
                      </a:r>
                      <a:endParaRPr lang="ru-RU" sz="1200" b="1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Helvetica Light"/>
                        </a:rPr>
                        <a:t>Форма представления результатов     </a:t>
                      </a:r>
                      <a:endParaRPr lang="ru-RU" sz="1200" b="1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1243395"/>
                  </a:ext>
                </a:extLst>
              </a:tr>
              <a:tr h="68757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Мониторинг эффективности организации рабочих процессов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200" b="1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Ligh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531245"/>
                  </a:ext>
                </a:extLst>
              </a:tr>
              <a:tr h="179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Мониторинг эффективности системы организации воспитания обучающихся Челябинской области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200025" algn="l"/>
                          <a:tab pos="289560" algn="l"/>
                          <a:tab pos="379095" algn="l"/>
                        </a:tabLst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Приказ Министерства образования и науки Челябинской области от 18.09. 2023 г. </a:t>
                      </a:r>
                      <a:endParaRPr lang="ru-RU" sz="12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  <a:p>
                      <a:pPr algn="ctr">
                        <a:tabLst>
                          <a:tab pos="200025" algn="l"/>
                          <a:tab pos="289560" algn="l"/>
                          <a:tab pos="379095" algn="l"/>
                        </a:tabLst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№ 02/2277</a:t>
                      </a:r>
                    </a:p>
                    <a:p>
                      <a:pPr algn="ctr">
                        <a:tabLst>
                          <a:tab pos="200025" algn="l"/>
                          <a:tab pos="289560" algn="l"/>
                          <a:tab pos="379095" algn="l"/>
                        </a:tabLst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Приказ </a:t>
                      </a: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Министерства образования и науки Челябинской области от 29.02.2024 </a:t>
                      </a:r>
                      <a:endParaRPr lang="ru-RU" sz="12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  <a:p>
                      <a:pPr algn="ctr">
                        <a:tabLst>
                          <a:tab pos="200025" algn="l"/>
                          <a:tab pos="289560" algn="l"/>
                          <a:tab pos="379095" algn="l"/>
                        </a:tabLst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№ </a:t>
                      </a: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04/497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Arial" panose="020B0604020202020204" pitchFamily="34" charset="0"/>
                          <a:cs typeface="Arial" panose="020B0604020202020204" pitchFamily="34" charset="0"/>
                          <a:sym typeface="Helvetica Light"/>
                        </a:rPr>
                        <a:t>Федеральный</a:t>
                      </a:r>
                      <a:endParaRPr lang="ru-RU" sz="12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0025" algn="l"/>
                          <a:tab pos="289560" algn="l"/>
                          <a:tab pos="379095" algn="l"/>
                        </a:tabLst>
                        <a:defRPr/>
                      </a:pPr>
                      <a:r>
                        <a:rPr lang="ru-RU" sz="1200" b="0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43 - МОУО</a:t>
                      </a:r>
                      <a:endParaRPr lang="ru-RU" sz="1200" b="0" i="0" u="none" strike="noStrike" kern="1200" cap="none" spc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0025" algn="l"/>
                          <a:tab pos="289560" algn="l"/>
                          <a:tab pos="379095" algn="l"/>
                        </a:tabLst>
                      </a:pPr>
                      <a:r>
                        <a:rPr lang="ru-RU" sz="1200" b="0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1072 – ДОО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0025" algn="l"/>
                          <a:tab pos="289560" algn="l"/>
                          <a:tab pos="379095" algn="l"/>
                        </a:tabLst>
                      </a:pPr>
                      <a:r>
                        <a:rPr lang="ru-RU" sz="1200" b="0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786 - ОО 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0025" algn="l"/>
                          <a:tab pos="289560" algn="l"/>
                          <a:tab pos="379095" algn="l"/>
                        </a:tabLst>
                      </a:pPr>
                      <a:r>
                        <a:rPr lang="ru-RU" sz="1200" b="0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128 – ОО ДОД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0025" algn="l"/>
                          <a:tab pos="289560" algn="l"/>
                          <a:tab pos="379095" algn="l"/>
                        </a:tabLst>
                      </a:pPr>
                      <a:r>
                        <a:rPr lang="ru-RU" sz="1200" b="0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51 – ОО СПО</a:t>
                      </a:r>
                      <a:endParaRPr lang="ru-RU" sz="1200" b="0" i="0" u="none" strike="noStrike" kern="1200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Дашборд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автоматизированные</a:t>
                      </a:r>
                      <a:r>
                        <a:rPr lang="ru-RU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аналитические материалы, </a:t>
                      </a: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Информационно-аналитическая справка</a:t>
                      </a:r>
                      <a:endParaRPr lang="ru-RU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144870"/>
                  </a:ext>
                </a:extLst>
              </a:tr>
              <a:tr h="5564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Мониторинг летней оздоровительной кампании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0025" algn="l"/>
                          <a:tab pos="289560" algn="l"/>
                          <a:tab pos="379095" algn="l"/>
                        </a:tabLst>
                        <a:defRPr/>
                      </a:pP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2A3438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Приказ Министерства образования и науки Челябинской области от 18.09. 2023 г. </a:t>
                      </a:r>
                    </a:p>
                    <a:p>
                      <a:pPr marL="0" marR="0" lvl="0" indent="0" algn="ctr" defTabSz="4127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0025" algn="l"/>
                          <a:tab pos="289560" algn="l"/>
                          <a:tab pos="379095" algn="l"/>
                        </a:tabLst>
                        <a:defRPr/>
                      </a:pP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2A3438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№ 02/2277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Федеральный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43 - МОУО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Дашборд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7666371"/>
                  </a:ext>
                </a:extLst>
              </a:tr>
              <a:tr h="1790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Мониторинг эффективности деятельности руководителя образовательной организации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0025" algn="l"/>
                          <a:tab pos="289560" algn="l"/>
                          <a:tab pos="379095" algn="l"/>
                        </a:tabLst>
                        <a:defRPr/>
                      </a:pP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2A3438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Приказ Министерства образования и науки Челябинской области от 18.09. 2023 г. </a:t>
                      </a:r>
                    </a:p>
                    <a:p>
                      <a:pPr marL="0" marR="0" lvl="0" indent="0" algn="ctr" defTabSz="4127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0025" algn="l"/>
                          <a:tab pos="289560" algn="l"/>
                          <a:tab pos="379095" algn="l"/>
                        </a:tabLst>
                        <a:defRPr/>
                      </a:pP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2A3438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№ 02/2277</a:t>
                      </a:r>
                    </a:p>
                    <a:p>
                      <a:pPr marL="0" marR="0" lvl="0" indent="0" algn="ctr" defTabSz="4127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0025" algn="l"/>
                          <a:tab pos="289560" algn="l"/>
                          <a:tab pos="379095" algn="l"/>
                        </a:tabLst>
                        <a:defRPr/>
                      </a:pP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2A3438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Приказ Министерства образования и науки Челябинской области от 13.05. 2024 г. </a:t>
                      </a:r>
                    </a:p>
                    <a:p>
                      <a:pPr marL="0" marR="0" lvl="0" indent="0" algn="ctr" defTabSz="4127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0025" algn="l"/>
                          <a:tab pos="289560" algn="l"/>
                          <a:tab pos="379095" algn="l"/>
                        </a:tabLst>
                        <a:defRPr/>
                      </a:pP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2A3438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№ 01/1145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Региональный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43 – МОУО, все образовательные организации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Дашборд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32183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321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2098" y="223945"/>
            <a:ext cx="10375694" cy="757130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 indent="450850" algn="ctr" fontAlgn="base"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+mn-lt"/>
                <a:ea typeface="Open Sans Condensed Light" panose="020B0306030504020204" pitchFamily="34" charset="0"/>
                <a:cs typeface="Arial" panose="020B0604020202020204" pitchFamily="34" charset="0"/>
              </a:rPr>
              <a:t>Мероприятия </a:t>
            </a:r>
            <a:r>
              <a:rPr lang="ru-RU" sz="2400" b="1" dirty="0">
                <a:solidFill>
                  <a:srgbClr val="002060"/>
                </a:solidFill>
                <a:latin typeface="+mn-lt"/>
                <a:ea typeface="Open Sans Condensed Light" panose="020B0306030504020204" pitchFamily="34" charset="0"/>
                <a:cs typeface="Arial" panose="020B0604020202020204" pitchFamily="34" charset="0"/>
              </a:rPr>
              <a:t>по оценке качества образования и мониторинга системы образования в Челябинской области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80998" y="864591"/>
            <a:ext cx="7241898" cy="394188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1600" b="1" kern="1200" dirty="0" smtClean="0">
                <a:solidFill>
                  <a:srgbClr val="D52B1E"/>
                </a:solidFill>
                <a:latin typeface="Arial" panose="020B0604020202020204" pitchFamily="34" charset="0"/>
                <a:ea typeface="Open Sans Condensed Light" panose="020B0306030504020204" pitchFamily="34" charset="0"/>
                <a:cs typeface="Arial" panose="020B0604020202020204" pitchFamily="34" charset="0"/>
                <a:sym typeface="Bebas"/>
              </a:rPr>
              <a:t>Мероприятия и мониторинги проведенные по запросу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803439"/>
              </p:ext>
            </p:extLst>
          </p:nvPr>
        </p:nvGraphicFramePr>
        <p:xfrm>
          <a:off x="380998" y="1144479"/>
          <a:ext cx="11582401" cy="5404935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384932">
                  <a:extLst>
                    <a:ext uri="{9D8B030D-6E8A-4147-A177-3AD203B41FA5}">
                      <a16:colId xmlns:a16="http://schemas.microsoft.com/office/drawing/2014/main" val="2706433490"/>
                    </a:ext>
                  </a:extLst>
                </a:gridCol>
                <a:gridCol w="3260947">
                  <a:extLst>
                    <a:ext uri="{9D8B030D-6E8A-4147-A177-3AD203B41FA5}">
                      <a16:colId xmlns:a16="http://schemas.microsoft.com/office/drawing/2014/main" val="2962907081"/>
                    </a:ext>
                  </a:extLst>
                </a:gridCol>
                <a:gridCol w="3021623">
                  <a:extLst>
                    <a:ext uri="{9D8B030D-6E8A-4147-A177-3AD203B41FA5}">
                      <a16:colId xmlns:a16="http://schemas.microsoft.com/office/drawing/2014/main" val="289379766"/>
                    </a:ext>
                  </a:extLst>
                </a:gridCol>
                <a:gridCol w="1304925">
                  <a:extLst>
                    <a:ext uri="{9D8B030D-6E8A-4147-A177-3AD203B41FA5}">
                      <a16:colId xmlns:a16="http://schemas.microsoft.com/office/drawing/2014/main" val="1270257207"/>
                    </a:ext>
                  </a:extLst>
                </a:gridCol>
                <a:gridCol w="1438275">
                  <a:extLst>
                    <a:ext uri="{9D8B030D-6E8A-4147-A177-3AD203B41FA5}">
                      <a16:colId xmlns:a16="http://schemas.microsoft.com/office/drawing/2014/main" val="1318277236"/>
                    </a:ext>
                  </a:extLst>
                </a:gridCol>
                <a:gridCol w="2171699">
                  <a:extLst>
                    <a:ext uri="{9D8B030D-6E8A-4147-A177-3AD203B41FA5}">
                      <a16:colId xmlns:a16="http://schemas.microsoft.com/office/drawing/2014/main" val="3092912441"/>
                    </a:ext>
                  </a:extLst>
                </a:gridCol>
              </a:tblGrid>
              <a:tr h="3466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№ п/п</a:t>
                      </a:r>
                      <a:endParaRPr lang="ru-RU" sz="12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Название мониторинга</a:t>
                      </a:r>
                      <a:endParaRPr lang="ru-RU" sz="12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Нормативное основание проведения</a:t>
                      </a:r>
                      <a:endParaRPr lang="ru-RU" sz="1200" b="1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Уровень</a:t>
                      </a:r>
                      <a:endParaRPr lang="ru-RU" sz="1200" b="1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Кол-во респондентов</a:t>
                      </a:r>
                      <a:endParaRPr lang="ru-RU" sz="1200" b="1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Форма представления результатов     </a:t>
                      </a:r>
                      <a:endParaRPr lang="ru-RU" sz="1200" b="1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1243395"/>
                  </a:ext>
                </a:extLst>
              </a:tr>
              <a:tr h="529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1.</a:t>
                      </a:r>
                      <a:endParaRPr lang="ru-RU" sz="12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marR="0" indent="0" algn="l" defTabSz="412730" rtl="0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Мониторинг общеобразовательных     организаций</a:t>
                      </a: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, закрытых </a:t>
                      </a: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на карантин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Письмо Министерства образования и науки Челябинской области от 29.09.2020 №1202/10477 О проведении ежедневного мониторинга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Федеральный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43 - МОУО</a:t>
                      </a:r>
                    </a:p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795  - ОО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Дашборд</a:t>
                      </a:r>
                      <a:endParaRPr lang="ru-RU" sz="12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144870"/>
                  </a:ext>
                </a:extLst>
              </a:tr>
              <a:tr h="3557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2.</a:t>
                      </a:r>
                      <a:endParaRPr lang="ru-RU" sz="12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12730" rtl="0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  Мониторинг </a:t>
                      </a: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вакцинации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Письмо Министерства образования и науки Челябинской области от 21.09.2023 № </a:t>
                      </a: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9857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Региональный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43 - МОУО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Информационная справка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7666371"/>
                  </a:ext>
                </a:extLst>
              </a:tr>
              <a:tr h="8667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3.</a:t>
                      </a:r>
                      <a:endParaRPr lang="ru-RU" sz="12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Мониторинг эффективности деятельности руководителя образовательной организации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0025" algn="l"/>
                          <a:tab pos="289560" algn="l"/>
                          <a:tab pos="379095" algn="l"/>
                        </a:tabLst>
                        <a:defRPr/>
                      </a:pP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2A343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Приказ Министерства образования и науки Челябинской области от 18.09. 2023 г. № 02/2277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Региональный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43 – МОУО, все образовательные организации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u="none" strike="noStrike" cap="none" spc="0" baseline="0" dirty="0" err="1" smtClean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Дашборд</a:t>
                      </a: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, автоматизированные аналитические материалы, информационно-аналитическая справка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3218310"/>
                  </a:ext>
                </a:extLst>
              </a:tr>
              <a:tr h="87575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4.</a:t>
                      </a:r>
                      <a:r>
                        <a:rPr lang="ru-RU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endParaRPr lang="ru-RU" sz="12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marR="0" indent="0" algn="l" defTabSz="412730" rtl="0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Мониторинг происшедших несчастных случаев с обучающимися и работниками в организации, осуществляющей образовательную деятельность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0025" algn="l"/>
                          <a:tab pos="289560" algn="l"/>
                          <a:tab pos="379095" algn="l"/>
                        </a:tabLst>
                        <a:defRPr/>
                      </a:pPr>
                      <a:r>
                        <a:rPr kumimoji="0" lang="ru-RU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2A343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Приказ </a:t>
                      </a:r>
                      <a:r>
                        <a:rPr kumimoji="0" lang="ru-RU" sz="1200" b="0" i="0" u="none" strike="noStrike" kern="0" cap="none" spc="0" normalizeH="0" baseline="0" dirty="0" err="1">
                          <a:ln>
                            <a:noFill/>
                          </a:ln>
                          <a:solidFill>
                            <a:srgbClr val="2A343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Минпросвещения</a:t>
                      </a:r>
                      <a:r>
                        <a:rPr kumimoji="0" lang="ru-RU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2A343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 России от 25.01.2024 №12-56 </a:t>
                      </a:r>
                      <a:r>
                        <a:rPr kumimoji="0" lang="ru-RU" sz="1200" b="0" i="0" u="none" strike="noStrike" kern="0" cap="none" spc="0" normalizeH="0" baseline="0" dirty="0" smtClean="0">
                          <a:ln>
                            <a:noFill/>
                          </a:ln>
                          <a:solidFill>
                            <a:srgbClr val="2A343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Приказ </a:t>
                      </a:r>
                      <a:r>
                        <a:rPr kumimoji="0" lang="ru-RU" sz="1200" b="0" i="0" u="none" strike="noStrike" kern="0" cap="none" spc="0" normalizeH="0" baseline="0" dirty="0" err="1">
                          <a:ln>
                            <a:noFill/>
                          </a:ln>
                          <a:solidFill>
                            <a:srgbClr val="2A343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Минпросвещения</a:t>
                      </a:r>
                      <a:r>
                        <a:rPr kumimoji="0" lang="ru-RU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2A343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 России от 30.01.2024 №</a:t>
                      </a:r>
                      <a:r>
                        <a:rPr kumimoji="0" lang="ru-RU" sz="1200" b="0" i="0" u="none" strike="noStrike" kern="0" cap="none" spc="0" normalizeH="0" baseline="0" dirty="0" smtClean="0">
                          <a:ln>
                            <a:noFill/>
                          </a:ln>
                          <a:solidFill>
                            <a:srgbClr val="2A343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ДГ-159/07</a:t>
                      </a:r>
                      <a:endParaRPr kumimoji="0" lang="ru-RU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2A3438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Федеральный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43 - МОУО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2A343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Информационная справка</a:t>
                      </a:r>
                      <a:endParaRPr kumimoji="0" lang="ru-RU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A3438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9924678"/>
                  </a:ext>
                </a:extLst>
              </a:tr>
              <a:tr h="4153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2A343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5.</a:t>
                      </a:r>
                      <a:endParaRPr lang="ru-RU" sz="12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marR="0" indent="0" algn="l" defTabSz="412730" rtl="0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Мониторинг обучающихся иностранных граждан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kumimoji="0" lang="ru-RU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2A343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Письмо Министерства образования и науки Челябинской области от 05.02.2024 №0995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Региональный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43 - МОУО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2A343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Информационная справка</a:t>
                      </a:r>
                      <a:endParaRPr kumimoji="0" lang="ru-RU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A3438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5754164"/>
                  </a:ext>
                </a:extLst>
              </a:tr>
              <a:tr h="529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2A343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6.</a:t>
                      </a:r>
                      <a:endParaRPr lang="ru-RU" sz="12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marR="0" indent="0" algn="l" defTabSz="412730" rtl="0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Мониторирнг</a:t>
                      </a: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 </a:t>
                      </a: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межведомственной профилактической акции "За здоровый образ жизни"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0025" algn="l"/>
                          <a:tab pos="289560" algn="l"/>
                          <a:tab pos="379095" algn="l"/>
                        </a:tabLst>
                        <a:defRPr/>
                      </a:pPr>
                      <a:r>
                        <a:rPr kumimoji="0" lang="ru-RU" sz="12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2A343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Приказ Министерства образования и науки Челябинской области от 25.03.2024 №</a:t>
                      </a:r>
                      <a:r>
                        <a:rPr kumimoji="0" lang="ru-RU" sz="1200" b="0" i="0" u="none" strike="noStrike" kern="0" cap="none" spc="0" normalizeH="0" baseline="0" dirty="0" smtClean="0">
                          <a:ln>
                            <a:noFill/>
                          </a:ln>
                          <a:solidFill>
                            <a:srgbClr val="2A343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01/703</a:t>
                      </a:r>
                      <a:endParaRPr kumimoji="0" lang="ru-RU" sz="12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2A3438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Региональный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43 - МОУО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2A343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Информационная справка</a:t>
                      </a:r>
                      <a:endParaRPr kumimoji="0" lang="ru-RU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A3438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500002"/>
                  </a:ext>
                </a:extLst>
              </a:tr>
              <a:tr h="5796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7.</a:t>
                      </a:r>
                      <a:endParaRPr lang="ru-RU" sz="12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/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Light"/>
                        </a:rPr>
                        <a:t>Мониторинг </a:t>
                      </a:r>
                    </a:p>
                    <a:p>
                      <a:pPr marL="72000" algn="l"/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Light"/>
                        </a:rPr>
                        <a:t>развития доступности дополнительного образования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+mn-cs"/>
                        <a:sym typeface="Helvetica Ligh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Письмо Министерства образования и науки Челябинской области от 29.02.2024 №04/493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Федеральный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43 – МОУО</a:t>
                      </a:r>
                    </a:p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2220 – ОО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cap="none" spc="0" baseline="0" dirty="0" smtClean="0">
                          <a:ln>
                            <a:noFill/>
                          </a:ln>
                          <a:effectLst/>
                          <a:uFillTx/>
                          <a:latin typeface="+mn-lt"/>
                          <a:cs typeface="Arial" panose="020B0604020202020204" pitchFamily="34" charset="0"/>
                          <a:sym typeface="Helvetica Light"/>
                        </a:rPr>
                        <a:t>Информационно-аналитическая справка</a:t>
                      </a:r>
                      <a:endParaRPr lang="ru-RU" sz="12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0197461"/>
                  </a:ext>
                </a:extLst>
              </a:tr>
              <a:tr h="5796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8. </a:t>
                      </a:r>
                      <a:endParaRPr lang="ru-RU" sz="1200" dirty="0"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marR="0" indent="0" algn="l" defTabSz="412730" rtl="0" fontAlgn="t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+mn-cs"/>
                          <a:sym typeface="Helvetica Light"/>
                        </a:rPr>
                        <a:t>Мониторинг коррекционных школ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dirty="0" smtClean="0">
                          <a:latin typeface="+mn-lt"/>
                        </a:rPr>
                        <a:t>Письмо Министерства образования и науки Челябинской области от 04.03.2024 г. №1949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2A3438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Федеральный</a:t>
                      </a:r>
                      <a:endParaRPr kumimoji="0" lang="ru-RU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2A3438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17 – МОУО</a:t>
                      </a:r>
                    </a:p>
                    <a:p>
                      <a:pPr marL="0" marR="0" lvl="0" indent="0" algn="ctr" defTabSz="41273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51 – ОО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12730" rtl="0" fontAlgn="b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+mn-lt"/>
                          <a:ea typeface="+mn-ea"/>
                          <a:cs typeface="Arial" panose="020B0604020202020204" pitchFamily="34" charset="0"/>
                          <a:sym typeface="Helvetica Light"/>
                        </a:rPr>
                        <a:t>Информационная справка</a:t>
                      </a:r>
                      <a:endParaRPr lang="ru-RU" sz="1200" b="0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FillTx/>
                        <a:latin typeface="+mn-lt"/>
                        <a:ea typeface="+mn-ea"/>
                        <a:cs typeface="Arial" panose="020B0604020202020204" pitchFamily="34" charset="0"/>
                        <a:sym typeface="Helvetica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04121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235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971" y="198271"/>
            <a:ext cx="10371667" cy="434991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 indent="450850" algn="ctr" fontAlgn="base">
              <a:spcAft>
                <a:spcPct val="0"/>
              </a:spcAft>
            </a:pPr>
            <a:r>
              <a:rPr lang="ru-RU" sz="2400" b="1" dirty="0">
                <a:solidFill>
                  <a:srgbClr val="002060"/>
                </a:solidFill>
                <a:latin typeface="+mn-lt"/>
                <a:ea typeface="Open Sans Condensed Light" panose="020B0306030504020204" pitchFamily="34" charset="0"/>
                <a:cs typeface="Arial" panose="020B0604020202020204" pitchFamily="34" charset="0"/>
              </a:rPr>
              <a:t>Системный подход к аналитике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9133" y="968084"/>
            <a:ext cx="3010514" cy="12042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8921" y="2770454"/>
            <a:ext cx="2960726" cy="11067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662679" y="945161"/>
            <a:ext cx="7321249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СИЦ «Образование в Челябинской области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>
              <a:spcAft>
                <a:spcPts val="600"/>
              </a:spcAft>
              <a:defRPr/>
            </a:pP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Визуализация результатов оценочных процедур в </a:t>
            </a:r>
            <a:r>
              <a:rPr lang="ru-RU" sz="16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дашбордах</a:t>
            </a: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размещение на платформе СИЦ «Образование в Челябинской области»</a:t>
            </a:r>
          </a:p>
          <a:p>
            <a:pPr>
              <a:spcAft>
                <a:spcPts val="600"/>
              </a:spcAft>
              <a:defRPr/>
            </a:pP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https://stats.chiro74.ru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/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  <a:defRPr/>
            </a:pPr>
            <a:endParaRPr lang="ru-RU" sz="1600" b="1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62680" y="2615921"/>
            <a:ext cx="7321249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1200"/>
              </a:spcAft>
              <a:defRPr/>
            </a:pPr>
            <a:r>
              <a:rPr lang="ru-R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Автоматизированные краткие аналитические справки </a:t>
            </a:r>
            <a:endParaRPr lang="ru-RU" sz="16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Aft>
                <a:spcPts val="1200"/>
              </a:spcAft>
              <a:defRPr/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Текстовый шаблон результатов всех мониторингов на 3 уровнях (региональном, муниципальном и институциональном)</a:t>
            </a:r>
          </a:p>
          <a:p>
            <a:pPr lvl="0">
              <a:spcAft>
                <a:spcPts val="600"/>
              </a:spcAft>
              <a:defRPr/>
            </a:pPr>
            <a:r>
              <a:rPr lang="ru-RU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https://disk.yandex.ru/d/f07KM7KKUB0wZw</a:t>
            </a:r>
            <a:endParaRPr lang="ru-RU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188575" y="1040446"/>
            <a:ext cx="762805" cy="8866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6000" b="1" dirty="0">
                <a:solidFill>
                  <a:srgbClr val="293241"/>
                </a:solidFill>
              </a:rPr>
              <a:t>1</a:t>
            </a: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188575" y="2880495"/>
            <a:ext cx="762805" cy="8866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6000" b="1" dirty="0">
                <a:solidFill>
                  <a:srgbClr val="293241"/>
                </a:solidFill>
              </a:rPr>
              <a:t>2</a:t>
            </a:r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188575" y="4787343"/>
            <a:ext cx="762805" cy="8866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6000" b="1" dirty="0">
                <a:solidFill>
                  <a:srgbClr val="293241"/>
                </a:solidFill>
              </a:rPr>
              <a:t>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62680" y="4494368"/>
            <a:ext cx="70802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ru-R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Региональная информационно-аналитическая </a:t>
            </a:r>
            <a:r>
              <a:rPr lang="ru-RU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справка</a:t>
            </a:r>
          </a:p>
          <a:p>
            <a:pPr>
              <a:spcAft>
                <a:spcPts val="600"/>
              </a:spcAft>
              <a:defRPr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Качественный анализ и адресные рекомендации по результатам анализа статистических данных итогов оценочных процедур. Информационно-аналитические справки, размещенные на сайте ГБУ ДПО «ЧИРО» в соответствующих подразделах раздела Оценка качества образования</a:t>
            </a:r>
          </a:p>
          <a:p>
            <a:pPr>
              <a:spcAft>
                <a:spcPts val="600"/>
              </a:spcAft>
              <a:defRPr/>
            </a:pPr>
            <a:r>
              <a:rPr lang="en-US" sz="1600" dirty="0">
                <a:solidFill>
                  <a:prstClr val="black"/>
                </a:solidFill>
                <a:hlinkClick r:id="rId7"/>
              </a:rPr>
              <a:t>https://chiro74.ru/otsenka-kachestva-obrazovatelnyh-rezultatov</a:t>
            </a:r>
            <a:r>
              <a:rPr lang="en-US" sz="1600" dirty="0" smtClean="0">
                <a:solidFill>
                  <a:prstClr val="black"/>
                </a:solidFill>
                <a:hlinkClick r:id="rId7"/>
              </a:rPr>
              <a:t>/</a:t>
            </a:r>
            <a:r>
              <a:rPr lang="ru-RU" sz="1600" dirty="0" smtClean="0">
                <a:solidFill>
                  <a:prstClr val="black"/>
                </a:solidFill>
              </a:rPr>
              <a:t> </a:t>
            </a:r>
            <a:endParaRPr lang="ru-RU" sz="1600" dirty="0">
              <a:solidFill>
                <a:prstClr val="black"/>
              </a:solidFill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921" y="4675587"/>
            <a:ext cx="1110135" cy="11101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Объект 2"/>
          <p:cNvSpPr txBox="1">
            <a:spLocks/>
          </p:cNvSpPr>
          <p:nvPr/>
        </p:nvSpPr>
        <p:spPr>
          <a:xfrm>
            <a:off x="2479340" y="4787343"/>
            <a:ext cx="2183340" cy="10786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>
                <a:solidFill>
                  <a:srgbClr val="445474"/>
                </a:solidFill>
              </a:rPr>
              <a:t>Традиционная региональная аналитическая справка</a:t>
            </a:r>
          </a:p>
        </p:txBody>
      </p:sp>
    </p:spTree>
    <p:extLst>
      <p:ext uri="{BB962C8B-B14F-4D97-AF65-F5344CB8AC3E}">
        <p14:creationId xmlns:p14="http://schemas.microsoft.com/office/powerpoint/2010/main" val="142648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 Light/Constantia">
      <a:majorFont>
        <a:latin typeface="Calibri Light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939</TotalTime>
  <Words>1828</Words>
  <Application>Microsoft Office PowerPoint</Application>
  <PresentationFormat>Широкоэкранный</PresentationFormat>
  <Paragraphs>303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27" baseType="lpstr">
      <vt:lpstr>Arial</vt:lpstr>
      <vt:lpstr>Bebas</vt:lpstr>
      <vt:lpstr>Book Antiqua</vt:lpstr>
      <vt:lpstr>Calibri</vt:lpstr>
      <vt:lpstr>Calibri Light</vt:lpstr>
      <vt:lpstr>Constantia</vt:lpstr>
      <vt:lpstr>Helvetica Light</vt:lpstr>
      <vt:lpstr>Jost</vt:lpstr>
      <vt:lpstr>Open Sans Condensed Light</vt:lpstr>
      <vt:lpstr>Symbol</vt:lpstr>
      <vt:lpstr>Times New Roman</vt:lpstr>
      <vt:lpstr>Тема Office</vt:lpstr>
      <vt:lpstr>Специальное оформление</vt:lpstr>
      <vt:lpstr>1_Специальное оформление</vt:lpstr>
      <vt:lpstr>О промежуточных результатах сопровождения мероприятий по оценке качества образования и мониторинга системы образования в 2024 году</vt:lpstr>
      <vt:lpstr>Нормативные основания проведения мероприятий по оценке качества образования и мониторинга системы образования в Челябинской области</vt:lpstr>
      <vt:lpstr>Презентация PowerPoint</vt:lpstr>
      <vt:lpstr>Государственное задание: Оценка качества образования (11.36)</vt:lpstr>
      <vt:lpstr>Государственное задание: Информационно-технологическое обеспечение управление системой образования (11.41)</vt:lpstr>
      <vt:lpstr>Государственное задание: Информационно-технологическое обеспечение управление системой образования (11.41)</vt:lpstr>
      <vt:lpstr>Государственное задание: Информационно-технологическое обеспечение управление системой образования (11.41)</vt:lpstr>
      <vt:lpstr>Мероприятия по оценке качества образования и мониторинга системы образования в Челябинской области</vt:lpstr>
      <vt:lpstr>Системный подход к аналитике</vt:lpstr>
      <vt:lpstr>Презентация PowerPoint</vt:lpstr>
      <vt:lpstr>Автоматизированные краткие аналитические справки</vt:lpstr>
      <vt:lpstr>Традиционные региональные информационно-аналитические справки по результатам мониторингов и процедур оценки качества</vt:lpstr>
      <vt:lpstr>Презентация PowerPoint</vt:lpstr>
    </vt:vector>
  </TitlesOfParts>
  <Company>ГБУ ДПО РЦОКИО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Старцун Мария Сергеевна</dc:creator>
  <cp:lastModifiedBy>Борченко Ирина Дмитриевна</cp:lastModifiedBy>
  <cp:revision>72</cp:revision>
  <dcterms:created xsi:type="dcterms:W3CDTF">2022-11-08T05:17:39Z</dcterms:created>
  <dcterms:modified xsi:type="dcterms:W3CDTF">2024-05-28T08:54:30Z</dcterms:modified>
</cp:coreProperties>
</file>