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73" r:id="rId3"/>
  </p:sldMasterIdLst>
  <p:notesMasterIdLst>
    <p:notesMasterId r:id="rId17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../../../&#1055;&#1088;&#1080;&#1083;&#1086;&#1078;&#1077;&#1085;&#1080;&#1103;/2024/&#1059;&#1057;_4_29.05.2024/+4.8_&#1087;&#1088;&#1080;&#1083;&#1086;&#1078;&#1077;&#1085;&#1080;&#1077;.docx" TargetMode="Externa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О промежуточных результатах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  <a:p>
            <a:pPr algn="r">
              <a:lnSpc>
                <a:spcPct val="120000"/>
              </a:lnSpc>
            </a:pPr>
            <a:r>
              <a:rPr lang="ru-RU" dirty="0"/>
              <a:t>Юлия Юрьевна Баранова, </a:t>
            </a:r>
          </a:p>
          <a:p>
            <a:pPr algn="r">
              <a:lnSpc>
                <a:spcPct val="120000"/>
              </a:lnSpc>
            </a:pPr>
            <a:r>
              <a:rPr lang="ru-RU" dirty="0"/>
              <a:t>первый проректор 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9510952-32D1-4B9A-A029-FEFC5D9BED23}"/>
              </a:ext>
            </a:extLst>
          </p:cNvPr>
          <p:cNvSpPr/>
          <p:nvPr/>
        </p:nvSpPr>
        <p:spPr>
          <a:xfrm>
            <a:off x="2301463" y="22913"/>
            <a:ext cx="758907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Научно-методическое сопровождение региональных инновационных площадок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32F47D6-BE63-4746-A5C3-BC97210231E7}"/>
              </a:ext>
            </a:extLst>
          </p:cNvPr>
          <p:cNvSpPr/>
          <p:nvPr/>
        </p:nvSpPr>
        <p:spPr>
          <a:xfrm>
            <a:off x="7026573" y="2750754"/>
            <a:ext cx="50960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>
                <a:ea typeface="Calibri" panose="020F0502020204030204" pitchFamily="34" charset="0"/>
              </a:rPr>
              <a:t>100 </a:t>
            </a:r>
            <a:r>
              <a:rPr lang="ru-RU" b="1" dirty="0">
                <a:ea typeface="Calibri" panose="020F0502020204030204" pitchFamily="34" charset="0"/>
              </a:rPr>
              <a:t>общеобразовательных организации </a:t>
            </a:r>
            <a:r>
              <a:rPr lang="ru-RU" dirty="0">
                <a:ea typeface="Calibri" panose="020F0502020204030204" pitchFamily="34" charset="0"/>
              </a:rPr>
              <a:t>(65</a:t>
            </a:r>
            <a:r>
              <a:rPr lang="ru-RU" dirty="0" smtClean="0">
                <a:ea typeface="Calibri" panose="020F0502020204030204" pitchFamily="34" charset="0"/>
              </a:rPr>
              <a:t>%)</a:t>
            </a:r>
            <a:endParaRPr lang="ru-RU" dirty="0"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>
                <a:ea typeface="Calibri" panose="020F0502020204030204" pitchFamily="34" charset="0"/>
              </a:rPr>
              <a:t>5 организаций дополнительного образования </a:t>
            </a:r>
            <a:r>
              <a:rPr lang="ru-RU" dirty="0">
                <a:ea typeface="Calibri" panose="020F0502020204030204" pitchFamily="34" charset="0"/>
              </a:rPr>
              <a:t>(3%)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>
                <a:ea typeface="Calibri" panose="020F0502020204030204" pitchFamily="34" charset="0"/>
              </a:rPr>
              <a:t>42 дошкольных образовательных организации  </a:t>
            </a:r>
            <a:r>
              <a:rPr lang="ru-RU" dirty="0">
                <a:ea typeface="Calibri" panose="020F0502020204030204" pitchFamily="34" charset="0"/>
              </a:rPr>
              <a:t>(30%)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>
                <a:ea typeface="Calibri" panose="020F0502020204030204" pitchFamily="34" charset="0"/>
              </a:rPr>
              <a:t>2 организации среднего профессионального и высшего образования </a:t>
            </a:r>
            <a:r>
              <a:rPr lang="ru-RU" dirty="0">
                <a:ea typeface="Calibri" panose="020F0502020204030204" pitchFamily="34" charset="0"/>
              </a:rPr>
              <a:t>(1%)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D5BCAEC-0114-4E6F-AC6A-DBEBA847DA09}"/>
              </a:ext>
            </a:extLst>
          </p:cNvPr>
          <p:cNvSpPr/>
          <p:nvPr/>
        </p:nvSpPr>
        <p:spPr>
          <a:xfrm>
            <a:off x="733733" y="1299432"/>
            <a:ext cx="4462954" cy="6320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Региональные инновационные площадки </a:t>
            </a:r>
            <a:r>
              <a:rPr lang="ru-RU" b="1" dirty="0"/>
              <a:t>– 84 образовательных организации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858DD90-DF0B-4495-B93F-6B736E9AA759}"/>
              </a:ext>
            </a:extLst>
          </p:cNvPr>
          <p:cNvSpPr/>
          <p:nvPr/>
        </p:nvSpPr>
        <p:spPr>
          <a:xfrm>
            <a:off x="171862" y="2496839"/>
            <a:ext cx="5924138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 smtClean="0">
                <a:cs typeface="Times New Roman" panose="02020603050405020304" pitchFamily="18" charset="0"/>
              </a:rPr>
              <a:t>Проведен </a:t>
            </a:r>
            <a:r>
              <a:rPr lang="ru-RU" dirty="0">
                <a:cs typeface="Times New Roman" panose="02020603050405020304" pitchFamily="18" charset="0"/>
              </a:rPr>
              <a:t>установочный семинар для педагогических и руководящих работников </a:t>
            </a:r>
            <a:r>
              <a:rPr lang="ru-RU" dirty="0" smtClean="0">
                <a:cs typeface="Times New Roman" panose="02020603050405020304" pitchFamily="18" charset="0"/>
              </a:rPr>
              <a:t>– </a:t>
            </a:r>
            <a:r>
              <a:rPr lang="ru-RU" b="1" dirty="0" smtClean="0">
                <a:cs typeface="Times New Roman" panose="02020603050405020304" pitchFamily="18" charset="0"/>
              </a:rPr>
              <a:t>168 участника</a:t>
            </a:r>
            <a:endParaRPr lang="ru-RU" b="1" dirty="0"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cs typeface="Times New Roman" panose="02020603050405020304" pitchFamily="18" charset="0"/>
              </a:rPr>
              <a:t>Подготовлены договоры о партнерском взаимодействии</a:t>
            </a: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cs typeface="Times New Roman" panose="02020603050405020304" pitchFamily="18" charset="0"/>
              </a:rPr>
              <a:t>Проведены консультации для специалистов образовательных организаций</a:t>
            </a:r>
          </a:p>
          <a:p>
            <a:pPr marL="342900" lvl="0" indent="-34290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cs typeface="Times New Roman" panose="02020603050405020304" pitchFamily="18" charset="0"/>
              </a:rPr>
              <a:t>Осуществление мероприятия, в соответствии с календарными планами работ РИП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5CF7B0D-366D-478B-BFAF-23E65A1F9328}"/>
              </a:ext>
            </a:extLst>
          </p:cNvPr>
          <p:cNvSpPr/>
          <p:nvPr/>
        </p:nvSpPr>
        <p:spPr>
          <a:xfrm>
            <a:off x="7855614" y="1329647"/>
            <a:ext cx="3437933" cy="8002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Опорные площадки – 149 образовательных организаций</a:t>
            </a:r>
          </a:p>
        </p:txBody>
      </p:sp>
      <p:sp>
        <p:nvSpPr>
          <p:cNvPr id="7" name="Стрелка вверх 6"/>
          <p:cNvSpPr/>
          <p:nvPr/>
        </p:nvSpPr>
        <p:spPr>
          <a:xfrm rot="5400000">
            <a:off x="6278366" y="1003244"/>
            <a:ext cx="223740" cy="1224387"/>
          </a:xfrm>
          <a:prstGeom prst="upArrow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8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008" y="49689"/>
            <a:ext cx="1113082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Организация проведения общественно-значимых мероприятий в сфере образования и </a:t>
            </a: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науки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rgbClr val="264796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008" y="957603"/>
            <a:ext cx="1161439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Направление «Сопровождение проекта «Школа Минпросвещения России»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Направление «Сопровождение непрерывного профессионального развития педагогов в рамках индивидуальных образовательных маршрутов» 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Направление «Сопровождение методического актива Челябинской области в рамках региональной системы научно-методического сопровождения педагогических работников и управленческих кадров Челябинской области»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Направление «Сопровождение муниципальных методических служб в рамках региональной системы научно-методического сопровождения педагогических работников и управленческих кадров Челябинской области»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Мероприятия, направленные на выявление и применение успешных практик педагогических работников системы образования Челябинской области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Мероприятия, проекты методического сопровождения муниципальных систем образования</a:t>
            </a:r>
          </a:p>
          <a:p>
            <a:pPr marL="400050" marR="0" lvl="0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Конкурсы профессионального мастерства педагогических работников</a:t>
            </a:r>
          </a:p>
          <a:p>
            <a:pPr marL="400050" marR="0" lvl="0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Иные конкурсы в сфере образования. Сопровождение федеральных проектов: «Код будущего», «БАС», «Урок цифры», «Цифровой ликбез»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lang="ru-RU" sz="1600" dirty="0">
                <a:latin typeface="Calibri" panose="020F0502020204030204"/>
                <a:cs typeface="Times New Roman" panose="02020603050405020304" pitchFamily="18" charset="0"/>
              </a:rPr>
              <a:t>Мероприятия, направленные на содействие педагогическим коллективам региональных инновационных площадок в формировании, отработке, публичном представлении педагогам системы образования Челябинской области и оформлении новых технологий и содержания обучения и воспитания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11815" y="5204866"/>
            <a:ext cx="5468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Информационно-аналитический отчет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по промежуточным результатам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0823" y="5204866"/>
            <a:ext cx="57589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Информационно-статистический отчет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 промежуточным результатам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286500" y="4818185"/>
            <a:ext cx="0" cy="1863968"/>
          </a:xfrm>
          <a:prstGeom prst="line">
            <a:avLst/>
          </a:prstGeom>
          <a:ln w="28575">
            <a:solidFill>
              <a:srgbClr val="26479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61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5993" y="67529"/>
            <a:ext cx="102424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u="sng" dirty="0">
                <a:solidFill>
                  <a:srgbClr val="264796"/>
                </a:solidFill>
                <a:latin typeface="Calibri" panose="020F0502020204030204"/>
                <a:cs typeface="Times New Roman" panose="02020603050405020304" pitchFamily="18" charset="0"/>
                <a:hlinkClick r:id="rId2" action="ppaction://hlinkfile"/>
              </a:rPr>
              <a:t>Информация о промежуточных результатах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</a:t>
            </a:r>
            <a:endParaRPr lang="ru-RU" sz="2000" b="1" u="sng" dirty="0">
              <a:solidFill>
                <a:srgbClr val="264796"/>
              </a:solidFill>
              <a:latin typeface="Calibri" panose="020F0502020204030204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0068" y="1244077"/>
            <a:ext cx="1112972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Промежуточные результаты проведения методических и общественно-значимых мероприятиях в сфере образования и науки в 2024 году (статистика).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Информация о промежуточных результатах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Перечень проведенных ГБУ ДПО «ЧИРО» научно-практических конференций в январе – мае 2024 года.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Информация о результатах участия специалистов ГБУ ДПО ЧИРО в научных и научно-практических мероприятиях международного, всероссийского и регионального уровня в январе – мае 2024 года.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Сводная информация об участии специалистов по структурным подразделениям ГБУ ДПО «ЧИРО» в научных и научно-практических мероприятиях международного, всероссийского и регионального уровня в январе – мае 2024 года.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Информация о выпуске научно-методических и научно-теоретических журналов в январе – мае 2024 года. 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Информация об организации и проведении семинаров, </a:t>
            </a:r>
            <a:r>
              <a:rPr lang="ru-RU" dirty="0" err="1">
                <a:ea typeface="Times New Roman" panose="02020603050405020304" pitchFamily="18" charset="0"/>
              </a:rPr>
              <a:t>вебинаров</a:t>
            </a:r>
            <a:r>
              <a:rPr lang="ru-RU" dirty="0">
                <a:ea typeface="Times New Roman" panose="02020603050405020304" pitchFamily="18" charset="0"/>
              </a:rPr>
              <a:t>, совещаний, консультаций, проводимых для системы образования Челябинской области в январе – мае 2024 года (статистика).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Информация о разработке, тестировании, экспертизе и размещение электронных образовательных ресурсов информационно-образовательном портале «Отличная школа 74» в январе – мае 2024 года.</a:t>
            </a:r>
          </a:p>
          <a:p>
            <a:pPr lvl="0" indent="3429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  <a:tabLst>
                <a:tab pos="630555" algn="l"/>
              </a:tabLst>
            </a:pPr>
            <a:r>
              <a:rPr lang="ru-RU" dirty="0">
                <a:ea typeface="Times New Roman" panose="02020603050405020304" pitchFamily="18" charset="0"/>
              </a:rPr>
              <a:t>Информация о подготовке научных статей в январе – мае 2024 года.</a:t>
            </a:r>
            <a:endParaRPr lang="ru-RU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4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00E8C-41B3-4326-8D08-ACD3B23F53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57020" y="0"/>
            <a:ext cx="9321800" cy="1011115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264796"/>
                </a:solidFill>
                <a:latin typeface="+mn-lt"/>
              </a:rPr>
              <a:t>Научно-методическое обеспечение системы образования, методическое обеспечение образовательной деятельности, прикладных научных исследований</a:t>
            </a:r>
            <a:endParaRPr lang="ru-RU" sz="2000" b="1" dirty="0">
              <a:solidFill>
                <a:srgbClr val="264796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32312"/>
            <a:ext cx="6138789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700" dirty="0"/>
              <a:t>Приказ Министерства образования и науки Челябинской области от 25.01.2024 г. № 02/236 «Об утверждении государственного задания в отношении государственного бюджетного учреждения дополнительного профессионального образования «Челябинский институт развития образования» на 2024 год и плановый период 2025 и 2026 годов»</a:t>
            </a:r>
          </a:p>
          <a:p>
            <a:pPr marL="28575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700" dirty="0"/>
              <a:t>Приказ Министерства образования и науки Челябинской области от 25.01.2024 г. № 02/237 «Об утверждении показателей объема (содержания) и качества работ в рамках государственного задания государственного бюджетного учреждения дополнительного профессионального образования «Челябинский институт развития образования» в 2024 году»</a:t>
            </a:r>
          </a:p>
          <a:p>
            <a:pPr marL="28575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700" dirty="0"/>
              <a:t>Приказ Министерства образования и науки Челябинской области от 28.03.2024 г. № 01/742 «О внесении изменений в приказ Министерства образования и науки Челябинской области от 25.01.2024 г. № 02/237»</a:t>
            </a:r>
          </a:p>
          <a:p>
            <a:pPr algn="just"/>
            <a:endParaRPr lang="ru-RU" sz="17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364832" y="1370811"/>
            <a:ext cx="0" cy="5062924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576648" y="1370811"/>
            <a:ext cx="5407270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dirty="0">
                <a:ea typeface="Times New Roman" panose="02020603050405020304" pitchFamily="18" charset="0"/>
              </a:rPr>
              <a:t>п. 11.12 </a:t>
            </a:r>
            <a:r>
              <a:rPr lang="ru-RU" sz="1500" dirty="0">
                <a:ea typeface="Times New Roman" panose="02020603050405020304" pitchFamily="18" charset="0"/>
              </a:rPr>
              <a:t>(</a:t>
            </a:r>
            <a:r>
              <a:rPr lang="ru-RU" sz="1500" i="1" dirty="0">
                <a:ea typeface="Times New Roman" panose="02020603050405020304" pitchFamily="18" charset="0"/>
              </a:rPr>
              <a:t>Информационно-технологическое обеспечение управления системой образования</a:t>
            </a:r>
            <a:r>
              <a:rPr lang="ru-RU" sz="1500" dirty="0">
                <a:ea typeface="Times New Roman" panose="02020603050405020304" pitchFamily="18" charset="0"/>
              </a:rPr>
              <a:t>. Организация и проведение мероприятий в сфере образования и науки)</a:t>
            </a:r>
          </a:p>
          <a:p>
            <a:pPr algn="just"/>
            <a:r>
              <a:rPr lang="ru-RU" sz="1500" b="1" dirty="0">
                <a:ea typeface="Times New Roman" panose="02020603050405020304" pitchFamily="18" charset="0"/>
              </a:rPr>
              <a:t>п. 11.15 </a:t>
            </a:r>
            <a:r>
              <a:rPr lang="ru-RU" sz="1500" dirty="0">
                <a:ea typeface="Times New Roman" panose="02020603050405020304" pitchFamily="18" charset="0"/>
              </a:rPr>
              <a:t>(</a:t>
            </a:r>
            <a:r>
              <a:rPr lang="ru-RU" sz="1500" i="1" dirty="0">
                <a:ea typeface="Times New Roman" panose="02020603050405020304" pitchFamily="18" charset="0"/>
              </a:rPr>
              <a:t>Методическое обеспечение образовательной деятельности</a:t>
            </a:r>
            <a:r>
              <a:rPr lang="ru-RU" sz="1500" dirty="0">
                <a:ea typeface="Times New Roman" panose="02020603050405020304" pitchFamily="18" charset="0"/>
              </a:rPr>
              <a:t>. Редакционно-издательская и типографская деятельность)</a:t>
            </a:r>
          </a:p>
          <a:p>
            <a:pPr algn="just"/>
            <a:r>
              <a:rPr lang="ru-RU" sz="1500" b="1" dirty="0">
                <a:ea typeface="Times New Roman" panose="02020603050405020304" pitchFamily="18" charset="0"/>
              </a:rPr>
              <a:t>п. 11.24 </a:t>
            </a:r>
            <a:r>
              <a:rPr lang="ru-RU" sz="1500" dirty="0">
                <a:ea typeface="Times New Roman" panose="02020603050405020304" pitchFamily="18" charset="0"/>
              </a:rPr>
              <a:t>(</a:t>
            </a:r>
            <a:r>
              <a:rPr lang="ru-RU" sz="1500" i="1" dirty="0">
                <a:ea typeface="Times New Roman" panose="02020603050405020304" pitchFamily="18" charset="0"/>
              </a:rPr>
              <a:t>Методическое обеспечение образовательной деятельности</a:t>
            </a:r>
            <a:r>
              <a:rPr lang="ru-RU" sz="1500" b="1" dirty="0">
                <a:ea typeface="Times New Roman" panose="02020603050405020304" pitchFamily="18" charset="0"/>
              </a:rPr>
              <a:t>.</a:t>
            </a:r>
            <a:r>
              <a:rPr lang="ru-RU" sz="1500" dirty="0">
                <a:ea typeface="Times New Roman" panose="02020603050405020304" pitchFamily="18" charset="0"/>
              </a:rPr>
              <a:t> Организация и проведение методических мероприятий)</a:t>
            </a:r>
          </a:p>
          <a:p>
            <a:pPr algn="just"/>
            <a:r>
              <a:rPr lang="ru-RU" sz="1500" b="1" dirty="0">
                <a:ea typeface="Times New Roman" panose="02020603050405020304" pitchFamily="18" charset="0"/>
              </a:rPr>
              <a:t>п. 11.28 </a:t>
            </a:r>
            <a:r>
              <a:rPr lang="ru-RU" sz="1500" dirty="0">
                <a:ea typeface="Times New Roman" panose="02020603050405020304" pitchFamily="18" charset="0"/>
              </a:rPr>
              <a:t>(</a:t>
            </a:r>
            <a:r>
              <a:rPr lang="ru-RU" sz="1500" i="1" dirty="0">
                <a:ea typeface="Times New Roman" panose="02020603050405020304" pitchFamily="18" charset="0"/>
              </a:rPr>
              <a:t>Научно-методическое обеспечение системы образования</a:t>
            </a:r>
            <a:r>
              <a:rPr lang="ru-RU" sz="1500" dirty="0">
                <a:ea typeface="Times New Roman" panose="02020603050405020304" pitchFamily="18" charset="0"/>
              </a:rPr>
              <a:t>. Разработка электронных образовательных ресурсов)</a:t>
            </a:r>
          </a:p>
          <a:p>
            <a:pPr algn="just"/>
            <a:r>
              <a:rPr lang="ru-RU" sz="1500" b="1" dirty="0">
                <a:ea typeface="Times New Roman" panose="02020603050405020304" pitchFamily="18" charset="0"/>
              </a:rPr>
              <a:t>п. 11.31 </a:t>
            </a:r>
            <a:r>
              <a:rPr lang="ru-RU" sz="1500" dirty="0">
                <a:ea typeface="Times New Roman" panose="02020603050405020304" pitchFamily="18" charset="0"/>
              </a:rPr>
              <a:t>(</a:t>
            </a:r>
            <a:r>
              <a:rPr lang="ru-RU" sz="1500" i="1" dirty="0">
                <a:ea typeface="Times New Roman" panose="02020603050405020304" pitchFamily="18" charset="0"/>
              </a:rPr>
              <a:t>Проведение прикладных научных исследований</a:t>
            </a:r>
            <a:r>
              <a:rPr lang="ru-RU" sz="1500" dirty="0">
                <a:ea typeface="Times New Roman" panose="02020603050405020304" pitchFamily="18" charset="0"/>
              </a:rPr>
              <a:t>. Подготовка и опубликование в журналах, индексируемых в российских и международных информационно-аналитических системах научного цитирования результатов научной, научно-исследовательской работы и реализации прикладных научных проектов)</a:t>
            </a:r>
          </a:p>
          <a:p>
            <a:pPr algn="just"/>
            <a:r>
              <a:rPr lang="ru-RU" sz="1500" b="1" dirty="0">
                <a:ea typeface="Times New Roman" panose="02020603050405020304" pitchFamily="18" charset="0"/>
              </a:rPr>
              <a:t>п. 11.46 </a:t>
            </a:r>
            <a:r>
              <a:rPr lang="ru-RU" sz="1500" dirty="0" smtClean="0">
                <a:ea typeface="Times New Roman" panose="02020603050405020304" pitchFamily="18" charset="0"/>
              </a:rPr>
              <a:t>(</a:t>
            </a:r>
            <a:r>
              <a:rPr lang="ru-RU" sz="1500" i="1" dirty="0" smtClean="0">
                <a:ea typeface="Times New Roman" panose="02020603050405020304" pitchFamily="18" charset="0"/>
              </a:rPr>
              <a:t>Организация проведения общественно-значимых мероприятий в сфере образования и науки</a:t>
            </a:r>
            <a:r>
              <a:rPr lang="ru-RU" sz="1500" dirty="0" smtClean="0">
                <a:ea typeface="Times New Roman" panose="02020603050405020304" pitchFamily="18" charset="0"/>
              </a:rPr>
              <a:t>. </a:t>
            </a:r>
            <a:r>
              <a:rPr lang="ru-RU" sz="1500" dirty="0">
                <a:ea typeface="Times New Roman" panose="02020603050405020304" pitchFamily="18" charset="0"/>
              </a:rPr>
              <a:t>Проведение семинаров, акций и других мероприятий</a:t>
            </a:r>
            <a:r>
              <a:rPr lang="ru-RU" sz="1500" dirty="0" smtClean="0">
                <a:ea typeface="Times New Roman" panose="02020603050405020304" pitchFamily="18" charset="0"/>
              </a:rPr>
              <a:t>) 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67822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324508"/>
              </p:ext>
            </p:extLst>
          </p:nvPr>
        </p:nvGraphicFramePr>
        <p:xfrm>
          <a:off x="1980343" y="559191"/>
          <a:ext cx="7576896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8273">
                  <a:extLst>
                    <a:ext uri="{9D8B030D-6E8A-4147-A177-3AD203B41FA5}">
                      <a16:colId xmlns:a16="http://schemas.microsoft.com/office/drawing/2014/main" val="767401712"/>
                    </a:ext>
                  </a:extLst>
                </a:gridCol>
                <a:gridCol w="2655277">
                  <a:extLst>
                    <a:ext uri="{9D8B030D-6E8A-4147-A177-3AD203B41FA5}">
                      <a16:colId xmlns:a16="http://schemas.microsoft.com/office/drawing/2014/main" val="1322064219"/>
                    </a:ext>
                  </a:extLst>
                </a:gridCol>
                <a:gridCol w="3033346">
                  <a:extLst>
                    <a:ext uri="{9D8B030D-6E8A-4147-A177-3AD203B41FA5}">
                      <a16:colId xmlns:a16="http://schemas.microsoft.com/office/drawing/2014/main" val="4601160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Запланировано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 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научно-практических конференций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3 - международных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5 - всероссийских 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2 - межрегиональных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751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Проведено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научно-практических конференции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1 - международная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2 - всероссийских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196587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733220"/>
              </p:ext>
            </p:extLst>
          </p:nvPr>
        </p:nvGraphicFramePr>
        <p:xfrm>
          <a:off x="460123" y="1903375"/>
          <a:ext cx="9683802" cy="460716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89971">
                  <a:extLst>
                    <a:ext uri="{9D8B030D-6E8A-4147-A177-3AD203B41FA5}">
                      <a16:colId xmlns:a16="http://schemas.microsoft.com/office/drawing/2014/main" val="4083230688"/>
                    </a:ext>
                  </a:extLst>
                </a:gridCol>
                <a:gridCol w="5683015">
                  <a:extLst>
                    <a:ext uri="{9D8B030D-6E8A-4147-A177-3AD203B41FA5}">
                      <a16:colId xmlns:a16="http://schemas.microsoft.com/office/drawing/2014/main" val="1436144161"/>
                    </a:ext>
                  </a:extLst>
                </a:gridCol>
                <a:gridCol w="3410816">
                  <a:extLst>
                    <a:ext uri="{9D8B030D-6E8A-4147-A177-3AD203B41FA5}">
                      <a16:colId xmlns:a16="http://schemas.microsoft.com/office/drawing/2014/main" val="1667463744"/>
                    </a:ext>
                  </a:extLst>
                </a:gridCol>
              </a:tblGrid>
              <a:tr h="2373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+mn-lt"/>
                        </a:rPr>
                        <a:t>№ п</a:t>
                      </a:r>
                      <a:r>
                        <a:rPr lang="en-US" sz="1400">
                          <a:effectLst/>
                          <a:latin typeface="+mn-lt"/>
                        </a:rPr>
                        <a:t>/</a:t>
                      </a:r>
                      <a:r>
                        <a:rPr lang="ru-RU" sz="1400">
                          <a:effectLst/>
                          <a:latin typeface="+mn-lt"/>
                        </a:rPr>
                        <a:t>п</a:t>
                      </a:r>
                      <a:endParaRPr lang="ru-RU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Утвержденные Концепции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Структурные подразделения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12" marR="30812" marT="0" marB="0"/>
                </a:tc>
                <a:extLst>
                  <a:ext uri="{0D108BD9-81ED-4DB2-BD59-A6C34878D82A}">
                    <a16:rowId xmlns:a16="http://schemas.microsoft.com/office/drawing/2014/main" val="4222237202"/>
                  </a:ext>
                </a:extLst>
              </a:tr>
              <a:tr h="6950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Концепция проведения </a:t>
                      </a: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Международной заочной научно-практической конференции «Интеграция методической (научно-методической) работы и системы повышения квалификации кадров» 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(Приказ № 253-ОД от 28.02.2024 г.)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marL="180000">
                        <a:spcBef>
                          <a:spcPts val="600"/>
                        </a:spcBef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 педагогики и психологи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812" marR="30812" marT="0" marB="0"/>
                </a:tc>
                <a:extLst>
                  <a:ext uri="{0D108BD9-81ED-4DB2-BD59-A6C34878D82A}">
                    <a16:rowId xmlns:a16="http://schemas.microsoft.com/office/drawing/2014/main" val="163376938"/>
                  </a:ext>
                </a:extLst>
              </a:tr>
              <a:tr h="4391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Концепция проведения </a:t>
                      </a:r>
                      <a:r>
                        <a:rPr lang="ru-RU" sz="14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Всероссийской научно-практической конференции «Проблемы культурного образования</a:t>
                      </a:r>
                      <a:r>
                        <a:rPr lang="ru-RU" sz="14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(Приказ № 252-ОД от 28.02.2024 г.)</a:t>
                      </a:r>
                      <a:endParaRPr lang="ru-RU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marL="180000">
                        <a:spcBef>
                          <a:spcPts val="600"/>
                        </a:spcBef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общественных и художественно-эстетических дисциплин </a:t>
                      </a:r>
                    </a:p>
                    <a:p>
                      <a:pPr marL="180000">
                        <a:spcBef>
                          <a:spcPts val="600"/>
                        </a:spcBef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филологического образования и родных языков, 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812" marR="30812" marT="0" marB="0"/>
                </a:tc>
                <a:extLst>
                  <a:ext uri="{0D108BD9-81ED-4DB2-BD59-A6C34878D82A}">
                    <a16:rowId xmlns:a16="http://schemas.microsoft.com/office/drawing/2014/main" val="3761781958"/>
                  </a:ext>
                </a:extLst>
              </a:tr>
              <a:tr h="5762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Концепция проведения </a:t>
                      </a:r>
                      <a:r>
                        <a:rPr lang="ru-RU" sz="1400" b="1" dirty="0">
                          <a:effectLst/>
                          <a:latin typeface="+mn-lt"/>
                        </a:rPr>
                        <a:t>Всероссийской заочной научно-практической конференции «Дошкольное образование в контексте реализации ФГОС» 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Приказ № 379-ОД от 20.03.2024 г.)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marL="180000">
                        <a:spcBef>
                          <a:spcPts val="600"/>
                        </a:spcBef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развития дошкольного образования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812" marR="30812" marT="0" marB="0"/>
                </a:tc>
                <a:extLst>
                  <a:ext uri="{0D108BD9-81ED-4DB2-BD59-A6C34878D82A}">
                    <a16:rowId xmlns:a16="http://schemas.microsoft.com/office/drawing/2014/main" val="3472985584"/>
                  </a:ext>
                </a:extLst>
              </a:tr>
              <a:tr h="504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Концепция проведения </a:t>
                      </a:r>
                      <a:r>
                        <a:rPr lang="ru-RU" sz="1400" b="1" dirty="0">
                          <a:effectLst/>
                          <a:latin typeface="+mn-lt"/>
                        </a:rPr>
                        <a:t>Всероссийской заочной научно-практической конференции «Качество начального образования: современные исследования, позитивные практики и инновации»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 </a:t>
                      </a:r>
                      <a:endParaRPr lang="ru-RU" sz="1400" dirty="0" smtClean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Приказ № 380-ОД от 20.03.2024 г.)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marL="180000">
                        <a:spcBef>
                          <a:spcPts val="600"/>
                        </a:spcBef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начального образования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812" marR="30812" marT="0" marB="0"/>
                </a:tc>
                <a:extLst>
                  <a:ext uri="{0D108BD9-81ED-4DB2-BD59-A6C34878D82A}">
                    <a16:rowId xmlns:a16="http://schemas.microsoft.com/office/drawing/2014/main" val="75856627"/>
                  </a:ext>
                </a:extLst>
              </a:tr>
              <a:tr h="9290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Концепция проведения </a:t>
                      </a:r>
                      <a:r>
                        <a:rPr lang="ru-RU" sz="1400" b="1" dirty="0">
                          <a:effectLst/>
                          <a:latin typeface="+mn-lt"/>
                        </a:rPr>
                        <a:t>Всероссийской научно-практической конференции «Роль естественно-математических и технологических предметов в формировании профессиональных знаний» </a:t>
                      </a:r>
                      <a:endParaRPr lang="ru-RU" sz="1400" b="1" dirty="0" smtClean="0">
                        <a:effectLst/>
                        <a:latin typeface="+mn-lt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</a:rPr>
                        <a:t>(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Приказ № 380-ОД от 20.03.2024 г.)</a:t>
                      </a:r>
                    </a:p>
                  </a:txBody>
                  <a:tcPr marL="30812" marR="30812" marT="0" marB="0"/>
                </a:tc>
                <a:tc>
                  <a:txBody>
                    <a:bodyPr/>
                    <a:lstStyle/>
                    <a:p>
                      <a:pPr marL="18000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Кафедра естественно-математических </a:t>
                      </a:r>
                    </a:p>
                    <a:p>
                      <a:pPr marL="180000">
                        <a:spcBef>
                          <a:spcPts val="600"/>
                        </a:spcBef>
                      </a:pP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0812" marR="30812" marT="0" marB="0"/>
                </a:tc>
                <a:extLst>
                  <a:ext uri="{0D108BD9-81ED-4DB2-BD59-A6C34878D82A}">
                    <a16:rowId xmlns:a16="http://schemas.microsoft.com/office/drawing/2014/main" val="3348750567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407608" y="1005841"/>
            <a:ext cx="907644" cy="897534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0300218" y="2088100"/>
            <a:ext cx="1122423" cy="2684836"/>
            <a:chOff x="10300219" y="2079308"/>
            <a:chExt cx="1122423" cy="268483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300219" y="2079308"/>
              <a:ext cx="1122422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132</a:t>
              </a:r>
              <a:endParaRPr lang="ru-RU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0300219" y="3058188"/>
              <a:ext cx="1122423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104</a:t>
              </a:r>
              <a:endParaRPr lang="ru-RU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0456511" y="3933147"/>
              <a:ext cx="809837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80</a:t>
              </a:r>
              <a:endParaRPr lang="ru-RU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2403225" y="0"/>
            <a:ext cx="6327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264796"/>
                </a:solidFill>
                <a:ea typeface="+mj-ea"/>
                <a:cs typeface="+mj-cs"/>
              </a:rPr>
              <a:t>Научно-практические конференции ГБУ ДПО «ЧИРО» </a:t>
            </a:r>
          </a:p>
        </p:txBody>
      </p:sp>
    </p:spTree>
    <p:extLst>
      <p:ext uri="{BB962C8B-B14F-4D97-AF65-F5344CB8AC3E}">
        <p14:creationId xmlns:p14="http://schemas.microsoft.com/office/powerpoint/2010/main" val="104204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3C0D26-7891-4F76-B0A1-F4191C3689DC}"/>
              </a:ext>
            </a:extLst>
          </p:cNvPr>
          <p:cNvSpPr/>
          <p:nvPr/>
        </p:nvSpPr>
        <p:spPr>
          <a:xfrm>
            <a:off x="473234" y="-33414"/>
            <a:ext cx="106050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64796"/>
                </a:solidFill>
                <a:ea typeface="+mj-ea"/>
                <a:cs typeface="+mj-cs"/>
              </a:rPr>
              <a:t>Участие специалистов ГБУ ДПО ЧИРО в научных и научно-практических мероприятиях международного, всероссийского и регионального уровня в январе – мае 2024 года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1A88D26-EDC3-44E9-A793-FE540CFCE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761" y="15492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80607" y="825463"/>
            <a:ext cx="5397701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ea typeface="Calibri" panose="020F0502020204030204" pitchFamily="34" charset="0"/>
              </a:rPr>
              <a:t>М – международный уровень, В – всероссийский уровень, </a:t>
            </a:r>
            <a:endParaRPr lang="ru-RU" sz="1600" dirty="0" smtClean="0">
              <a:ea typeface="Calibri" panose="020F0502020204030204" pitchFamily="34" charset="0"/>
            </a:endParaRPr>
          </a:p>
          <a:p>
            <a:pPr algn="ctr"/>
            <a:r>
              <a:rPr lang="ru-RU" sz="1600" dirty="0" smtClean="0">
                <a:ea typeface="Calibri" panose="020F0502020204030204" pitchFamily="34" charset="0"/>
              </a:rPr>
              <a:t>Р </a:t>
            </a:r>
            <a:r>
              <a:rPr lang="ru-RU" sz="1600" dirty="0">
                <a:ea typeface="Calibri" panose="020F0502020204030204" pitchFamily="34" charset="0"/>
              </a:rPr>
              <a:t>– региональный уровень</a:t>
            </a:r>
            <a:endParaRPr lang="ru-RU" sz="1600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0607" y="1491731"/>
            <a:ext cx="5533820" cy="417859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07" y="743970"/>
            <a:ext cx="5383772" cy="5805698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7669099" y="5901889"/>
            <a:ext cx="3752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 smtClean="0">
                <a:ea typeface="Calibri" panose="020F0502020204030204" pitchFamily="34" charset="0"/>
              </a:rPr>
              <a:t>Международный уровень </a:t>
            </a:r>
            <a:r>
              <a:rPr lang="ru-RU" sz="1600" dirty="0" smtClean="0">
                <a:ea typeface="Calibri" panose="020F0502020204030204" pitchFamily="34" charset="0"/>
              </a:rPr>
              <a:t>– 19</a:t>
            </a:r>
            <a:endParaRPr lang="ru-RU" sz="1600" dirty="0"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ea typeface="Calibri" panose="020F0502020204030204" pitchFamily="34" charset="0"/>
              </a:rPr>
              <a:t>Всероссийский уровень </a:t>
            </a:r>
            <a:r>
              <a:rPr lang="ru-RU" sz="1600" dirty="0" smtClean="0">
                <a:ea typeface="Calibri" panose="020F0502020204030204" pitchFamily="34" charset="0"/>
              </a:rPr>
              <a:t>– 14</a:t>
            </a:r>
            <a:endParaRPr lang="ru-RU" sz="1600" dirty="0" smtClean="0">
              <a:ea typeface="Times New Roman" panose="02020603050405020304" pitchFamily="18" charset="0"/>
            </a:endParaRPr>
          </a:p>
          <a:p>
            <a:r>
              <a:rPr lang="ru-RU" sz="1600" b="1" dirty="0" smtClean="0">
                <a:ea typeface="Calibri" panose="020F0502020204030204" pitchFamily="34" charset="0"/>
              </a:rPr>
              <a:t>Региональный уровень </a:t>
            </a:r>
            <a:r>
              <a:rPr lang="ru-RU" sz="1600" dirty="0" smtClean="0">
                <a:ea typeface="Calibri" panose="020F0502020204030204" pitchFamily="34" charset="0"/>
              </a:rPr>
              <a:t>– 15</a:t>
            </a:r>
            <a:endParaRPr lang="ru-RU" sz="1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0983144" y="5921503"/>
            <a:ext cx="80936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48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1" name="Правая фигурная скобка 30"/>
          <p:cNvSpPr/>
          <p:nvPr/>
        </p:nvSpPr>
        <p:spPr>
          <a:xfrm>
            <a:off x="10744199" y="5841782"/>
            <a:ext cx="143461" cy="939123"/>
          </a:xfrm>
          <a:prstGeom prst="rightBrace">
            <a:avLst>
              <a:gd name="adj1" fmla="val 65637"/>
              <a:gd name="adj2" fmla="val 48277"/>
            </a:avLst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671842" y="5841782"/>
            <a:ext cx="1541353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ea typeface="Calibri" panose="020F0502020204030204" pitchFamily="34" charset="0"/>
              </a:rPr>
              <a:t>Научно-практических мероприятия</a:t>
            </a:r>
            <a:endParaRPr lang="ru-RU" sz="1600" b="1" dirty="0"/>
          </a:p>
        </p:txBody>
      </p:sp>
      <p:sp>
        <p:nvSpPr>
          <p:cNvPr id="33" name="Стрелка вправо 32"/>
          <p:cNvSpPr/>
          <p:nvPr/>
        </p:nvSpPr>
        <p:spPr>
          <a:xfrm>
            <a:off x="7297793" y="6093069"/>
            <a:ext cx="371306" cy="307731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8308917" y="5624661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ea typeface="Calibri" panose="020F0502020204030204" pitchFamily="34" charset="0"/>
              </a:rPr>
              <a:t>82 участия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80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00E8C-41B3-4326-8D08-ACD3B23F530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9881" y="57736"/>
            <a:ext cx="11257613" cy="100071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264796"/>
                </a:solidFill>
                <a:latin typeface="+mn-lt"/>
                <a:cs typeface="Times New Roman" panose="02020603050405020304" pitchFamily="18" charset="0"/>
              </a:rPr>
              <a:t>Информация о выпуске научно-методических и научно-теоретических журналов</a:t>
            </a:r>
            <a:br>
              <a:rPr lang="ru-RU" sz="2000" b="1" dirty="0">
                <a:solidFill>
                  <a:srgbClr val="264796"/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264796"/>
                </a:solidFill>
                <a:latin typeface="+mn-lt"/>
                <a:cs typeface="Times New Roman" panose="02020603050405020304" pitchFamily="18" charset="0"/>
              </a:rPr>
              <a:t>в 1 полугодии 2024 года (с нарастающим итогом)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881" y="1058448"/>
            <a:ext cx="11789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Отчет о изданных научно-методических и научно-теоретических журналах в 1 полугодии 2024 года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(с нарастающим итогом)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881" y="1814637"/>
            <a:ext cx="1201211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Научно-теоретический журнал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«Научное обеспечение системы повышения квалификации кадров»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№ 1 (58) (март)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статей авторов из 8 субъектов Российской Федерации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(Челябинская область, Москва, Санкт-Петербург, Новосибирская область, Омская область, Самарская область, Ханты-Мансийский автономный округ ‒ Югра, Донецкая Народная Республика, Ярославская область),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Республики Беларусь.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№ 2 (59) (июнь)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 статей из 8 субъектов Российской Федерации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(Челябинская область, Москва, Иркутская область, Кемеровская область, Нижегородская область, Омская область, Крымская и Чеченская Республики),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Республики Беларусь.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Научно-методический журнал </a:t>
            </a:r>
            <a:r>
              <a:rPr kumimoji="0" lang="ru-RU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«Научно-методическое обеспечение систем оценки качества образования»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№ 1 (19) (июнь)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 статей авторов из 2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субъектов Российской Федерации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(Челябинская и Тюменская области).</a:t>
            </a:r>
            <a:endParaRPr kumimoji="0" lang="ru-RU" sz="20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98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8847" y="0"/>
            <a:ext cx="10084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64796"/>
                </a:solidFill>
                <a:ea typeface="Times New Roman" panose="02020603050405020304" pitchFamily="18" charset="0"/>
              </a:rPr>
              <a:t>Промежуточные результаты проведения методических и общественно-значимых мероприятиях в сфере образования и науки 2024 году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993574"/>
            <a:ext cx="8354836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Тренд-сессия для педагогических работников и руководителей образовательных организаций по внедрению проекта «Школа Минпросвещения России» в образовательных организациях Челябинской области;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Методические семинары по вопросам формирования и оценки функциональной грамотности;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Областные практические семинары по актуальным вопросам формирования и реализации индивидуальных образовательных маршрутов непрерывного профессионального развития педагога;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Методические совещания «Директорский час» с первыми руководителями общеобразовательных организаций по актуальным вопросам эффективного управления школой;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Координационное совещание со специалистами органов местного самоуправления, осуществляющих управление в сфере образования, по вопросу развития сети школьных информационно-библиотечных центров;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Семинары по вопросам внедрения профессионального минимума в общеобразовательных организациях Челябинской области;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Областное родительское собрание по вопросам безопасности детей и молодежи в современном мире;</a:t>
            </a:r>
          </a:p>
          <a:p>
            <a:pPr marL="252000" indent="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600" dirty="0"/>
              <a:t>Онлайн-консультации для руководителей образовательных организаций по изменениям в законодательстве «Правовой час»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8354836" y="1216668"/>
            <a:ext cx="0" cy="510918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8514222" y="1754760"/>
            <a:ext cx="3677778" cy="11746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Наиболее активные</a:t>
            </a:r>
          </a:p>
          <a:p>
            <a:pPr algn="ctr"/>
            <a:r>
              <a:rPr lang="ru-RU" dirty="0" smtClean="0"/>
              <a:t>10 </a:t>
            </a:r>
            <a:r>
              <a:rPr lang="ru-RU" dirty="0"/>
              <a:t>муниципальных образований Челябинской </a:t>
            </a:r>
            <a:r>
              <a:rPr lang="ru-RU" dirty="0" smtClean="0"/>
              <a:t>области (23</a:t>
            </a:r>
            <a:r>
              <a:rPr lang="ru-RU" dirty="0"/>
              <a:t>%)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350855" y="3237197"/>
            <a:ext cx="26227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Магнитогорский ГО</a:t>
            </a:r>
          </a:p>
          <a:p>
            <a:r>
              <a:rPr lang="ru-RU" dirty="0" err="1"/>
              <a:t>Снежинский</a:t>
            </a:r>
            <a:r>
              <a:rPr lang="ru-RU" dirty="0"/>
              <a:t> ГО</a:t>
            </a:r>
          </a:p>
          <a:p>
            <a:r>
              <a:rPr lang="ru-RU" dirty="0"/>
              <a:t>Златоустовский ГО</a:t>
            </a:r>
          </a:p>
          <a:p>
            <a:r>
              <a:rPr lang="ru-RU" dirty="0"/>
              <a:t>Южноуральский ГО</a:t>
            </a:r>
          </a:p>
          <a:p>
            <a:r>
              <a:rPr lang="ru-RU" dirty="0"/>
              <a:t>Челябинский ГО</a:t>
            </a:r>
          </a:p>
          <a:p>
            <a:r>
              <a:rPr lang="ru-RU" dirty="0"/>
              <a:t>Троицкий МР</a:t>
            </a:r>
          </a:p>
          <a:p>
            <a:r>
              <a:rPr lang="ru-RU" dirty="0" err="1"/>
              <a:t>Кунашакский</a:t>
            </a:r>
            <a:r>
              <a:rPr lang="ru-RU" dirty="0"/>
              <a:t> МР</a:t>
            </a:r>
          </a:p>
          <a:p>
            <a:r>
              <a:rPr lang="ru-RU" dirty="0" err="1"/>
              <a:t>Нагайбакский</a:t>
            </a:r>
            <a:r>
              <a:rPr lang="ru-RU" dirty="0"/>
              <a:t> МР</a:t>
            </a:r>
          </a:p>
          <a:p>
            <a:r>
              <a:rPr lang="ru-RU" dirty="0" err="1"/>
              <a:t>Уйский</a:t>
            </a:r>
            <a:r>
              <a:rPr lang="ru-RU" dirty="0"/>
              <a:t> МР</a:t>
            </a:r>
          </a:p>
          <a:p>
            <a:r>
              <a:rPr lang="ru-RU" dirty="0" err="1"/>
              <a:t>Пластовский</a:t>
            </a:r>
            <a:r>
              <a:rPr lang="ru-RU" dirty="0"/>
              <a:t> МР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176219" y="557553"/>
            <a:ext cx="221055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21900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693" y="635287"/>
            <a:ext cx="743289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anose="020F0502020204030204" pitchFamily="34" charset="0"/>
              </a:rPr>
              <a:t>Наиболее актуальные </a:t>
            </a:r>
            <a:r>
              <a:rPr lang="ru-RU" b="1" dirty="0">
                <a:ea typeface="Calibri" panose="020F0502020204030204" pitchFamily="34" charset="0"/>
              </a:rPr>
              <a:t>и набравшими большое количество участников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5935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809" y="130606"/>
            <a:ext cx="10817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Научно-методическое обеспечение системы образования в части разработки электронных образовательных ресурсов (включая разработку, тестирование, экспертизу, размещение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)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264796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9809" y="1284768"/>
            <a:ext cx="1141751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Информационно-образовательная платформа «Отличная школа74.ru»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Раздел «Ученик»: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комплект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видеоконсультаций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для рубрики «Готовимся к ОГЭ» (по предметам) – 15 материалов.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комплект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видеоконсультаций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для рубрики «Готовимся к ЕГЭ» (по предметам) – 15 материалов.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комплект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видеоконсультаций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для рубрики «Готовимся к олимпиадам» – 54 материала.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комплект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видеоконсультаций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для рубрики «Оценочные процедуры» – 3 материала.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комплект видеоматериалов для рубрики «Воспитательные события» – 10 материалов.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комплект 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видеоконсультаций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для рубрики «Функциональная грамотность» – 55 материалов.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Раздел «Учитель»: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консультации методического характера по ключевым направлениям формирования национальной системы образования («Директорский час», «Школа Минпросвещения России», «ФГИС «Моя школа», профессиональные конкурсы, иные) – 118 материалов.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9809" y="5850242"/>
            <a:ext cx="114300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Отчет об итогах разработки электронных образовательных ресурсов (включая разработку, тестирование, экспертизу, размещение) в 1 полугодии 2024 года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9809" y="5685973"/>
            <a:ext cx="11417510" cy="0"/>
          </a:xfrm>
          <a:prstGeom prst="line">
            <a:avLst/>
          </a:prstGeom>
          <a:ln w="28575">
            <a:solidFill>
              <a:srgbClr val="C0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29888" t="48692" r="47470" b="21636"/>
          <a:stretch/>
        </p:blipFill>
        <p:spPr>
          <a:xfrm>
            <a:off x="8496280" y="1120500"/>
            <a:ext cx="1377339" cy="101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8778" y="80358"/>
            <a:ext cx="98823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Организация проведения общественно-значимых мероприятий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264796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сфере образования и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anose="02020603050405020304" pitchFamily="18" charset="0"/>
              </a:rPr>
              <a:t>науки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264796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4008" y="957603"/>
            <a:ext cx="11614399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+mn-cs"/>
              </a:rPr>
              <a:t>Направление «Сопровождение проекта «Школа Минпросвещения России»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Направление «Сопровождение непрерывного профессионального развития педагогов в рамках индивидуальных образовательных маршрутов» 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Направление «Сопровождение методического актива Челябинской области в рамках региональной системы научно-методического сопровождения педагогических работников и управленческих кадров Челябинской области»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Направление «Сопровождение муниципальных методических служб в рамках региональной системы научно-методического сопровождения педагогических работников и управленческих кадров Челябинской области»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Мероприятия, направленные на выявление и применение успешных практик педагогических работников системы образования Челябинской области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Мероприятия, проекты методического сопровождения муниципальных систем образования</a:t>
            </a:r>
          </a:p>
          <a:p>
            <a:pPr marL="400050" marR="0" lvl="0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Конкурсы профессионального мастерства педагогических работников</a:t>
            </a:r>
          </a:p>
          <a:p>
            <a:pPr marL="400050" marR="0" lvl="0" indent="-400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Иные конкурсы в сфере образования. Сопровождение федеральных проектов: «Код будущего», «БАС», «Урок цифры», «Цифровой ликбез»</a:t>
            </a:r>
          </a:p>
          <a:p>
            <a:pPr marL="400050" marR="0" lvl="0" indent="-4000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Мероприятия, направленные на содействие педагогическим коллективам региональных инновационных площадок в формировании, отработке, публичном представлении педагогам системы образования Челябинской области и оформлении новых технологий и содержания обучения и воспитания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61285" y="5457455"/>
            <a:ext cx="4750053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ea typeface="Times New Roman" panose="02020603050405020304" pitchFamily="18" charset="0"/>
              </a:rPr>
              <a:t>2023 </a:t>
            </a:r>
            <a:r>
              <a:rPr lang="ru-RU" dirty="0">
                <a:ea typeface="Times New Roman" panose="02020603050405020304" pitchFamily="18" charset="0"/>
              </a:rPr>
              <a:t>год –</a:t>
            </a:r>
            <a:r>
              <a:rPr lang="ru-RU" dirty="0">
                <a:solidFill>
                  <a:srgbClr val="FF0000"/>
                </a:solidFill>
                <a:ea typeface="Times New Roman" panose="02020603050405020304" pitchFamily="18" charset="0"/>
              </a:rPr>
              <a:t>16 473 </a:t>
            </a:r>
            <a:r>
              <a:rPr lang="ru-RU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человек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ea typeface="Times New Roman" panose="02020603050405020304" pitchFamily="18" charset="0"/>
              </a:rPr>
              <a:t>январь-май </a:t>
            </a:r>
            <a:r>
              <a:rPr lang="ru-RU" dirty="0">
                <a:ea typeface="Times New Roman" panose="02020603050405020304" pitchFamily="18" charset="0"/>
              </a:rPr>
              <a:t>2024 года – </a:t>
            </a: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12 740 </a:t>
            </a:r>
            <a:r>
              <a:rPr lang="ru-RU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человек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9467" y="5022504"/>
            <a:ext cx="267595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Times New Roman" panose="02020603050405020304" pitchFamily="18" charset="0"/>
              </a:rPr>
              <a:t>Динамика просмотров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29096" y="4958698"/>
            <a:ext cx="4014432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>
                <a:ea typeface="Times New Roman" panose="02020603050405020304" pitchFamily="18" charset="0"/>
              </a:rPr>
              <a:t>Количество  уникальных посетителей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91814" y="5457455"/>
            <a:ext cx="3431389" cy="7232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>
                <a:ea typeface="Times New Roman" panose="02020603050405020304" pitchFamily="18" charset="0"/>
              </a:rPr>
              <a:t>2023 год – </a:t>
            </a:r>
            <a:r>
              <a:rPr lang="ru-RU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30427</a:t>
            </a:r>
            <a:r>
              <a:rPr lang="ru-RU" dirty="0" smtClean="0">
                <a:ea typeface="Times New Roman" panose="02020603050405020304" pitchFamily="18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ea typeface="Times New Roman" panose="02020603050405020304" pitchFamily="18" charset="0"/>
              </a:rPr>
              <a:t>январь-май </a:t>
            </a:r>
            <a:r>
              <a:rPr lang="ru-RU" dirty="0">
                <a:ea typeface="Times New Roman" panose="02020603050405020304" pitchFamily="18" charset="0"/>
              </a:rPr>
              <a:t>2024 года – </a:t>
            </a:r>
            <a:r>
              <a:rPr lang="ru-RU" b="1" dirty="0">
                <a:solidFill>
                  <a:srgbClr val="FF0000"/>
                </a:solidFill>
                <a:ea typeface="Times New Roman" panose="02020603050405020304" pitchFamily="18" charset="0"/>
              </a:rPr>
              <a:t>24364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Стрелка вверх 11"/>
          <p:cNvSpPr/>
          <p:nvPr/>
        </p:nvSpPr>
        <p:spPr>
          <a:xfrm>
            <a:off x="5616374" y="4958698"/>
            <a:ext cx="223740" cy="1224387"/>
          </a:xfrm>
          <a:prstGeom prst="upArrow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971338" y="6273225"/>
            <a:ext cx="17161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2021 г</a:t>
            </a:r>
            <a:endParaRPr lang="ru-RU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971338" y="6273225"/>
            <a:ext cx="1557196" cy="0"/>
          </a:xfrm>
          <a:prstGeom prst="lin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571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08833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4AAD739-599D-4C2A-903D-C1650D9B0B2C}"/>
              </a:ext>
            </a:extLst>
          </p:cNvPr>
          <p:cNvSpPr/>
          <p:nvPr/>
        </p:nvSpPr>
        <p:spPr>
          <a:xfrm>
            <a:off x="1338444" y="20317"/>
            <a:ext cx="934570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264796"/>
                </a:solidFill>
                <a:latin typeface="Calibri" panose="020F0502020204030204"/>
                <a:cs typeface="Times New Roman" panose="02020603050405020304" pitchFamily="18" charset="0"/>
              </a:rPr>
              <a:t>Информация о подготовке научных статей в I полугодии 2024 года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DD1976-4B79-40CB-BB4F-3FF3CDBD058D}"/>
              </a:ext>
            </a:extLst>
          </p:cNvPr>
          <p:cNvSpPr/>
          <p:nvPr/>
        </p:nvSpPr>
        <p:spPr>
          <a:xfrm>
            <a:off x="73721" y="1641678"/>
            <a:ext cx="7839008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270510" algn="l"/>
              </a:tabLst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</a:rPr>
              <a:t>разработка, апробация и (или) внедрение новых элементов содержания образования и систем воспитания 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– 8 статей</a:t>
            </a:r>
            <a:endParaRPr lang="ru-RU" b="1" dirty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</a:rPr>
              <a:t>разработка, апробация и (или) внедрение методик подготовки и повышения квалификации кадров научных и научно-педагогических работников – 8 </a:t>
            </a:r>
            <a:r>
              <a:rPr lang="ru-RU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статей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0000"/>
                </a:solidFill>
                <a:ea typeface="Times New Roman" panose="02020603050405020304" pitchFamily="18" charset="0"/>
              </a:rPr>
              <a:t>новые механизмы, формы и методы управления образованием – 9 статей</a:t>
            </a:r>
            <a:endParaRPr lang="ru-RU" b="1" dirty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разработка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, апробация и (или) внедрение примерных основных образовательных программ, инновационных образовательных программ – </a:t>
            </a: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1 статья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новые 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механизмы саморегулирования деятельности объединений и сетевого взаимодействия образовательных организаций – 1 статья</a:t>
            </a:r>
            <a:endParaRPr lang="ru-RU" dirty="0">
              <a:ea typeface="Times New Roman" panose="02020603050405020304" pitchFamily="18" charset="0"/>
            </a:endParaRP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новые 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институты общественного участия в управлении образованием – 1 статья</a:t>
            </a:r>
            <a:endParaRPr lang="ru-RU" dirty="0"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8D0A913-9AE9-42CE-97CD-9EBD61880D0A}"/>
              </a:ext>
            </a:extLst>
          </p:cNvPr>
          <p:cNvSpPr/>
          <p:nvPr/>
        </p:nvSpPr>
        <p:spPr>
          <a:xfrm>
            <a:off x="863779" y="759299"/>
            <a:ext cx="1150710" cy="4462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14 ВАК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F4BC338-26A2-4085-A186-7A2011A52138}"/>
              </a:ext>
            </a:extLst>
          </p:cNvPr>
          <p:cNvSpPr/>
          <p:nvPr/>
        </p:nvSpPr>
        <p:spPr>
          <a:xfrm>
            <a:off x="5834929" y="760763"/>
            <a:ext cx="1150710" cy="4462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14 РИНЦ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BBEED62-B15F-4E6A-B5FA-CD90025F3CCA}"/>
              </a:ext>
            </a:extLst>
          </p:cNvPr>
          <p:cNvSpPr/>
          <p:nvPr/>
        </p:nvSpPr>
        <p:spPr>
          <a:xfrm>
            <a:off x="8483097" y="2091443"/>
            <a:ext cx="3185590" cy="7577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Актуальные направления научно-прикладных исследований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35262" y="510254"/>
            <a:ext cx="14085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28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8157172" y="1765425"/>
            <a:ext cx="18107" cy="1720159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79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1835</Words>
  <Application>Microsoft Office PowerPoint</Application>
  <PresentationFormat>Широкоэкранный</PresentationFormat>
  <Paragraphs>170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Book Antiqua</vt:lpstr>
      <vt:lpstr>Calibri</vt:lpstr>
      <vt:lpstr>Calibri Light</vt:lpstr>
      <vt:lpstr>Constantia</vt:lpstr>
      <vt:lpstr>Jost</vt:lpstr>
      <vt:lpstr>Times New Roman</vt:lpstr>
      <vt:lpstr>Wingdings</vt:lpstr>
      <vt:lpstr>Тема Office</vt:lpstr>
      <vt:lpstr>Специальное оформление</vt:lpstr>
      <vt:lpstr>1_Специальное оформление</vt:lpstr>
      <vt:lpstr>О промежуточных результатах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 </vt:lpstr>
      <vt:lpstr>Научно-методическое обеспечение системы образования, методическое обеспечение образовательной деятельности, прикладных научных исследований</vt:lpstr>
      <vt:lpstr>Презентация PowerPoint</vt:lpstr>
      <vt:lpstr>Презентация PowerPoint</vt:lpstr>
      <vt:lpstr>Информация о выпуске научно-методических и научно-теоретических журналов в 1 полугодии 2024 года (с нарастающим итогом)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промежуточных результатах научно-методического обеспечения системы образования, методического обеспечения образовательной деятельности, прикладных научных исследований в 2024 году </dc:title>
  <cp:lastModifiedBy>Вострякова Ольга Владимировна</cp:lastModifiedBy>
  <cp:revision>1</cp:revision>
  <dcterms:modified xsi:type="dcterms:W3CDTF">2024-05-29T03:22:24Z</dcterms:modified>
</cp:coreProperties>
</file>