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0"/>
  </p:notesMasterIdLst>
  <p:sldIdLst>
    <p:sldId id="266" r:id="rId4"/>
    <p:sldId id="265" r:id="rId5"/>
    <p:sldId id="270" r:id="rId6"/>
    <p:sldId id="268" r:id="rId7"/>
    <p:sldId id="269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58" d="100"/>
          <a:sy n="58" d="100"/>
        </p:scale>
        <p:origin x="144" y="5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Выборы по </a:t>
            </a:r>
            <a:r>
              <a:rPr lang="ru-RU" sz="4400" b="1" dirty="0">
                <a:latin typeface="Calibri" panose="020F0502020204030204" pitchFamily="34" charset="0"/>
                <a:cs typeface="Calibri" panose="020F0502020204030204" pitchFamily="34" charset="0"/>
              </a:rPr>
              <a:t>должности «Заведующий кафедрой» ГБУ ДПО «ЧИРО»</a:t>
            </a:r>
            <a:endParaRPr lang="ru-RU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964434"/>
            <a:ext cx="6781801" cy="1655762"/>
          </a:xfrm>
        </p:spPr>
        <p:txBody>
          <a:bodyPr/>
          <a:lstStyle/>
          <a:p>
            <a:pPr algn="r"/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Борченко Ирина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Дмитриевна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r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секретарь Ученого совета ГБ ДПО «ЧИРО», </a:t>
            </a:r>
          </a:p>
          <a:p>
            <a:pPr algn="r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кандидат культурологии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2192379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Приказ </a:t>
            </a:r>
            <a:r>
              <a:rPr lang="ru-RU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Минздравсоцразвития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РФ от 11.01.2011 N 1н 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руководителей и специалистов высшего профессионального и дополнительного профессионального образования» (Зарегистрировано в Минюсте РФ 23.03.2011 N 20237)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349196" y="3179298"/>
            <a:ext cx="10371667" cy="2771336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Требования к квалификации: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высшее профессиональное образование, наличие ученой степени и ученого звания, стаж научно-педагогической работы или работы в организациях по направлению профессиональной деятельности, соответствующей деятельности кафедры, не менее 5 лет.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6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8721" t="16703" r="43767" b="5434"/>
          <a:stretch/>
        </p:blipFill>
        <p:spPr>
          <a:xfrm>
            <a:off x="448236" y="537882"/>
            <a:ext cx="4867836" cy="56836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08320" y="743083"/>
            <a:ext cx="60960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Порядок проведения выборов</a:t>
            </a:r>
            <a:endParaRPr lang="ru-RU" sz="1400" dirty="0">
              <a:solidFill>
                <a:srgbClr val="0000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4.1. На заседании Ученого совета ГБУ ДПО «ЧИРО» рассматривают все кандидатуры, заявившиеся на участие в выборах и, путем тайного голосования, избирают заведующего кафедрой.</a:t>
            </a:r>
          </a:p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бюллетень для голосования включаются фамилии всех зарегистрированных кандидатов. Действительным считается бюллетень, в котором при голосовании позиция «ЗА» выбрана не более чем для одного кандидата.</a:t>
            </a:r>
          </a:p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4.2. Избранным считается претендент, получивший по итогам тайного голосования наибольшее число голосов членов Ученого совета ГБУ ДПО «ЧИРО», но не менее половины плюс один голос от числа принявших участие в голосовании (при кворуме не менее 2/3 списочного состава Ученого совета ГБУ ДПО «ЧИРО»). </a:t>
            </a:r>
          </a:p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голосование проводилось по единственному претенденту, и он не набрал необходимого количества голосов, выборы признаются несостоявшимися. </a:t>
            </a:r>
          </a:p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4.3. В случае, если для участия в выборах не подано ни одного заявления, или единственный претендент отозвал заявление об участии в выборах на должность заведующего кафедрой, выборы считаются несостоявшимися.</a:t>
            </a:r>
          </a:p>
          <a:p>
            <a:pPr indent="449580"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4.4. В течении пяти рабочих дней после заседания Ученого совета ГБУ ДПО «ЧИРО» секретарь Ученого совета ГБУ ДПО «ЧИРО» оформляет выписку из протокола о принятом решении по результатам выборов и передает пакет документов по избранию в отдел кадров ГБУ ДПО «ЧИРО» для дальнейшей обработки и последующего хранения.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503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151294"/>
            <a:ext cx="10371667" cy="54413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Щербаков Андрей Викторович</a:t>
            </a:r>
            <a:endParaRPr lang="ru-RU" sz="2400" b="1" dirty="0">
              <a:latin typeface="+mn-lt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751149"/>
              </p:ext>
            </p:extLst>
          </p:nvPr>
        </p:nvGraphicFramePr>
        <p:xfrm>
          <a:off x="491066" y="695431"/>
          <a:ext cx="10681239" cy="571515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073498">
                  <a:extLst>
                    <a:ext uri="{9D8B030D-6E8A-4147-A177-3AD203B41FA5}">
                      <a16:colId xmlns:a16="http://schemas.microsoft.com/office/drawing/2014/main" val="3640066656"/>
                    </a:ext>
                  </a:extLst>
                </a:gridCol>
                <a:gridCol w="7607741">
                  <a:extLst>
                    <a:ext uri="{9D8B030D-6E8A-4147-A177-3AD203B41FA5}">
                      <a16:colId xmlns:a16="http://schemas.microsoft.com/office/drawing/2014/main" val="3387284810"/>
                    </a:ext>
                  </a:extLst>
                </a:gridCol>
              </a:tblGrid>
              <a:tr h="6250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/>
                        </a:rPr>
                        <a:t>Высшее образование</a:t>
                      </a:r>
                      <a:endParaRPr lang="ru-RU" sz="1400" b="1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Диплом о высшем образовании по специальности «Биология-химия» и присвоена квалификация и звание «Учитель средней школы» (Челябинский ордена «Знак Почета» государственный педагогический университет, 1992 г.)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extLst>
                  <a:ext uri="{0D108BD9-81ED-4DB2-BD59-A6C34878D82A}">
                    <a16:rowId xmlns:a16="http://schemas.microsoft.com/office/drawing/2014/main" val="1478538686"/>
                  </a:ext>
                </a:extLst>
              </a:tr>
              <a:tr h="3125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/>
                        </a:rPr>
                        <a:t>Ученая степень</a:t>
                      </a:r>
                      <a:endParaRPr lang="ru-RU" sz="1400" b="1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Диплом кандидата педагогических наук (Челябинский государственный педагогический университет, 2001 г.)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extLst>
                  <a:ext uri="{0D108BD9-81ED-4DB2-BD59-A6C34878D82A}">
                    <a16:rowId xmlns:a16="http://schemas.microsoft.com/office/drawing/2014/main" val="2911727775"/>
                  </a:ext>
                </a:extLst>
              </a:tr>
              <a:tr h="3125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/>
                        </a:rPr>
                        <a:t>Ученое звание</a:t>
                      </a:r>
                      <a:endParaRPr lang="ru-RU" sz="1400" b="1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Аттестат доцента по кафедре психолого-педагогических дисциплин (2004 год</a:t>
                      </a:r>
                      <a:r>
                        <a:rPr lang="ru-RU" sz="1400" dirty="0" smtClean="0">
                          <a:effectLst/>
                        </a:rPr>
                        <a:t>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extLst>
                  <a:ext uri="{0D108BD9-81ED-4DB2-BD59-A6C34878D82A}">
                    <a16:rowId xmlns:a16="http://schemas.microsoft.com/office/drawing/2014/main" val="1386515440"/>
                  </a:ext>
                </a:extLst>
              </a:tr>
              <a:tr h="9797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/>
                        </a:rPr>
                        <a:t>Стаж научно-педагогической работы или работы в организациях по направлению профессиональной деятельности (не менее 5 лет)</a:t>
                      </a:r>
                      <a:endParaRPr lang="ru-RU" sz="1400" b="1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Общий стаж работы 33 </a:t>
                      </a:r>
                      <a:r>
                        <a:rPr lang="ru-RU" sz="1400" dirty="0" smtClean="0">
                          <a:effectLst/>
                        </a:rPr>
                        <a:t>года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Стаж</a:t>
                      </a:r>
                      <a:r>
                        <a:rPr lang="ru-RU" sz="1400" baseline="0" dirty="0" smtClean="0">
                          <a:effectLst/>
                        </a:rPr>
                        <a:t> н</a:t>
                      </a:r>
                      <a:r>
                        <a:rPr lang="ru-RU" sz="1400" dirty="0" smtClean="0">
                          <a:effectLst/>
                        </a:rPr>
                        <a:t>аучно-педагогической работы </a:t>
                      </a:r>
                      <a:r>
                        <a:rPr lang="ru-RU" sz="1400" dirty="0">
                          <a:effectLst/>
                        </a:rPr>
                        <a:t>– 24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extLst>
                  <a:ext uri="{0D108BD9-81ED-4DB2-BD59-A6C34878D82A}">
                    <a16:rowId xmlns:a16="http://schemas.microsoft.com/office/drawing/2014/main" val="563531038"/>
                  </a:ext>
                </a:extLst>
              </a:tr>
              <a:tr h="32814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/>
                        </a:rPr>
                        <a:t>Иное</a:t>
                      </a:r>
                      <a:endParaRPr lang="ru-RU" sz="1400" b="1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/>
                        </a:rPr>
                        <a:t>Повышение квалификации за последние 3 года: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1. Проектирование </a:t>
                      </a:r>
                      <a:r>
                        <a:rPr lang="ru-RU" sz="1400" dirty="0">
                          <a:effectLst/>
                        </a:rPr>
                        <a:t>и реализация программ повышения квалификации специалистов системы профилактики на основе алгоритмов межведомственного взаимодействия (ФГБНУ «Институт изучения детства, семьи и воспитания», 2023 г.)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2. Нормативно-методические </a:t>
                      </a:r>
                      <a:r>
                        <a:rPr lang="ru-RU" sz="1400" dirty="0">
                          <a:effectLst/>
                        </a:rPr>
                        <a:t>и организационно-управленческие механизмы внедрения Целевой модели развития региональных систем дополнительного образования детей (ФГБУК «Всероссийский центр развития художественного творчества и гуманитарных технологий», 2023 г.)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3. «Разговоры </a:t>
                      </a:r>
                      <a:r>
                        <a:rPr lang="ru-RU" sz="1400" dirty="0">
                          <a:effectLst/>
                        </a:rPr>
                        <a:t>о важном»: система работы классного руководителя (куратора) (ФГАОУ ДПО «Академия реализации государственной политики и профессионального развития работников образования Министерства просвещения РФ», 2022 г.)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4. «Содержание </a:t>
                      </a:r>
                      <a:r>
                        <a:rPr lang="ru-RU" sz="1400" dirty="0">
                          <a:effectLst/>
                        </a:rPr>
                        <a:t>и технологии дополнительного образования детей в условиях реализации современной модели образования» (ГБУ ДПО «Челябинский институт переподготовки и повышения квалификации работников образования», 2021 г.)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/>
                </a:tc>
                <a:extLst>
                  <a:ext uri="{0D108BD9-81ED-4DB2-BD59-A6C34878D82A}">
                    <a16:rowId xmlns:a16="http://schemas.microsoft.com/office/drawing/2014/main" val="2215734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59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944" y="293342"/>
            <a:ext cx="10371667" cy="54413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Тетина Светлана Владимировна</a:t>
            </a:r>
            <a:endParaRPr lang="ru-RU" sz="2400" b="1" dirty="0">
              <a:latin typeface="+mn-lt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881173"/>
              </p:ext>
            </p:extLst>
          </p:nvPr>
        </p:nvGraphicFramePr>
        <p:xfrm>
          <a:off x="316523" y="837479"/>
          <a:ext cx="11087099" cy="5476839"/>
        </p:xfrm>
        <a:graphic>
          <a:graphicData uri="http://schemas.openxmlformats.org/drawingml/2006/table">
            <a:tbl>
              <a:tblPr firstRow="1" firstCol="1" bandRow="1"/>
              <a:tblGrid>
                <a:gridCol w="2655277">
                  <a:extLst>
                    <a:ext uri="{9D8B030D-6E8A-4147-A177-3AD203B41FA5}">
                      <a16:colId xmlns:a16="http://schemas.microsoft.com/office/drawing/2014/main" val="4105067365"/>
                    </a:ext>
                  </a:extLst>
                </a:gridCol>
                <a:gridCol w="8431822">
                  <a:extLst>
                    <a:ext uri="{9D8B030D-6E8A-4147-A177-3AD203B41FA5}">
                      <a16:colId xmlns:a16="http://schemas.microsoft.com/office/drawing/2014/main" val="2623409001"/>
                    </a:ext>
                  </a:extLst>
                </a:gridCol>
              </a:tblGrid>
              <a:tr h="5918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Высшее образование</a:t>
                      </a:r>
                      <a:endParaRPr lang="ru-RU" sz="14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Диплом о высшем образовании по специальности «Английский и немецкий языки» и присвоена квалификация и звание «Учитель средней школы» (Челябинский государственный педагогический институт, 1987 г.)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798851"/>
                  </a:ext>
                </a:extLst>
              </a:tr>
              <a:tr h="2959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Ученая степень</a:t>
                      </a:r>
                      <a:endParaRPr lang="ru-RU" sz="14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Диплом кандидата педагогических наук (ФГБОУ ВО «Чеченский государственный университет», 2019 г.)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266512"/>
                  </a:ext>
                </a:extLst>
              </a:tr>
              <a:tr h="2959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Ученое звание</a:t>
                      </a:r>
                      <a:endParaRPr lang="ru-RU" sz="14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Аттестат доцента по специальности «Общая педагогика, история педагогики и образования» (2022 год)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2359374"/>
                  </a:ext>
                </a:extLst>
              </a:tr>
              <a:tr h="497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Стаж научно-педагогической работы </a:t>
                      </a:r>
                      <a:r>
                        <a:rPr lang="ru-RU" sz="1400" b="1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ru-RU" sz="1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не менее 5 лет)</a:t>
                      </a:r>
                      <a:endParaRPr lang="ru-RU" sz="14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Общий стаж работы 34 года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Стаж</a:t>
                      </a:r>
                      <a:r>
                        <a:rPr lang="ru-RU" sz="1400" baseline="0" dirty="0" smtClean="0">
                          <a:effectLst/>
                        </a:rPr>
                        <a:t> н</a:t>
                      </a:r>
                      <a:r>
                        <a:rPr lang="ru-RU" sz="1400" dirty="0" smtClean="0">
                          <a:effectLst/>
                        </a:rPr>
                        <a:t>аучно-педагогической работы – 34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100115"/>
                  </a:ext>
                </a:extLst>
              </a:tr>
              <a:tr h="31072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Иное</a:t>
                      </a:r>
                      <a:endParaRPr lang="ru-RU" sz="14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Повышение квалификации за последние 3 года:</a:t>
                      </a:r>
                      <a:endParaRPr lang="ru-RU" sz="14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Подготовка экспертов для работы в региональной предметной комиссии при проведении государственной итоговой аттестации по образовательным программам основного общего образования по предмету «Английский язык» (ФГБНУ «Федеральный институт педагогических изменений, 2021 г.)</a:t>
                      </a: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Эффективная работа с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 Word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 Excel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Moodle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электронной почтой и облачными сервисами для преподавателей вуза (ФГБОУ ВО «Челябинский государственный университет», 2022 г.)</a:t>
                      </a: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Быстрый старт в искусственный интеллект (ФГАОУ ВО «Московский физико-технический институт (НИУ)», 2022 г.)</a:t>
                      </a: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Экспертная деятельность в сфере качества образования (ГБУ ДПО «Региональный центр оценки качества и информатизации образования», 2022 г.)</a:t>
                      </a: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Содержательные аспекты методического сопровождения учителя в условиях реализации требований обновленных ФГОС НОО, ФГОС ООО» (ФГАОУ ДПО «Академия реализации государственной политики и профессионального развития работников образования Министерства просвещения РФ», 2022 г.)</a:t>
                      </a: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Экспертная деятельность в системе научно-методического обеспечения образовательной деятельности при реализации основных общеобразовательных программ (ФГБОУ ВО «Московский педагогический государственный университет», 2022 г.)</a:t>
                      </a: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Профессионально-общественная экспертиза дополнительных профессиональных программ повышения квалификации педагогических работников (ФГАОУ ДПО «Академия реализации государственной политики и профессионального развития работников образования Министерства просвещения РФ», 2023 г.)</a:t>
                      </a: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Подготовка экспертов для работы в региональной предметной комиссии при проведении государственной итоговой аттестации по образовательным программам основного общего образования по предмету «Английский язык» (ФГБНУ «Федеральный институт педагогических изменений, 2023 г.)</a:t>
                      </a:r>
                      <a:endParaRPr lang="ru-RU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399" marR="423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69425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5833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888</Words>
  <Application>Microsoft Office PowerPoint</Application>
  <PresentationFormat>Широкоэкранный</PresentationFormat>
  <Paragraphs>50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Arial</vt:lpstr>
      <vt:lpstr>Book Antiqua</vt:lpstr>
      <vt:lpstr>Calibri</vt:lpstr>
      <vt:lpstr>Calibri Light</vt:lpstr>
      <vt:lpstr>Constantia</vt:lpstr>
      <vt:lpstr>Jost</vt:lpstr>
      <vt:lpstr>Times New Roman</vt:lpstr>
      <vt:lpstr>Тема Office</vt:lpstr>
      <vt:lpstr>Специальное оформление</vt:lpstr>
      <vt:lpstr>1_Специальное оформление</vt:lpstr>
      <vt:lpstr>Выборы по должности «Заведующий кафедрой» ГБУ ДПО «ЧИРО»</vt:lpstr>
      <vt:lpstr>Приказ Минздравсоцразвития РФ от 11.01.2011 N 1н 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руководителей и специалистов высшего профессионального и дополнительного профессионального образования» (Зарегистрировано в Минюсте РФ 23.03.2011 N 20237)</vt:lpstr>
      <vt:lpstr>Презентация PowerPoint</vt:lpstr>
      <vt:lpstr>Щербаков Андрей Викторович</vt:lpstr>
      <vt:lpstr>Тетина Светлана Владимировна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Борченко Ирина Дмитриевна</cp:lastModifiedBy>
  <cp:revision>73</cp:revision>
  <dcterms:created xsi:type="dcterms:W3CDTF">2022-11-08T05:17:39Z</dcterms:created>
  <dcterms:modified xsi:type="dcterms:W3CDTF">2024-05-28T04:02:05Z</dcterms:modified>
</cp:coreProperties>
</file>